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ppt/activeX/activeX2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59" r:id="rId3"/>
    <p:sldId id="256" r:id="rId4"/>
    <p:sldId id="275" r:id="rId5"/>
    <p:sldId id="276" r:id="rId6"/>
    <p:sldId id="257" r:id="rId7"/>
    <p:sldId id="277" r:id="rId8"/>
    <p:sldId id="278" r:id="rId9"/>
    <p:sldId id="279" r:id="rId10"/>
    <p:sldId id="280" r:id="rId11"/>
    <p:sldId id="281" r:id="rId12"/>
    <p:sldId id="260" r:id="rId13"/>
    <p:sldId id="261" r:id="rId14"/>
    <p:sldId id="262" r:id="rId15"/>
    <p:sldId id="263" r:id="rId16"/>
    <p:sldId id="264" r:id="rId17"/>
    <p:sldId id="282" r:id="rId18"/>
    <p:sldId id="285" r:id="rId19"/>
    <p:sldId id="284" r:id="rId20"/>
    <p:sldId id="283" r:id="rId21"/>
    <p:sldId id="265" r:id="rId22"/>
    <p:sldId id="267" r:id="rId23"/>
    <p:sldId id="291" r:id="rId24"/>
    <p:sldId id="286" r:id="rId25"/>
    <p:sldId id="287" r:id="rId26"/>
    <p:sldId id="288" r:id="rId27"/>
    <p:sldId id="289" r:id="rId28"/>
    <p:sldId id="290" r:id="rId29"/>
    <p:sldId id="268" r:id="rId30"/>
    <p:sldId id="269" r:id="rId31"/>
    <p:sldId id="271" r:id="rId32"/>
    <p:sldId id="272" r:id="rId33"/>
    <p:sldId id="273" r:id="rId3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96" y="26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activeX/activeX1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F:\1. MINH HAI'S DOCUMENT\1. ENGLISH VICTORY\1. CẤP 3\3. LỚP 12\1. GIÁO ÁN 12\UNIT 4\G12-UNIT 4 - PRONUNCIATION 1.mp3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0"/>
  <ax:ocxPr ax:name="currentMarker" ax:value="0"/>
  <ax:ocxPr ax:name="invokeURLs" ax:value="-1"/>
  <ax:ocxPr ax:name="baseURL" ax:value=""/>
  <ax:ocxPr ax:name="volume" ax:value="10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8467"/>
  <ax:ocxPr ax:name="_cy" ax:value="1640"/>
</ax:ocx>
</file>

<file path=ppt/activeX/activeX2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F:\1. MINH HAI'S DOCUMENT\1. ENGLISH VICTORY\1. CẤP 3\3. LỚP 12\1. GIÁO ÁN 12\UNIT 4\G12-UNIT 4 - PRONUNCIATION 2.mp3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0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9525"/>
  <ax:ocxPr ax:name="_cy" ax:value="1486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28700"/>
            <a:ext cx="7848600" cy="1445419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28900"/>
            <a:ext cx="64008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2548890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440055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4400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771651"/>
            <a:ext cx="7772400" cy="1650206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70149"/>
            <a:ext cx="77724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3449574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300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257300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05-Sep-19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06462" y="3034268"/>
            <a:ext cx="353187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05-Sep-19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05-Sep-19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060"/>
            <a:ext cx="2139696" cy="946404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594060"/>
            <a:ext cx="5715000" cy="41833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97915"/>
            <a:ext cx="2139696" cy="31827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84114" y="2684956"/>
            <a:ext cx="418338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2142680" cy="94869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628651"/>
            <a:ext cx="5904390" cy="4125342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2139696" cy="31821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5590"/>
            <a:ext cx="914400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05-Sep-19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3716"/>
            <a:ext cx="4114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3716"/>
            <a:ext cx="1066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hyperlink" Target="https://quizlet.com/420871508/g12-unit-4-language-vocabulary-flash-cards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1" y="-34529"/>
            <a:ext cx="9155431" cy="517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118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-1"/>
            <a:ext cx="8763000" cy="51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70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140" y="268357"/>
            <a:ext cx="8991600" cy="5209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530350" algn="l"/>
              </a:tabLst>
            </a:pPr>
            <a:r>
              <a:rPr lang="en-US" sz="25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Terry 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always depends _______ his brother for assistance.</a:t>
            </a:r>
          </a:p>
          <a:p>
            <a:pPr algn="just"/>
            <a:r>
              <a:rPr lang="en-US" sz="2500" b="1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A. </a:t>
            </a:r>
            <a:r>
              <a:rPr lang="en-US" sz="2500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on</a:t>
            </a:r>
            <a:r>
              <a:rPr lang="en-US" sz="25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	</a:t>
            </a:r>
            <a:r>
              <a:rPr lang="en-US" sz="2500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	</a:t>
            </a:r>
            <a:r>
              <a:rPr lang="en-US" sz="2500" b="1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</a:t>
            </a:r>
            <a:r>
              <a:rPr lang="en-US" sz="25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 </a:t>
            </a:r>
            <a:r>
              <a:rPr lang="en-US" sz="25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in	</a:t>
            </a:r>
            <a:r>
              <a:rPr lang="en-US" sz="2500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	</a:t>
            </a:r>
            <a:r>
              <a:rPr lang="en-US" sz="2500" b="1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</a:t>
            </a:r>
            <a:r>
              <a:rPr lang="en-US" sz="25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 </a:t>
            </a:r>
            <a:r>
              <a:rPr lang="en-US" sz="25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at	</a:t>
            </a:r>
            <a:r>
              <a:rPr lang="en-US" sz="2500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		</a:t>
            </a:r>
            <a:r>
              <a:rPr lang="en-US" sz="2500" b="1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</a:t>
            </a:r>
            <a:r>
              <a:rPr lang="en-US" sz="25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 </a:t>
            </a:r>
            <a:r>
              <a:rPr lang="en-US" sz="2500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of</a:t>
            </a:r>
          </a:p>
          <a:p>
            <a:pPr algn="just"/>
            <a:r>
              <a:rPr lang="en-US" sz="25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While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I’m waiting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bus, I often listen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music.</a:t>
            </a:r>
          </a:p>
          <a:p>
            <a:pPr algn="just"/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upon - in	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- at	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toward - about	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- to</a:t>
            </a:r>
          </a:p>
          <a:p>
            <a:pPr algn="just"/>
            <a:r>
              <a:rPr lang="en-US" sz="25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doesn’t want to refer ___ his problems with anybody. He thinks he can deal ___ them himself.</a:t>
            </a:r>
          </a:p>
          <a:p>
            <a:pPr algn="just"/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- to	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 - to	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 - on	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- with</a:t>
            </a:r>
          </a:p>
          <a:p>
            <a:pPr algn="just"/>
            <a:r>
              <a:rPr lang="en-US" sz="25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never rely ____ Anna to provide you ____ information.</a:t>
            </a:r>
          </a:p>
          <a:p>
            <a:pPr algn="just"/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- with 	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- to 	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- with 	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- by </a:t>
            </a:r>
          </a:p>
          <a:p>
            <a:pPr algn="just"/>
            <a:r>
              <a:rPr lang="en-US" sz="25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apologized ___ his parents ___ having played video games overnight without any permission.</a:t>
            </a:r>
          </a:p>
          <a:p>
            <a:pPr algn="just"/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- for	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- on	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- about	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- to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530350" algn="l"/>
              </a:tabLst>
            </a:pP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3200" y="6350"/>
            <a:ext cx="8891270" cy="5113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Act 2. Choose the best answer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78740" y="716171"/>
            <a:ext cx="48006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477000" y="1504950"/>
            <a:ext cx="48006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489700" y="2644316"/>
            <a:ext cx="48006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733800" y="3409950"/>
            <a:ext cx="48006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8740" y="4552950"/>
            <a:ext cx="48006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79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9600" y="285750"/>
            <a:ext cx="8206680" cy="100909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MX" sz="4800" b="1" dirty="0" smtClean="0">
                <a:solidFill>
                  <a:schemeClr val="tx1"/>
                </a:solidFill>
              </a:rPr>
              <a:t>WHAT HAPPENED FIRST?</a:t>
            </a:r>
            <a:endParaRPr lang="es-CL" sz="48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81584"/>
            <a:ext cx="4168626" cy="312647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isometricOffAxis1Right"/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93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29090" y="331395"/>
            <a:ext cx="8763000" cy="1296144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s-MX" sz="4000" b="1" dirty="0" err="1" smtClean="0"/>
              <a:t>When</a:t>
            </a:r>
            <a:r>
              <a:rPr lang="es-MX" sz="4000" b="1" dirty="0" smtClean="0"/>
              <a:t> Kevin </a:t>
            </a:r>
            <a:r>
              <a:rPr lang="es-MX" sz="4000" b="1" dirty="0" err="1" smtClean="0">
                <a:solidFill>
                  <a:srgbClr val="00B050"/>
                </a:solidFill>
              </a:rPr>
              <a:t>arrived</a:t>
            </a:r>
            <a:r>
              <a:rPr lang="es-MX" sz="4000" b="1" dirty="0" smtClean="0"/>
              <a:t> to </a:t>
            </a:r>
            <a:r>
              <a:rPr lang="es-MX" sz="4000" b="1" dirty="0" err="1" smtClean="0"/>
              <a:t>school</a:t>
            </a:r>
            <a:r>
              <a:rPr lang="es-MX" sz="4000" b="1" dirty="0" smtClean="0"/>
              <a:t> </a:t>
            </a:r>
            <a:r>
              <a:rPr lang="es-MX" sz="4000" b="1" dirty="0" err="1" smtClean="0"/>
              <a:t>the</a:t>
            </a:r>
            <a:r>
              <a:rPr lang="es-MX" sz="4000" b="1" dirty="0" smtClean="0"/>
              <a:t> </a:t>
            </a:r>
            <a:r>
              <a:rPr lang="es-MX" sz="4000" b="1" dirty="0" err="1" smtClean="0"/>
              <a:t>class</a:t>
            </a:r>
            <a:r>
              <a:rPr lang="es-MX" sz="4000" b="1" dirty="0" smtClean="0"/>
              <a:t> </a:t>
            </a:r>
            <a:r>
              <a:rPr lang="es-MX" sz="4000" b="1" dirty="0" err="1" smtClean="0">
                <a:solidFill>
                  <a:srgbClr val="FF0000"/>
                </a:solidFill>
              </a:rPr>
              <a:t>had</a:t>
            </a:r>
            <a:r>
              <a:rPr lang="es-MX" sz="4000" b="1" dirty="0" smtClean="0">
                <a:solidFill>
                  <a:srgbClr val="FF0000"/>
                </a:solidFill>
              </a:rPr>
              <a:t> </a:t>
            </a:r>
            <a:r>
              <a:rPr lang="es-MX" sz="4000" b="1" dirty="0" err="1" smtClean="0">
                <a:solidFill>
                  <a:srgbClr val="FF0000"/>
                </a:solidFill>
              </a:rPr>
              <a:t>already</a:t>
            </a:r>
            <a:r>
              <a:rPr lang="es-MX" sz="4000" b="1" dirty="0" smtClean="0">
                <a:solidFill>
                  <a:srgbClr val="FF0000"/>
                </a:solidFill>
              </a:rPr>
              <a:t> </a:t>
            </a:r>
            <a:r>
              <a:rPr lang="es-MX" sz="4000" b="1" dirty="0" err="1" smtClean="0">
                <a:solidFill>
                  <a:srgbClr val="FF0000"/>
                </a:solidFill>
              </a:rPr>
              <a:t>started</a:t>
            </a:r>
            <a:endParaRPr lang="es-CL" sz="4000" b="1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736" y="2308042"/>
            <a:ext cx="1626084" cy="224191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590" y="1885949"/>
            <a:ext cx="3923810" cy="308609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cxnSp>
        <p:nvCxnSpPr>
          <p:cNvPr id="8" name="7 Conector curvado"/>
          <p:cNvCxnSpPr/>
          <p:nvPr/>
        </p:nvCxnSpPr>
        <p:spPr>
          <a:xfrm>
            <a:off x="2705085" y="3638550"/>
            <a:ext cx="1080120" cy="189021"/>
          </a:xfrm>
          <a:prstGeom prst="curvedConnector3">
            <a:avLst>
              <a:gd name="adj1" fmla="val 35890"/>
            </a:avLst>
          </a:prstGeom>
          <a:ln w="63500">
            <a:solidFill>
              <a:schemeClr val="tx2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414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5487"/>
            <a:ext cx="8363272" cy="1350149"/>
          </a:xfr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4000" b="1" dirty="0" err="1" smtClean="0"/>
              <a:t>When</a:t>
            </a:r>
            <a:r>
              <a:rPr lang="es-MX" sz="4000" b="1" dirty="0" smtClean="0"/>
              <a:t> he </a:t>
            </a:r>
            <a:r>
              <a:rPr lang="es-MX" sz="4000" b="1" dirty="0" err="1" smtClean="0">
                <a:solidFill>
                  <a:srgbClr val="00B050"/>
                </a:solidFill>
              </a:rPr>
              <a:t>turned</a:t>
            </a:r>
            <a:r>
              <a:rPr lang="es-MX" sz="4000" b="1" dirty="0" smtClean="0">
                <a:solidFill>
                  <a:srgbClr val="00B050"/>
                </a:solidFill>
              </a:rPr>
              <a:t> </a:t>
            </a:r>
            <a:r>
              <a:rPr lang="es-MX" sz="4000" b="1" dirty="0" err="1" smtClean="0">
                <a:solidFill>
                  <a:srgbClr val="00B050"/>
                </a:solidFill>
              </a:rPr>
              <a:t>on</a:t>
            </a:r>
            <a:r>
              <a:rPr lang="es-MX" sz="4000" b="1" dirty="0" smtClean="0">
                <a:solidFill>
                  <a:srgbClr val="00B050"/>
                </a:solidFill>
              </a:rPr>
              <a:t> </a:t>
            </a:r>
            <a:r>
              <a:rPr lang="es-MX" sz="4000" b="1" dirty="0" err="1" smtClean="0"/>
              <a:t>the</a:t>
            </a:r>
            <a:r>
              <a:rPr lang="es-MX" sz="4000" b="1" dirty="0" smtClean="0"/>
              <a:t> TV, </a:t>
            </a:r>
            <a:r>
              <a:rPr lang="es-MX" sz="4000" b="1" dirty="0" err="1" smtClean="0"/>
              <a:t>the</a:t>
            </a:r>
            <a:r>
              <a:rPr lang="es-MX" sz="4000" b="1" dirty="0" smtClean="0"/>
              <a:t> </a:t>
            </a:r>
            <a:r>
              <a:rPr lang="es-MX" sz="4000" b="1" dirty="0" err="1" smtClean="0"/>
              <a:t>program</a:t>
            </a:r>
            <a:r>
              <a:rPr lang="es-MX" sz="4000" b="1" dirty="0" smtClean="0"/>
              <a:t> </a:t>
            </a:r>
            <a:r>
              <a:rPr lang="es-MX" sz="4000" b="1" dirty="0" err="1" smtClean="0">
                <a:solidFill>
                  <a:srgbClr val="FF0000"/>
                </a:solidFill>
              </a:rPr>
              <a:t>had</a:t>
            </a:r>
            <a:r>
              <a:rPr lang="es-MX" sz="4000" b="1" dirty="0" smtClean="0">
                <a:solidFill>
                  <a:srgbClr val="FF0000"/>
                </a:solidFill>
              </a:rPr>
              <a:t> </a:t>
            </a:r>
            <a:r>
              <a:rPr lang="es-MX" sz="4000" b="1" dirty="0" err="1" smtClean="0">
                <a:solidFill>
                  <a:srgbClr val="FF0000"/>
                </a:solidFill>
              </a:rPr>
              <a:t>already</a:t>
            </a:r>
            <a:r>
              <a:rPr lang="es-MX" sz="4000" b="1" dirty="0" smtClean="0">
                <a:solidFill>
                  <a:srgbClr val="FF0000"/>
                </a:solidFill>
              </a:rPr>
              <a:t> </a:t>
            </a:r>
            <a:r>
              <a:rPr lang="es-MX" sz="4000" b="1" dirty="0" err="1" smtClean="0">
                <a:solidFill>
                  <a:srgbClr val="FF0000"/>
                </a:solidFill>
              </a:rPr>
              <a:t>started</a:t>
            </a:r>
            <a:r>
              <a:rPr lang="es-MX" sz="4000" b="1" dirty="0" smtClean="0">
                <a:solidFill>
                  <a:srgbClr val="FF0000"/>
                </a:solidFill>
              </a:rPr>
              <a:t> </a:t>
            </a:r>
            <a:endParaRPr lang="es-CL" sz="4000" b="1" dirty="0">
              <a:solidFill>
                <a:srgbClr val="FF0000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787583"/>
            <a:ext cx="4320480" cy="3214438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57887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228600" y="285750"/>
            <a:ext cx="8712968" cy="1728192"/>
          </a:xfr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s-MX" sz="4000" b="1" dirty="0" err="1" smtClean="0"/>
              <a:t>When</a:t>
            </a:r>
            <a:r>
              <a:rPr lang="es-MX" sz="4000" b="1" dirty="0" smtClean="0"/>
              <a:t> Paul </a:t>
            </a:r>
            <a:r>
              <a:rPr lang="es-MX" sz="4000" b="1" dirty="0" err="1" smtClean="0">
                <a:solidFill>
                  <a:srgbClr val="00B050"/>
                </a:solidFill>
              </a:rPr>
              <a:t>got</a:t>
            </a:r>
            <a:r>
              <a:rPr lang="es-MX" sz="4000" b="1" dirty="0" smtClean="0">
                <a:solidFill>
                  <a:srgbClr val="00B050"/>
                </a:solidFill>
              </a:rPr>
              <a:t> </a:t>
            </a:r>
            <a:r>
              <a:rPr lang="es-MX" sz="4000" b="1" dirty="0" smtClean="0">
                <a:solidFill>
                  <a:schemeClr val="tx1"/>
                </a:solidFill>
              </a:rPr>
              <a:t>home,</a:t>
            </a:r>
            <a:r>
              <a:rPr lang="es-MX" sz="4000" b="1" dirty="0" smtClean="0">
                <a:solidFill>
                  <a:srgbClr val="00B050"/>
                </a:solidFill>
              </a:rPr>
              <a:t> </a:t>
            </a:r>
            <a:r>
              <a:rPr lang="es-MX" sz="4000" b="1" dirty="0" smtClean="0"/>
              <a:t>he </a:t>
            </a:r>
            <a:r>
              <a:rPr lang="es-MX" sz="4000" b="1" dirty="0" err="1" smtClean="0"/>
              <a:t>realized</a:t>
            </a:r>
            <a:r>
              <a:rPr lang="es-MX" sz="4000" b="1" dirty="0" smtClean="0"/>
              <a:t> he </a:t>
            </a:r>
            <a:r>
              <a:rPr lang="es-MX" sz="4000" b="1" dirty="0" err="1" smtClean="0">
                <a:solidFill>
                  <a:srgbClr val="FF0000"/>
                </a:solidFill>
              </a:rPr>
              <a:t>had</a:t>
            </a:r>
            <a:r>
              <a:rPr lang="es-MX" sz="4000" b="1" dirty="0" smtClean="0">
                <a:solidFill>
                  <a:srgbClr val="FF0000"/>
                </a:solidFill>
              </a:rPr>
              <a:t> </a:t>
            </a:r>
            <a:r>
              <a:rPr lang="es-MX" sz="4000" b="1" dirty="0" err="1" smtClean="0">
                <a:solidFill>
                  <a:srgbClr val="FF0000"/>
                </a:solidFill>
              </a:rPr>
              <a:t>left</a:t>
            </a:r>
            <a:r>
              <a:rPr lang="es-MX" sz="4000" b="1" dirty="0" smtClean="0">
                <a:solidFill>
                  <a:srgbClr val="FF0000"/>
                </a:solidFill>
              </a:rPr>
              <a:t> </a:t>
            </a:r>
            <a:r>
              <a:rPr lang="es-MX" sz="4000" b="1" dirty="0" err="1" smtClean="0">
                <a:solidFill>
                  <a:schemeClr val="tx1"/>
                </a:solidFill>
              </a:rPr>
              <a:t>the</a:t>
            </a:r>
            <a:r>
              <a:rPr lang="es-MX" sz="4000" b="1" dirty="0" smtClean="0">
                <a:solidFill>
                  <a:schemeClr val="tx1"/>
                </a:solidFill>
              </a:rPr>
              <a:t> </a:t>
            </a:r>
            <a:r>
              <a:rPr lang="es-MX" sz="4000" b="1" dirty="0" err="1" smtClean="0">
                <a:solidFill>
                  <a:schemeClr val="tx1"/>
                </a:solidFill>
              </a:rPr>
              <a:t>door</a:t>
            </a:r>
            <a:r>
              <a:rPr lang="es-MX" sz="4000" b="1" dirty="0" smtClean="0">
                <a:solidFill>
                  <a:schemeClr val="tx1"/>
                </a:solidFill>
              </a:rPr>
              <a:t> open. </a:t>
            </a:r>
            <a:endParaRPr lang="es-CL" sz="4000" b="1" dirty="0">
              <a:solidFill>
                <a:schemeClr val="tx1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21489"/>
            <a:ext cx="3175000" cy="2628900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1513">
            <a:off x="5673368" y="2237023"/>
            <a:ext cx="2419350" cy="2250281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90124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179512" y="195486"/>
            <a:ext cx="8712968" cy="1296144"/>
          </a:xfr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s-MX" sz="4000" b="1" dirty="0" err="1" smtClean="0"/>
              <a:t>After</a:t>
            </a:r>
            <a:r>
              <a:rPr lang="es-MX" sz="4000" b="1" dirty="0" smtClean="0"/>
              <a:t> </a:t>
            </a:r>
            <a:r>
              <a:rPr lang="es-MX" sz="4000" b="1" dirty="0" err="1" smtClean="0"/>
              <a:t>my</a:t>
            </a:r>
            <a:r>
              <a:rPr lang="es-MX" sz="4000" b="1" dirty="0" smtClean="0"/>
              <a:t> son </a:t>
            </a:r>
            <a:r>
              <a:rPr lang="es-MX" sz="4000" b="1" dirty="0" err="1" smtClean="0">
                <a:solidFill>
                  <a:srgbClr val="FF0000"/>
                </a:solidFill>
              </a:rPr>
              <a:t>had</a:t>
            </a:r>
            <a:r>
              <a:rPr lang="es-MX" sz="4000" b="1" dirty="0" smtClean="0">
                <a:solidFill>
                  <a:srgbClr val="FF0000"/>
                </a:solidFill>
              </a:rPr>
              <a:t> </a:t>
            </a:r>
            <a:r>
              <a:rPr lang="es-MX" sz="4000" b="1" dirty="0" err="1" smtClean="0">
                <a:solidFill>
                  <a:srgbClr val="FF0000"/>
                </a:solidFill>
              </a:rPr>
              <a:t>gone</a:t>
            </a:r>
            <a:r>
              <a:rPr lang="es-MX" sz="4000" b="1" dirty="0" smtClean="0">
                <a:solidFill>
                  <a:srgbClr val="FF0000"/>
                </a:solidFill>
              </a:rPr>
              <a:t> </a:t>
            </a:r>
            <a:r>
              <a:rPr lang="es-MX" sz="4000" b="1" dirty="0" err="1" smtClean="0"/>
              <a:t>to</a:t>
            </a:r>
            <a:r>
              <a:rPr lang="es-MX" sz="4000" b="1" dirty="0" smtClean="0"/>
              <a:t> </a:t>
            </a:r>
            <a:r>
              <a:rPr lang="es-MX" sz="4000" b="1" dirty="0" err="1" smtClean="0"/>
              <a:t>bed</a:t>
            </a:r>
            <a:r>
              <a:rPr lang="es-MX" sz="4000" b="1" dirty="0" smtClean="0"/>
              <a:t>, I </a:t>
            </a:r>
            <a:r>
              <a:rPr lang="es-MX" sz="4000" b="1" dirty="0" err="1" smtClean="0">
                <a:solidFill>
                  <a:srgbClr val="00B050"/>
                </a:solidFill>
              </a:rPr>
              <a:t>watched</a:t>
            </a:r>
            <a:r>
              <a:rPr lang="es-MX" sz="4000" b="1" dirty="0" smtClean="0"/>
              <a:t> a </a:t>
            </a:r>
            <a:r>
              <a:rPr lang="es-MX" sz="4000" b="1" dirty="0" err="1" smtClean="0"/>
              <a:t>movie</a:t>
            </a:r>
            <a:r>
              <a:rPr lang="es-MX" sz="4000" b="1" dirty="0" smtClean="0"/>
              <a:t>. </a:t>
            </a:r>
            <a:endParaRPr lang="es-CL" sz="4000" b="1" dirty="0">
              <a:solidFill>
                <a:schemeClr val="tx1"/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7350"/>
            <a:ext cx="4899309" cy="242515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nvex"/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76" y="2419350"/>
            <a:ext cx="4626954" cy="230667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47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133350"/>
            <a:ext cx="4113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.VnBodoniH" panose="020B7200000000000000" pitchFamily="34" charset="0"/>
              </a:rPr>
              <a:t>C- GRAMMAR</a:t>
            </a:r>
            <a:endParaRPr lang="en-US" sz="4000" b="1" dirty="0">
              <a:solidFill>
                <a:srgbClr val="FF0000"/>
              </a:solidFill>
              <a:latin typeface=".VnBodoniH" panose="020B72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841236"/>
            <a:ext cx="71422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The past perfect and the past simple 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0"/>
          <a:stretch/>
        </p:blipFill>
        <p:spPr>
          <a:xfrm>
            <a:off x="214962" y="742950"/>
            <a:ext cx="8236351" cy="4267200"/>
          </a:xfrm>
          <a:prstGeom prst="rect">
            <a:avLst/>
          </a:prstGeom>
        </p:spPr>
      </p:pic>
      <p:sp>
        <p:nvSpPr>
          <p:cNvPr id="9" name="5-Point Star 8"/>
          <p:cNvSpPr/>
          <p:nvPr/>
        </p:nvSpPr>
        <p:spPr>
          <a:xfrm>
            <a:off x="571500" y="1273611"/>
            <a:ext cx="3810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63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61"/>
          <a:stretch/>
        </p:blipFill>
        <p:spPr>
          <a:xfrm>
            <a:off x="-12700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0" y="971550"/>
            <a:ext cx="6858000" cy="388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83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3" t="24195" r="29204" b="17030"/>
          <a:stretch/>
        </p:blipFill>
        <p:spPr>
          <a:xfrm>
            <a:off x="1905000" y="898872"/>
            <a:ext cx="4648200" cy="41674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4825" y="361950"/>
            <a:ext cx="879343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the time Tony got to the bus stop, the bus had already left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590800" y="785515"/>
            <a:ext cx="609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553200" y="785515"/>
            <a:ext cx="21945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76"/>
          <a:stretch/>
        </p:blipFill>
        <p:spPr>
          <a:xfrm>
            <a:off x="152400" y="2247254"/>
            <a:ext cx="8610600" cy="281910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52400" y="910113"/>
            <a:ext cx="88519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show that an action happened before something else in the 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</a:t>
            </a:r>
            <a:r>
              <a:rPr lang="en-US" sz="2600" b="1" dirty="0" smtClean="0">
                <a:solidFill>
                  <a:srgbClr val="313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00" dirty="0" err="1" smtClean="0">
                <a:solidFill>
                  <a:srgbClr val="313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600" dirty="0" smtClean="0">
                <a:solidFill>
                  <a:srgbClr val="313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13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600" dirty="0">
                <a:solidFill>
                  <a:srgbClr val="313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600" dirty="0" err="1">
                <a:solidFill>
                  <a:srgbClr val="313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600" dirty="0">
                <a:solidFill>
                  <a:srgbClr val="313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13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solidFill>
                  <a:srgbClr val="313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13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600" dirty="0">
                <a:solidFill>
                  <a:srgbClr val="313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13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dirty="0">
                <a:solidFill>
                  <a:srgbClr val="313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13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600" dirty="0">
                <a:solidFill>
                  <a:srgbClr val="313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13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solidFill>
                  <a:srgbClr val="313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13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600" dirty="0">
                <a:solidFill>
                  <a:srgbClr val="313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13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600" dirty="0">
                <a:solidFill>
                  <a:srgbClr val="313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dirty="0" err="1">
                <a:solidFill>
                  <a:srgbClr val="313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solidFill>
                  <a:srgbClr val="313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13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600" dirty="0">
                <a:solidFill>
                  <a:srgbClr val="313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313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khứ</a:t>
            </a:r>
            <a:r>
              <a:rPr lang="en-US" sz="2600" dirty="0" smtClean="0">
                <a:solidFill>
                  <a:srgbClr val="313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600" b="0" i="0" dirty="0">
              <a:solidFill>
                <a:srgbClr val="31313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4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5"/>
          <p:cNvSpPr txBox="1">
            <a:spLocks noChangeArrowheads="1"/>
          </p:cNvSpPr>
          <p:nvPr/>
        </p:nvSpPr>
        <p:spPr bwMode="auto">
          <a:xfrm>
            <a:off x="0" y="361950"/>
            <a:ext cx="4191000" cy="2908300"/>
          </a:xfrm>
          <a:prstGeom prst="rect">
            <a:avLst/>
          </a:prstGeom>
          <a:solidFill>
            <a:srgbClr val="FFFD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 b="1" dirty="0">
                <a:solidFill>
                  <a:srgbClr val="FF3300"/>
                </a:solidFill>
                <a:cs typeface="Arial" charset="0"/>
              </a:rPr>
              <a:t>UNIT 4:</a:t>
            </a:r>
            <a:r>
              <a:rPr lang="en-US" sz="4800" dirty="0">
                <a:solidFill>
                  <a:srgbClr val="FF3300"/>
                </a:solidFill>
                <a:cs typeface="Arial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THE MASS MEDIA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76200" y="3804940"/>
            <a:ext cx="3962400" cy="46166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cs typeface="Arial" charset="0"/>
              </a:rPr>
              <a:t>Lesson 2:  Language </a:t>
            </a:r>
            <a:endParaRPr lang="en-US" sz="2400" b="1" dirty="0">
              <a:cs typeface="Arial" charset="0"/>
            </a:endParaRPr>
          </a:p>
        </p:txBody>
      </p:sp>
      <p:pic>
        <p:nvPicPr>
          <p:cNvPr id="1434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1438"/>
            <a:ext cx="7191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600450"/>
            <a:ext cx="944563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000500"/>
            <a:ext cx="944563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57200"/>
            <a:ext cx="944563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470400"/>
            <a:ext cx="944563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2" descr="https://s.sachmem.vn/public/images/TA12T1SHS/U4-L1-1-2-428dac18838ee937f8cb6551a706e7a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57200"/>
            <a:ext cx="495300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288925"/>
            <a:ext cx="944563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492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0962" y="3857188"/>
            <a:ext cx="89154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vi-VN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vi-V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show that an action happened before a specific time in the </a:t>
            </a:r>
            <a:r>
              <a:rPr lang="vi-VN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</a:t>
            </a:r>
            <a:r>
              <a:rPr lang="vi-VN" sz="2600" b="1" dirty="0">
                <a:solidFill>
                  <a:srgbClr val="313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600" b="1" dirty="0" smtClean="0">
                <a:solidFill>
                  <a:srgbClr val="313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2600" dirty="0" smtClean="0">
                <a:solidFill>
                  <a:srgbClr val="313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 </a:t>
            </a:r>
            <a:r>
              <a:rPr lang="vi-VN" sz="2600" dirty="0">
                <a:solidFill>
                  <a:srgbClr val="313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 1 hành động xảy ra trước </a:t>
            </a:r>
            <a:r>
              <a:rPr lang="en-US" sz="2600" dirty="0" err="1" smtClean="0">
                <a:solidFill>
                  <a:srgbClr val="313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 smtClean="0">
                <a:solidFill>
                  <a:srgbClr val="313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 smtClean="0">
                <a:solidFill>
                  <a:srgbClr val="313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</a:t>
            </a:r>
            <a:r>
              <a:rPr lang="vi-VN" sz="2600" dirty="0">
                <a:solidFill>
                  <a:srgbClr val="313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 cụ thể ở quá </a:t>
            </a:r>
            <a:r>
              <a:rPr lang="vi-VN" sz="2600" dirty="0" smtClean="0">
                <a:solidFill>
                  <a:srgbClr val="313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khứ</a:t>
            </a:r>
            <a:r>
              <a:rPr lang="en-US" sz="2600" dirty="0" smtClean="0">
                <a:solidFill>
                  <a:srgbClr val="313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600" b="0" i="0" dirty="0">
              <a:solidFill>
                <a:srgbClr val="31313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9" y="1647388"/>
            <a:ext cx="8315325" cy="2209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90600" y="280878"/>
            <a:ext cx="731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313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800" dirty="0">
                <a:solidFill>
                  <a:srgbClr val="313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 never played</a:t>
            </a:r>
            <a:r>
              <a:rPr lang="en-US" sz="2800" dirty="0">
                <a:solidFill>
                  <a:srgbClr val="313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volleyball before 2018.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00400" y="2994848"/>
            <a:ext cx="152400" cy="2286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76490" y="252058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257" y="923306"/>
            <a:ext cx="1260684" cy="1634072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6248400" y="280878"/>
            <a:ext cx="1905000" cy="52322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741257" y="2800350"/>
            <a:ext cx="19050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766657" y="2431018"/>
            <a:ext cx="1873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 never played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96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2" grpId="0"/>
      <p:bldP spid="15" grpId="0" animBg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74434"/>
            <a:ext cx="8229600" cy="742950"/>
          </a:xfrm>
        </p:spPr>
        <p:txBody>
          <a:bodyPr/>
          <a:lstStyle/>
          <a:p>
            <a:pPr algn="ctr"/>
            <a:r>
              <a:rPr lang="es-MX" b="1" dirty="0" smtClean="0">
                <a:solidFill>
                  <a:srgbClr val="FF0000"/>
                </a:solidFill>
              </a:rPr>
              <a:t>TIME EXPRESSIONS</a:t>
            </a:r>
            <a:endParaRPr lang="es-CL" b="1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200150"/>
            <a:ext cx="7467600" cy="3200400"/>
          </a:xfrm>
        </p:spPr>
        <p:txBody>
          <a:bodyPr>
            <a:noAutofit/>
          </a:bodyPr>
          <a:lstStyle/>
          <a:p>
            <a:pPr algn="just"/>
            <a:r>
              <a:rPr lang="es-MX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es-MX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MX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s-MX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s-MX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soon as </a:t>
            </a:r>
            <a:r>
              <a:rPr lang="es-MX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MX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s-MX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s-MX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Until</a:t>
            </a:r>
            <a:r>
              <a:rPr lang="es-MX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MX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s-MX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s-MX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s-MX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s-MX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MX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es-MX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MX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time  </a:t>
            </a:r>
            <a:r>
              <a:rPr lang="es-MX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MX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s-MX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s-MX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s-MX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</a:t>
            </a:r>
            <a:r>
              <a:rPr lang="es-MX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MX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s-MX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s-MX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s-MX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MX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es-MX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MX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s-MX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buNone/>
            </a:pPr>
            <a:endParaRPr lang="es-MX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20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514350"/>
            <a:ext cx="8610600" cy="3657600"/>
          </a:xfrm>
        </p:spPr>
        <p:txBody>
          <a:bodyPr>
            <a:noAutofit/>
          </a:bodyPr>
          <a:lstStyle/>
          <a:p>
            <a:pPr algn="just"/>
            <a:r>
              <a:rPr lang="es-MX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es-MX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MX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time  </a:t>
            </a:r>
            <a:r>
              <a:rPr lang="es-MX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MX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s-MX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s-MX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s-MX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</a:t>
            </a:r>
            <a:r>
              <a:rPr lang="es-MX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MX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s-MX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s-MX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s-MX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MX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es-MX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MX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s-MX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buNone/>
            </a:pP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algn="just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Before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I 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knew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it, she had run out the door. </a:t>
            </a:r>
          </a:p>
          <a:p>
            <a:pPr algn="just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the time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he 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phoned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her, she had turned off her cellphone.  </a:t>
            </a: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 had left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home.</a:t>
            </a:r>
          </a:p>
          <a:p>
            <a:pPr algn="just"/>
            <a:endParaRPr lang="es-C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ight Brace 1"/>
          <p:cNvSpPr/>
          <p:nvPr/>
        </p:nvSpPr>
        <p:spPr>
          <a:xfrm>
            <a:off x="3907971" y="514350"/>
            <a:ext cx="304800" cy="1447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183544" y="976640"/>
            <a:ext cx="1928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S + V2/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04421" y="976640"/>
            <a:ext cx="2715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 + had + V3/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70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514350"/>
            <a:ext cx="8610600" cy="3657600"/>
          </a:xfrm>
        </p:spPr>
        <p:txBody>
          <a:bodyPr>
            <a:noAutofit/>
          </a:bodyPr>
          <a:lstStyle/>
          <a:p>
            <a:pPr algn="just"/>
            <a:r>
              <a:rPr lang="es-MX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es-MX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MX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s-MX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s-MX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soon as </a:t>
            </a:r>
            <a:r>
              <a:rPr lang="es-MX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MX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s-MX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s-MX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Until</a:t>
            </a:r>
            <a:r>
              <a:rPr lang="es-MX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MX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s-MX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s-MX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s-MX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s-MX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she 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had moved out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 found her notes.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didn’t say anything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until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she 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had finished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talking. </a:t>
            </a:r>
          </a:p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soon as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had finished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homework, I went to bed.</a:t>
            </a:r>
          </a:p>
          <a:p>
            <a:pPr algn="just"/>
            <a:endParaRPr lang="es-C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ight Brace 1"/>
          <p:cNvSpPr/>
          <p:nvPr/>
        </p:nvSpPr>
        <p:spPr>
          <a:xfrm>
            <a:off x="3733800" y="514350"/>
            <a:ext cx="304800" cy="1447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705600" y="976640"/>
            <a:ext cx="1816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 + V2/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25030" y="976640"/>
            <a:ext cx="28279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S + had + V3/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63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62007"/>
            <a:ext cx="4724400" cy="304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7800" y="3486150"/>
            <a:ext cx="88912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3A9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Alexander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Graham Bell (invent)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the telephone when Thomas Edison (complete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___________ his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 model of the phonograph in 1887.</a:t>
            </a:r>
            <a:endParaRPr lang="en-US" sz="28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72200" y="3470414"/>
            <a:ext cx="2172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 invented</a:t>
            </a:r>
          </a:p>
        </p:txBody>
      </p:sp>
      <p:sp>
        <p:nvSpPr>
          <p:cNvPr id="8" name="Rectangle 7"/>
          <p:cNvSpPr/>
          <p:nvPr/>
        </p:nvSpPr>
        <p:spPr>
          <a:xfrm>
            <a:off x="7086600" y="3917037"/>
            <a:ext cx="1760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completed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785203" y="3993634"/>
            <a:ext cx="914400" cy="446623"/>
          </a:xfrm>
          <a:prstGeom prst="roundRect">
            <a:avLst/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94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3200" y="6350"/>
            <a:ext cx="8891270" cy="5113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00B050"/>
                </a:solidFill>
              </a:rPr>
              <a:t>Act 1. Put the verbs in brackets in the correct tenses.</a:t>
            </a:r>
            <a:endParaRPr lang="en-US" sz="2600" b="1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" y="742950"/>
            <a:ext cx="889127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b="1" dirty="0" smtClean="0">
                <a:solidFill>
                  <a:srgbClr val="03A9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Geographic, one of the most influential magazines, 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(appear)_______________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1899, which 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(help)____________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increase readers’ cultural awareness and understanding through high-quality photo essays.</a:t>
            </a:r>
          </a:p>
          <a:p>
            <a:pPr algn="just"/>
            <a:r>
              <a:rPr lang="en-US" sz="2600" b="1" dirty="0" smtClean="0">
                <a:solidFill>
                  <a:srgbClr val="03A9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lung cancer mortality rate 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(rise)_________________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six-fold in males when mass media 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(start)________________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covering the health risks of smoking.</a:t>
            </a:r>
          </a:p>
          <a:p>
            <a:pPr algn="just"/>
            <a:r>
              <a:rPr lang="en-US" sz="2600" b="1" dirty="0" smtClean="0">
                <a:solidFill>
                  <a:srgbClr val="03A9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Linda only 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(understand)_____________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film after she 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(read)__________________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book.</a:t>
            </a:r>
          </a:p>
          <a:p>
            <a:pPr algn="just"/>
            <a:endParaRPr lang="en-US" sz="26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54021" y="1129603"/>
            <a:ext cx="151233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appeared</a:t>
            </a:r>
          </a:p>
        </p:txBody>
      </p:sp>
      <p:sp>
        <p:nvSpPr>
          <p:cNvPr id="7" name="Rectangle 6"/>
          <p:cNvSpPr/>
          <p:nvPr/>
        </p:nvSpPr>
        <p:spPr>
          <a:xfrm>
            <a:off x="7315200" y="1156916"/>
            <a:ext cx="113043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helped</a:t>
            </a:r>
          </a:p>
        </p:txBody>
      </p:sp>
      <p:sp>
        <p:nvSpPr>
          <p:cNvPr id="8" name="Rectangle 7"/>
          <p:cNvSpPr/>
          <p:nvPr/>
        </p:nvSpPr>
        <p:spPr>
          <a:xfrm>
            <a:off x="6140271" y="2312263"/>
            <a:ext cx="151035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 risen</a:t>
            </a:r>
          </a:p>
        </p:txBody>
      </p:sp>
      <p:sp>
        <p:nvSpPr>
          <p:cNvPr id="9" name="Rectangle 8"/>
          <p:cNvSpPr/>
          <p:nvPr/>
        </p:nvSpPr>
        <p:spPr>
          <a:xfrm>
            <a:off x="6673453" y="2726229"/>
            <a:ext cx="118333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started</a:t>
            </a:r>
          </a:p>
        </p:txBody>
      </p:sp>
      <p:sp>
        <p:nvSpPr>
          <p:cNvPr id="10" name="Rectangle 9"/>
          <p:cNvSpPr/>
          <p:nvPr/>
        </p:nvSpPr>
        <p:spPr>
          <a:xfrm>
            <a:off x="4342984" y="3536225"/>
            <a:ext cx="179728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understood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53885" y="3946988"/>
            <a:ext cx="144821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 read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835492" y="1162468"/>
            <a:ext cx="1117507" cy="446623"/>
          </a:xfrm>
          <a:prstGeom prst="roundRect">
            <a:avLst/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2277993" y="2749138"/>
            <a:ext cx="914400" cy="446623"/>
          </a:xfrm>
          <a:prstGeom prst="roundRect">
            <a:avLst/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7470715" y="3536225"/>
            <a:ext cx="914400" cy="446623"/>
          </a:xfrm>
          <a:prstGeom prst="roundRect">
            <a:avLst/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09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3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61950"/>
            <a:ext cx="86868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b="1" dirty="0">
                <a:solidFill>
                  <a:srgbClr val="03A9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 </a:t>
            </a:r>
            <a:r>
              <a:rPr lang="en-US" sz="2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</a:t>
            </a:r>
            <a:r>
              <a:rPr lang="en-US" sz="2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ever </a:t>
            </a:r>
            <a:r>
              <a:rPr lang="en-US" sz="2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(appear)__________</a:t>
            </a:r>
            <a:r>
              <a:rPr lang="en-US" sz="2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TV before you</a:t>
            </a:r>
            <a:r>
              <a:rPr lang="en-US" sz="2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(take part)______________</a:t>
            </a:r>
            <a:r>
              <a:rPr lang="en-US" sz="2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this reality show?</a:t>
            </a:r>
          </a:p>
          <a:p>
            <a:pPr algn="just"/>
            <a:r>
              <a:rPr lang="en-US" sz="2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 </a:t>
            </a:r>
            <a:r>
              <a:rPr lang="en-US" sz="2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Yes, I </a:t>
            </a:r>
            <a:r>
              <a:rPr lang="en-US" sz="2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(have)_________________.</a:t>
            </a:r>
          </a:p>
          <a:p>
            <a:pPr algn="just"/>
            <a:r>
              <a:rPr lang="en-US" sz="2600" b="1" dirty="0" smtClean="0">
                <a:solidFill>
                  <a:srgbClr val="03A9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600" b="1" dirty="0">
                <a:solidFill>
                  <a:srgbClr val="03A9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can’t believe I </a:t>
            </a:r>
            <a:r>
              <a:rPr lang="en-US" sz="2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(get</a:t>
            </a:r>
            <a:r>
              <a:rPr lang="en-US" sz="26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)___________</a:t>
            </a:r>
            <a:r>
              <a:rPr lang="en-US" sz="2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position of a TV announcer. I </a:t>
            </a:r>
            <a:r>
              <a:rPr lang="en-US" sz="2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(submit) </a:t>
            </a:r>
            <a:r>
              <a:rPr lang="en-US" sz="26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 </a:t>
            </a:r>
            <a:r>
              <a:rPr lang="en-US" sz="2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</a:t>
            </a:r>
            <a:r>
              <a:rPr lang="en-US" sz="2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 two months ago, but I did not think I had a chance getting it. When I </a:t>
            </a:r>
            <a:r>
              <a:rPr lang="en-US" sz="2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(show) </a:t>
            </a:r>
            <a:r>
              <a:rPr lang="en-US" sz="26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</a:t>
            </a:r>
            <a:r>
              <a:rPr lang="en-US" sz="2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up at the interview, there were at least fifteen people who </a:t>
            </a:r>
            <a:r>
              <a:rPr lang="en-US" sz="2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(arrive) </a:t>
            </a:r>
            <a:r>
              <a:rPr lang="en-US" sz="26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</a:t>
            </a:r>
            <a:r>
              <a:rPr lang="en-US" sz="2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before me.</a:t>
            </a:r>
          </a:p>
          <a:p>
            <a:pPr algn="just"/>
            <a:r>
              <a:rPr lang="en-US" sz="2600" b="1" dirty="0">
                <a:solidFill>
                  <a:srgbClr val="03A9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US" sz="2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job applicants </a:t>
            </a:r>
            <a:r>
              <a:rPr lang="en-US" sz="2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(finish, already</a:t>
            </a:r>
            <a:r>
              <a:rPr lang="en-US" sz="26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)_________________ </a:t>
            </a:r>
            <a:r>
              <a:rPr lang="en-US" sz="2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 </a:t>
            </a:r>
            <a:r>
              <a:rPr lang="en-US" sz="2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interviews and </a:t>
            </a:r>
            <a:r>
              <a:rPr lang="en-US" sz="2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(leave</a:t>
            </a:r>
            <a:r>
              <a:rPr lang="en-US" sz="26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)_________</a:t>
            </a:r>
            <a:r>
              <a:rPr lang="en-US" sz="2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sz="2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(arrive</a:t>
            </a:r>
            <a:r>
              <a:rPr lang="en-US" sz="26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)__________.</a:t>
            </a:r>
            <a:endParaRPr lang="en-US" sz="2600" b="1" dirty="0"/>
          </a:p>
        </p:txBody>
      </p:sp>
      <p:sp>
        <p:nvSpPr>
          <p:cNvPr id="5" name="Rectangle 4"/>
          <p:cNvSpPr/>
          <p:nvPr/>
        </p:nvSpPr>
        <p:spPr>
          <a:xfrm>
            <a:off x="1600200" y="342900"/>
            <a:ext cx="88036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 </a:t>
            </a:r>
          </a:p>
        </p:txBody>
      </p:sp>
      <p:sp>
        <p:nvSpPr>
          <p:cNvPr id="6" name="Rectangle 5"/>
          <p:cNvSpPr/>
          <p:nvPr/>
        </p:nvSpPr>
        <p:spPr>
          <a:xfrm>
            <a:off x="5390058" y="342900"/>
            <a:ext cx="151233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appeared</a:t>
            </a:r>
          </a:p>
        </p:txBody>
      </p:sp>
      <p:sp>
        <p:nvSpPr>
          <p:cNvPr id="7" name="Rectangle 6"/>
          <p:cNvSpPr/>
          <p:nvPr/>
        </p:nvSpPr>
        <p:spPr>
          <a:xfrm>
            <a:off x="2809768" y="740886"/>
            <a:ext cx="150874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took part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9124" y="1155819"/>
            <a:ext cx="72327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</a:t>
            </a:r>
          </a:p>
        </p:txBody>
      </p:sp>
      <p:sp>
        <p:nvSpPr>
          <p:cNvPr id="9" name="Rectangle 8"/>
          <p:cNvSpPr/>
          <p:nvPr/>
        </p:nvSpPr>
        <p:spPr>
          <a:xfrm>
            <a:off x="4463613" y="1570752"/>
            <a:ext cx="62869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got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14209" y="1969878"/>
            <a:ext cx="161133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submitted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52600" y="2743700"/>
            <a:ext cx="124104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showed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63613" y="3137370"/>
            <a:ext cx="186140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 arrived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06426" y="3552754"/>
            <a:ext cx="308969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 already finished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673577" y="3962935"/>
            <a:ext cx="72968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left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041493" y="3946773"/>
            <a:ext cx="132279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arrived 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018745" y="388720"/>
            <a:ext cx="914400" cy="446623"/>
          </a:xfrm>
          <a:prstGeom prst="roundRect">
            <a:avLst/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8316786" y="1992787"/>
            <a:ext cx="616359" cy="446623"/>
          </a:xfrm>
          <a:prstGeom prst="roundRect">
            <a:avLst/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336114" y="2405439"/>
            <a:ext cx="1645086" cy="446623"/>
          </a:xfrm>
          <a:prstGeom prst="roundRect">
            <a:avLst/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7859586" y="2414729"/>
            <a:ext cx="914400" cy="446623"/>
          </a:xfrm>
          <a:prstGeom prst="roundRect">
            <a:avLst/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4797232" y="3990534"/>
            <a:ext cx="816513" cy="446623"/>
          </a:xfrm>
          <a:prstGeom prst="roundRect">
            <a:avLst/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47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4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6530" y="971550"/>
            <a:ext cx="873887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rgbClr val="03A9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Minh’s 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grandpa got a laptop after </a:t>
            </a:r>
            <a:r>
              <a:rPr lang="en-US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____________________.</a:t>
            </a:r>
            <a:endParaRPr lang="en-US" sz="24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solidFill>
                  <a:srgbClr val="03A9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 already downloaded the information for his essay when his classmate Lucy </a:t>
            </a:r>
            <a:r>
              <a:rPr lang="en-US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____________________.</a:t>
            </a:r>
            <a:endParaRPr lang="en-US" sz="24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solidFill>
                  <a:srgbClr val="03A9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logged into my social media account, my friends .</a:t>
            </a:r>
          </a:p>
          <a:p>
            <a:pPr algn="just"/>
            <a:r>
              <a:rPr lang="en-US" sz="2400" dirty="0" smtClean="0">
                <a:solidFill>
                  <a:srgbClr val="03A9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students had carried out a survey on the use of the internet and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analysed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related data</a:t>
            </a:r>
            <a:r>
              <a:rPr lang="en-US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____________________.</a:t>
            </a:r>
            <a:endParaRPr lang="en-US" sz="24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solidFill>
                  <a:srgbClr val="03A9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4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 spent three days doing research on social media when </a:t>
            </a:r>
            <a:r>
              <a:rPr lang="en-US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____________________.</a:t>
            </a:r>
            <a:endParaRPr lang="en-US" sz="24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solidFill>
                  <a:srgbClr val="03A9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had drawn the graph to compare the two social networking sites, </a:t>
            </a:r>
            <a:r>
              <a:rPr lang="en-US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____________________.</a:t>
            </a:r>
            <a:endParaRPr lang="en-US" sz="24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3200" y="6350"/>
            <a:ext cx="8891270" cy="812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Act 2. Complete the following sentences, using either the past simple or past perfect, and your own ideas.</a:t>
            </a:r>
            <a:endParaRPr 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74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249853"/>
            <a:ext cx="88392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3A9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Minh’s 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grandpa got a laptop after he 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 used the library’s computer to get access to the Internet.</a:t>
            </a:r>
          </a:p>
          <a:p>
            <a:pPr algn="just"/>
            <a:r>
              <a:rPr lang="en-US" sz="2400" b="1" dirty="0" smtClean="0">
                <a:solidFill>
                  <a:srgbClr val="03A9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 already downloaded the information for his essay when his classmate Lucy 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rang his doorbell.</a:t>
            </a:r>
          </a:p>
          <a:p>
            <a:pPr algn="just"/>
            <a:r>
              <a:rPr lang="en-US" sz="2400" b="1" dirty="0" smtClean="0">
                <a:solidFill>
                  <a:srgbClr val="03A9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logged into my social media account, my friends 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started sending me their greetings / had already posted their greetings for my birthday.</a:t>
            </a:r>
          </a:p>
          <a:p>
            <a:pPr algn="just"/>
            <a:r>
              <a:rPr lang="en-US" sz="2400" b="1" dirty="0" smtClean="0">
                <a:solidFill>
                  <a:srgbClr val="03A9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students had carried out a survey on the use of the internet and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analysed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related data, 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began drawing their charts</a:t>
            </a:r>
            <a:r>
              <a:rPr lang="en-US" sz="2400" b="1" u="sng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b="1" dirty="0" smtClean="0">
                <a:solidFill>
                  <a:srgbClr val="03A9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4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 spent three days doing research on social media when 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teacher changed the topic.</a:t>
            </a:r>
          </a:p>
          <a:p>
            <a:pPr algn="just"/>
            <a:r>
              <a:rPr lang="en-US" sz="2400" b="1" dirty="0" smtClean="0">
                <a:solidFill>
                  <a:srgbClr val="03A9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had drawn the graph to compare the two social networking sites, 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wrote a brief description of the data.</a:t>
            </a:r>
            <a:endParaRPr lang="en-US" sz="2400" b="1" i="0" u="sng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84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209550"/>
            <a:ext cx="8229600" cy="742950"/>
          </a:xfrm>
        </p:spPr>
        <p:txBody>
          <a:bodyPr>
            <a:normAutofit fontScale="90000"/>
          </a:bodyPr>
          <a:lstStyle/>
          <a:p>
            <a:pPr algn="ctr"/>
            <a:r>
              <a:rPr lang="es-MX" sz="6000" b="1" dirty="0" smtClean="0">
                <a:solidFill>
                  <a:srgbClr val="FF0000"/>
                </a:solidFill>
              </a:rPr>
              <a:t>EXTRA EXERCISES</a:t>
            </a:r>
            <a:endParaRPr lang="es-CL" sz="6000" b="1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2400" y="1162050"/>
            <a:ext cx="8839200" cy="36576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2200" dirty="0" smtClean="0"/>
              <a:t>1- </a:t>
            </a:r>
            <a:r>
              <a:rPr lang="es-MX" sz="2200" dirty="0" err="1" smtClean="0"/>
              <a:t>After</a:t>
            </a:r>
            <a:r>
              <a:rPr lang="es-MX" sz="2200" dirty="0" smtClean="0"/>
              <a:t> I ______ (</a:t>
            </a:r>
            <a:r>
              <a:rPr lang="es-MX" sz="2200" dirty="0" err="1" smtClean="0"/>
              <a:t>finish</a:t>
            </a:r>
            <a:r>
              <a:rPr lang="es-MX" sz="2200" dirty="0" smtClean="0"/>
              <a:t>) </a:t>
            </a:r>
            <a:r>
              <a:rPr lang="es-MX" sz="2200" dirty="0" err="1" smtClean="0"/>
              <a:t>my</a:t>
            </a:r>
            <a:r>
              <a:rPr lang="es-MX" sz="2200" dirty="0" smtClean="0"/>
              <a:t> lunch, I </a:t>
            </a:r>
            <a:r>
              <a:rPr lang="es-MX" sz="2200" dirty="0" err="1" smtClean="0"/>
              <a:t>went</a:t>
            </a:r>
            <a:r>
              <a:rPr lang="es-MX" sz="2200" dirty="0" smtClean="0"/>
              <a:t> back to </a:t>
            </a:r>
            <a:r>
              <a:rPr lang="es-MX" sz="2200" dirty="0" err="1" smtClean="0"/>
              <a:t>work</a:t>
            </a:r>
            <a:r>
              <a:rPr lang="es-MX" sz="2200" dirty="0" smtClean="0"/>
              <a:t>. </a:t>
            </a:r>
          </a:p>
          <a:p>
            <a:pPr marL="0" indent="0" algn="just">
              <a:buNone/>
            </a:pPr>
            <a:r>
              <a:rPr lang="es-MX" sz="2200" dirty="0" smtClean="0"/>
              <a:t>2- George ________ (</a:t>
            </a:r>
            <a:r>
              <a:rPr lang="es-MX" sz="2200" dirty="0" err="1" smtClean="0"/>
              <a:t>repair</a:t>
            </a:r>
            <a:r>
              <a:rPr lang="es-MX" sz="2200" dirty="0" smtClean="0"/>
              <a:t>) </a:t>
            </a:r>
            <a:r>
              <a:rPr lang="es-MX" sz="2200" dirty="0" err="1" smtClean="0"/>
              <a:t>his</a:t>
            </a:r>
            <a:r>
              <a:rPr lang="es-MX" sz="2200" dirty="0" smtClean="0"/>
              <a:t> car </a:t>
            </a:r>
            <a:r>
              <a:rPr lang="es-MX" sz="2200" dirty="0" err="1" smtClean="0"/>
              <a:t>before</a:t>
            </a:r>
            <a:r>
              <a:rPr lang="es-MX" sz="2200" dirty="0" smtClean="0"/>
              <a:t> he </a:t>
            </a:r>
            <a:r>
              <a:rPr lang="es-MX" sz="2200" dirty="0" err="1" smtClean="0"/>
              <a:t>went</a:t>
            </a:r>
            <a:r>
              <a:rPr lang="es-MX" sz="2200" dirty="0" smtClean="0"/>
              <a:t> </a:t>
            </a:r>
            <a:r>
              <a:rPr lang="es-MX" sz="2200" dirty="0" err="1" smtClean="0"/>
              <a:t>fishing</a:t>
            </a:r>
            <a:r>
              <a:rPr lang="es-MX" sz="2200" dirty="0" smtClean="0"/>
              <a:t>. </a:t>
            </a:r>
          </a:p>
          <a:p>
            <a:pPr marL="0" indent="0" algn="just">
              <a:buNone/>
            </a:pPr>
            <a:r>
              <a:rPr lang="es-MX" sz="2200" dirty="0" smtClean="0"/>
              <a:t>3- </a:t>
            </a:r>
            <a:r>
              <a:rPr lang="es-MX" sz="2200" dirty="0" err="1" smtClean="0"/>
              <a:t>She</a:t>
            </a:r>
            <a:r>
              <a:rPr lang="es-MX" sz="2200" dirty="0" smtClean="0"/>
              <a:t> _______ (</a:t>
            </a:r>
            <a:r>
              <a:rPr lang="es-MX" sz="2200" dirty="0" err="1" smtClean="0"/>
              <a:t>tell</a:t>
            </a:r>
            <a:r>
              <a:rPr lang="es-MX" sz="2200" dirty="0" smtClean="0"/>
              <a:t>) me </a:t>
            </a:r>
            <a:r>
              <a:rPr lang="es-MX" sz="2200" dirty="0" err="1" smtClean="0"/>
              <a:t>she</a:t>
            </a:r>
            <a:r>
              <a:rPr lang="es-MX" sz="2200" dirty="0" smtClean="0"/>
              <a:t> _________ (</a:t>
            </a:r>
            <a:r>
              <a:rPr lang="es-MX" sz="2200" dirty="0" err="1" smtClean="0"/>
              <a:t>buy</a:t>
            </a:r>
            <a:r>
              <a:rPr lang="es-MX" sz="2200" dirty="0" smtClean="0"/>
              <a:t>) a new car. </a:t>
            </a:r>
          </a:p>
          <a:p>
            <a:pPr marL="0" indent="0" algn="just">
              <a:buNone/>
            </a:pPr>
            <a:r>
              <a:rPr lang="es-MX" sz="2200" dirty="0" smtClean="0"/>
              <a:t>4- I _____(</a:t>
            </a:r>
            <a:r>
              <a:rPr lang="es-MX" sz="2200" dirty="0" err="1" smtClean="0"/>
              <a:t>buy</a:t>
            </a:r>
            <a:r>
              <a:rPr lang="es-MX" sz="2200" dirty="0" smtClean="0"/>
              <a:t>) a new car </a:t>
            </a:r>
            <a:r>
              <a:rPr lang="es-MX" sz="2200" dirty="0" err="1" smtClean="0"/>
              <a:t>because</a:t>
            </a:r>
            <a:r>
              <a:rPr lang="es-MX" sz="2200" dirty="0" smtClean="0"/>
              <a:t> </a:t>
            </a:r>
            <a:r>
              <a:rPr lang="es-MX" sz="2200" dirty="0" err="1" smtClean="0"/>
              <a:t>some</a:t>
            </a:r>
            <a:r>
              <a:rPr lang="es-MX" sz="2200" dirty="0" smtClean="0"/>
              <a:t> </a:t>
            </a:r>
            <a:r>
              <a:rPr lang="es-MX" sz="2200" dirty="0" err="1" smtClean="0"/>
              <a:t>thieves</a:t>
            </a:r>
            <a:r>
              <a:rPr lang="es-MX" sz="2200" dirty="0" smtClean="0"/>
              <a:t> __________ (</a:t>
            </a:r>
            <a:r>
              <a:rPr lang="es-MX" sz="2200" dirty="0" err="1" smtClean="0"/>
              <a:t>steal</a:t>
            </a:r>
            <a:r>
              <a:rPr lang="es-MX" sz="2200" dirty="0" smtClean="0"/>
              <a:t>) </a:t>
            </a:r>
            <a:r>
              <a:rPr lang="es-MX" sz="2200" dirty="0" err="1" smtClean="0"/>
              <a:t>my</a:t>
            </a:r>
            <a:r>
              <a:rPr lang="es-MX" sz="2200" dirty="0" smtClean="0"/>
              <a:t> </a:t>
            </a:r>
            <a:r>
              <a:rPr lang="es-MX" sz="2200" dirty="0" err="1" smtClean="0"/>
              <a:t>old</a:t>
            </a:r>
            <a:r>
              <a:rPr lang="es-MX" sz="2200" dirty="0" smtClean="0"/>
              <a:t> </a:t>
            </a:r>
            <a:r>
              <a:rPr lang="es-MX" sz="2200" dirty="0" err="1" smtClean="0"/>
              <a:t>one</a:t>
            </a:r>
            <a:r>
              <a:rPr lang="es-MX" sz="2200" dirty="0" smtClean="0"/>
              <a:t>.  </a:t>
            </a:r>
          </a:p>
          <a:p>
            <a:pPr algn="just">
              <a:buNone/>
            </a:pPr>
            <a:r>
              <a:rPr lang="en-US" sz="2200" dirty="0"/>
              <a:t>5- After the company _____Joe, he began to work on his first project. (hire)</a:t>
            </a:r>
          </a:p>
          <a:p>
            <a:pPr algn="just">
              <a:buNone/>
            </a:pPr>
            <a:r>
              <a:rPr lang="en-US" sz="2200" dirty="0" smtClean="0"/>
              <a:t>6 - </a:t>
            </a:r>
            <a:r>
              <a:rPr lang="en-US" sz="2200" dirty="0"/>
              <a:t>_____you _______ the news before you saw it on TV? (hear</a:t>
            </a:r>
            <a:r>
              <a:rPr lang="en-US" sz="2200" dirty="0" smtClean="0"/>
              <a:t>)</a:t>
            </a:r>
          </a:p>
          <a:p>
            <a:pPr algn="just">
              <a:buNone/>
            </a:pPr>
            <a:r>
              <a:rPr lang="en-US" sz="2200" dirty="0"/>
              <a:t>7- Michael didn’t want to see the movie because he _______ the book yet. (not read)</a:t>
            </a:r>
          </a:p>
          <a:p>
            <a:pPr algn="just">
              <a:buNone/>
            </a:pPr>
            <a:endParaRPr lang="en-US" sz="2200" dirty="0"/>
          </a:p>
          <a:p>
            <a:pPr marL="514350" indent="-514350" algn="just">
              <a:buFont typeface="+mj-lt"/>
              <a:buAutoNum type="arabicPeriod"/>
            </a:pPr>
            <a:endParaRPr lang="es-CL" sz="2200" dirty="0"/>
          </a:p>
        </p:txBody>
      </p:sp>
    </p:spTree>
    <p:extLst>
      <p:ext uri="{BB962C8B-B14F-4D97-AF65-F5344CB8AC3E}">
        <p14:creationId xmlns:p14="http://schemas.microsoft.com/office/powerpoint/2010/main" val="306500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6463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-34290"/>
            <a:ext cx="853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https://quizlet.com/420871508/g12-unit-4-language-vocabulary-flash-cards/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292388"/>
            <a:ext cx="50891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.VnBodoniH" panose="020B7200000000000000" pitchFamily="34" charset="0"/>
              </a:rPr>
              <a:t>A- VOCABULARY</a:t>
            </a:r>
            <a:endParaRPr lang="en-US" sz="4000" b="1" dirty="0">
              <a:solidFill>
                <a:srgbClr val="FF0000"/>
              </a:solidFill>
              <a:latin typeface=".VnBodoniH" panose="020B7200000000000000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850046"/>
            <a:ext cx="2468880" cy="14169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t="15893" b="7184"/>
          <a:stretch/>
        </p:blipFill>
        <p:spPr>
          <a:xfrm>
            <a:off x="285750" y="2030141"/>
            <a:ext cx="2392680" cy="11585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1" y="3328114"/>
            <a:ext cx="2468880" cy="11983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7830" y="929420"/>
            <a:ext cx="2941320" cy="11715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97830" y="2030141"/>
            <a:ext cx="2743200" cy="1066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26417" y="3425718"/>
            <a:ext cx="2524125" cy="110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23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285750"/>
            <a:ext cx="8610600" cy="42672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2200" dirty="0" smtClean="0"/>
              <a:t>8-The concert ______ already _______when we _______ the stadium. (begin/ enter)</a:t>
            </a:r>
          </a:p>
          <a:p>
            <a:pPr algn="just">
              <a:buNone/>
            </a:pPr>
            <a:r>
              <a:rPr lang="en-US" sz="2200" dirty="0" smtClean="0"/>
              <a:t>9- Until Anne </a:t>
            </a:r>
            <a:r>
              <a:rPr lang="en-US" sz="2200" dirty="0" smtClean="0"/>
              <a:t>met </a:t>
            </a:r>
            <a:r>
              <a:rPr lang="en-US" sz="2200" dirty="0" smtClean="0"/>
              <a:t>Mark, she ____ never ______in love. </a:t>
            </a:r>
            <a:r>
              <a:rPr lang="en-US" sz="2200" dirty="0" smtClean="0"/>
              <a:t>(be</a:t>
            </a:r>
            <a:r>
              <a:rPr lang="en-US" sz="2200" dirty="0" smtClean="0"/>
              <a:t>)</a:t>
            </a:r>
          </a:p>
          <a:p>
            <a:pPr algn="just">
              <a:buNone/>
            </a:pPr>
            <a:r>
              <a:rPr lang="en-US" sz="2200" dirty="0"/>
              <a:t>10- Bill __________</a:t>
            </a:r>
            <a:r>
              <a:rPr lang="en-US" sz="2200" b="1" dirty="0"/>
              <a:t> </a:t>
            </a:r>
            <a:r>
              <a:rPr lang="en-US" sz="2200" dirty="0"/>
              <a:t>for years before he finally _______. (smoke/ quit)</a:t>
            </a:r>
          </a:p>
          <a:p>
            <a:pPr algn="just">
              <a:buNone/>
            </a:pPr>
            <a:r>
              <a:rPr lang="en-US" sz="2200" dirty="0"/>
              <a:t>11- _______ Sara ever _______to London by herself before October? (drive)</a:t>
            </a:r>
          </a:p>
          <a:p>
            <a:pPr algn="just">
              <a:buNone/>
            </a:pPr>
            <a:r>
              <a:rPr lang="en-US" sz="2200" dirty="0"/>
              <a:t>12- How many fish ______ the boys _____ by the time it started raining? (catch)</a:t>
            </a:r>
          </a:p>
          <a:p>
            <a:pPr algn="just">
              <a:buNone/>
            </a:pPr>
            <a:r>
              <a:rPr lang="en-US" sz="2200" dirty="0"/>
              <a:t>13- You ________ them to go to the beach, hadn’t you? (forbid)</a:t>
            </a:r>
          </a:p>
          <a:p>
            <a:pPr algn="just">
              <a:buNone/>
            </a:pPr>
            <a:r>
              <a:rPr lang="en-US" sz="2200" dirty="0"/>
              <a:t>14- The girls _______ in weeks. That’s why they ______ so much afterwards. (not exercise / hurt)</a:t>
            </a:r>
          </a:p>
          <a:p>
            <a:pPr algn="just">
              <a:buNone/>
            </a:pPr>
            <a:endParaRPr lang="en-US" sz="2200" dirty="0" smtClean="0"/>
          </a:p>
          <a:p>
            <a:pPr algn="just">
              <a:buNone/>
            </a:pPr>
            <a:endParaRPr lang="es-CL" sz="2200" dirty="0"/>
          </a:p>
        </p:txBody>
      </p:sp>
    </p:spTree>
    <p:extLst>
      <p:ext uri="{BB962C8B-B14F-4D97-AF65-F5344CB8AC3E}">
        <p14:creationId xmlns:p14="http://schemas.microsoft.com/office/powerpoint/2010/main" val="383842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41772"/>
          </a:xfrm>
        </p:spPr>
        <p:txBody>
          <a:bodyPr>
            <a:noAutofit/>
          </a:bodyPr>
          <a:lstStyle/>
          <a:p>
            <a:pPr algn="ctr"/>
            <a:r>
              <a:rPr lang="es-MX" sz="2800" b="1" dirty="0" err="1" smtClean="0">
                <a:solidFill>
                  <a:srgbClr val="FF0000"/>
                </a:solidFill>
              </a:rPr>
              <a:t>Circle</a:t>
            </a:r>
            <a:r>
              <a:rPr lang="es-MX" sz="2800" b="1" dirty="0" smtClean="0">
                <a:solidFill>
                  <a:srgbClr val="FF0000"/>
                </a:solidFill>
              </a:rPr>
              <a:t> </a:t>
            </a:r>
            <a:r>
              <a:rPr lang="es-MX" sz="2800" b="1" dirty="0" err="1" smtClean="0">
                <a:solidFill>
                  <a:srgbClr val="FF0000"/>
                </a:solidFill>
              </a:rPr>
              <a:t>the</a:t>
            </a:r>
            <a:r>
              <a:rPr lang="es-MX" sz="2800" b="1" dirty="0" smtClean="0">
                <a:solidFill>
                  <a:srgbClr val="FF0000"/>
                </a:solidFill>
              </a:rPr>
              <a:t> </a:t>
            </a:r>
            <a:r>
              <a:rPr lang="es-MX" sz="2800" b="1" dirty="0" err="1" smtClean="0">
                <a:solidFill>
                  <a:srgbClr val="FF0000"/>
                </a:solidFill>
              </a:rPr>
              <a:t>correct</a:t>
            </a:r>
            <a:r>
              <a:rPr lang="es-MX" sz="2800" b="1" dirty="0" smtClean="0">
                <a:solidFill>
                  <a:srgbClr val="FF0000"/>
                </a:solidFill>
              </a:rPr>
              <a:t> </a:t>
            </a:r>
            <a:r>
              <a:rPr lang="es-MX" sz="2800" b="1" dirty="0" err="1" smtClean="0">
                <a:solidFill>
                  <a:srgbClr val="FF0000"/>
                </a:solidFill>
              </a:rPr>
              <a:t>answers</a:t>
            </a:r>
            <a:r>
              <a:rPr lang="es-MX" sz="2800" b="1" dirty="0" smtClean="0">
                <a:solidFill>
                  <a:srgbClr val="FF0000"/>
                </a:solidFill>
              </a:rPr>
              <a:t>. In </a:t>
            </a:r>
            <a:r>
              <a:rPr lang="es-MX" sz="2800" b="1" dirty="0" err="1" smtClean="0">
                <a:solidFill>
                  <a:srgbClr val="FF0000"/>
                </a:solidFill>
              </a:rPr>
              <a:t>some</a:t>
            </a:r>
            <a:r>
              <a:rPr lang="es-MX" sz="2800" b="1" dirty="0" smtClean="0">
                <a:solidFill>
                  <a:srgbClr val="FF0000"/>
                </a:solidFill>
              </a:rPr>
              <a:t> cases </a:t>
            </a:r>
            <a:r>
              <a:rPr lang="es-MX" sz="2800" b="1" dirty="0" err="1" smtClean="0">
                <a:solidFill>
                  <a:srgbClr val="FF0000"/>
                </a:solidFill>
              </a:rPr>
              <a:t>only</a:t>
            </a:r>
            <a:r>
              <a:rPr lang="es-MX" sz="2800" b="1" dirty="0" smtClean="0">
                <a:solidFill>
                  <a:srgbClr val="FF0000"/>
                </a:solidFill>
              </a:rPr>
              <a:t> </a:t>
            </a:r>
            <a:r>
              <a:rPr lang="es-MX" sz="2800" b="1" dirty="0" err="1" smtClean="0">
                <a:solidFill>
                  <a:srgbClr val="FF0000"/>
                </a:solidFill>
              </a:rPr>
              <a:t>one</a:t>
            </a:r>
            <a:r>
              <a:rPr lang="es-MX" sz="2800" b="1" dirty="0" smtClean="0">
                <a:solidFill>
                  <a:srgbClr val="FF0000"/>
                </a:solidFill>
              </a:rPr>
              <a:t> </a:t>
            </a:r>
            <a:r>
              <a:rPr lang="es-MX" sz="2800" b="1" dirty="0" err="1" smtClean="0">
                <a:solidFill>
                  <a:srgbClr val="FF0000"/>
                </a:solidFill>
              </a:rPr>
              <a:t>is</a:t>
            </a:r>
            <a:r>
              <a:rPr lang="es-MX" sz="2800" b="1" dirty="0" smtClean="0">
                <a:solidFill>
                  <a:srgbClr val="FF0000"/>
                </a:solidFill>
              </a:rPr>
              <a:t> </a:t>
            </a:r>
            <a:r>
              <a:rPr lang="es-MX" sz="2800" b="1" dirty="0" err="1" smtClean="0">
                <a:solidFill>
                  <a:srgbClr val="FF0000"/>
                </a:solidFill>
              </a:rPr>
              <a:t>correct</a:t>
            </a:r>
            <a:r>
              <a:rPr lang="es-MX" sz="2800" b="1" dirty="0" smtClean="0">
                <a:solidFill>
                  <a:srgbClr val="FF0000"/>
                </a:solidFill>
              </a:rPr>
              <a:t>, and in </a:t>
            </a:r>
            <a:r>
              <a:rPr lang="es-MX" sz="2800" b="1" dirty="0" err="1" smtClean="0">
                <a:solidFill>
                  <a:srgbClr val="FF0000"/>
                </a:solidFill>
              </a:rPr>
              <a:t>others</a:t>
            </a:r>
            <a:r>
              <a:rPr lang="es-MX" sz="2800" b="1" dirty="0" smtClean="0">
                <a:solidFill>
                  <a:srgbClr val="FF0000"/>
                </a:solidFill>
              </a:rPr>
              <a:t> </a:t>
            </a:r>
            <a:r>
              <a:rPr lang="es-MX" sz="2800" b="1" dirty="0" err="1" smtClean="0">
                <a:solidFill>
                  <a:srgbClr val="FF0000"/>
                </a:solidFill>
              </a:rPr>
              <a:t>both</a:t>
            </a:r>
            <a:r>
              <a:rPr lang="es-MX" sz="2800" b="1" dirty="0" smtClean="0">
                <a:solidFill>
                  <a:srgbClr val="FF0000"/>
                </a:solidFill>
              </a:rPr>
              <a:t> are </a:t>
            </a:r>
            <a:r>
              <a:rPr lang="es-MX" sz="2800" b="1" dirty="0" err="1" smtClean="0">
                <a:solidFill>
                  <a:srgbClr val="FF0000"/>
                </a:solidFill>
              </a:rPr>
              <a:t>correct</a:t>
            </a:r>
            <a:r>
              <a:rPr lang="es-MX" sz="2800" b="1" dirty="0" smtClean="0">
                <a:solidFill>
                  <a:srgbClr val="FF0000"/>
                </a:solidFill>
              </a:rPr>
              <a:t>. </a:t>
            </a:r>
            <a:endParaRPr lang="es-CL" sz="2800" b="1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100" y="1657350"/>
            <a:ext cx="9067800" cy="20768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2800" dirty="0" smtClean="0"/>
              <a:t>As James </a:t>
            </a:r>
            <a:r>
              <a:rPr lang="es-MX" sz="2800" dirty="0" err="1" smtClean="0"/>
              <a:t>was</a:t>
            </a:r>
            <a:r>
              <a:rPr lang="es-MX" sz="2800" dirty="0" smtClean="0"/>
              <a:t> </a:t>
            </a:r>
            <a:r>
              <a:rPr lang="es-MX" sz="2800" dirty="0" err="1" smtClean="0"/>
              <a:t>introduced</a:t>
            </a:r>
            <a:r>
              <a:rPr lang="es-MX" sz="2800" dirty="0" smtClean="0"/>
              <a:t> </a:t>
            </a:r>
            <a:r>
              <a:rPr lang="es-MX" sz="2800" dirty="0" err="1" smtClean="0"/>
              <a:t>to</a:t>
            </a:r>
            <a:r>
              <a:rPr lang="es-MX" sz="2800" dirty="0" smtClean="0"/>
              <a:t> Mrs. </a:t>
            </a:r>
            <a:r>
              <a:rPr lang="es-MX" sz="2800" dirty="0" err="1" smtClean="0"/>
              <a:t>Snape</a:t>
            </a:r>
            <a:r>
              <a:rPr lang="es-MX" sz="2800" dirty="0" smtClean="0"/>
              <a:t>, he </a:t>
            </a:r>
            <a:r>
              <a:rPr lang="es-MX" sz="2800" dirty="0" err="1" smtClean="0"/>
              <a:t>realized</a:t>
            </a:r>
            <a:r>
              <a:rPr lang="es-MX" sz="2800" dirty="0" smtClean="0"/>
              <a:t> </a:t>
            </a:r>
            <a:r>
              <a:rPr lang="es-MX" sz="2800" dirty="0" err="1" smtClean="0"/>
              <a:t>that</a:t>
            </a:r>
            <a:r>
              <a:rPr lang="es-MX" sz="2800" dirty="0" smtClean="0"/>
              <a:t> he </a:t>
            </a:r>
            <a:r>
              <a:rPr lang="es-MX" sz="2800" b="1" i="1" u="sng" dirty="0" err="1" smtClean="0">
                <a:solidFill>
                  <a:srgbClr val="00B050"/>
                </a:solidFill>
              </a:rPr>
              <a:t>had</a:t>
            </a:r>
            <a:r>
              <a:rPr lang="es-MX" sz="2800" b="1" i="1" u="sng" dirty="0" smtClean="0">
                <a:solidFill>
                  <a:srgbClr val="00B050"/>
                </a:solidFill>
              </a:rPr>
              <a:t> </a:t>
            </a:r>
            <a:r>
              <a:rPr lang="es-MX" sz="2800" b="1" i="1" u="sng" dirty="0" err="1" smtClean="0">
                <a:solidFill>
                  <a:srgbClr val="00B050"/>
                </a:solidFill>
              </a:rPr>
              <a:t>met</a:t>
            </a:r>
            <a:r>
              <a:rPr lang="es-MX" sz="2800" b="1" i="1" u="sng" dirty="0" smtClean="0">
                <a:solidFill>
                  <a:srgbClr val="00B050"/>
                </a:solidFill>
              </a:rPr>
              <a:t> / </a:t>
            </a:r>
            <a:r>
              <a:rPr lang="es-MX" sz="2800" b="1" i="1" u="sng" dirty="0" err="1" smtClean="0">
                <a:solidFill>
                  <a:srgbClr val="00B050"/>
                </a:solidFill>
              </a:rPr>
              <a:t>met</a:t>
            </a:r>
            <a:r>
              <a:rPr lang="es-MX" sz="2800" b="1" i="1" dirty="0" smtClean="0">
                <a:solidFill>
                  <a:srgbClr val="00B050"/>
                </a:solidFill>
              </a:rPr>
              <a:t> </a:t>
            </a:r>
            <a:r>
              <a:rPr lang="es-MX" sz="2800" i="1" dirty="0" err="1" smtClean="0"/>
              <a:t>her</a:t>
            </a:r>
            <a:r>
              <a:rPr lang="es-MX" sz="2800" dirty="0" smtClean="0"/>
              <a:t> </a:t>
            </a:r>
            <a:r>
              <a:rPr lang="es-MX" sz="2800" dirty="0" err="1" smtClean="0"/>
              <a:t>before</a:t>
            </a:r>
            <a:r>
              <a:rPr lang="es-MX" sz="2800" dirty="0" smtClean="0"/>
              <a:t>. </a:t>
            </a:r>
            <a:endParaRPr lang="es-CL" sz="2800" dirty="0"/>
          </a:p>
        </p:txBody>
      </p:sp>
      <p:sp>
        <p:nvSpPr>
          <p:cNvPr id="4" name="Rounded Rectangle 3"/>
          <p:cNvSpPr/>
          <p:nvPr/>
        </p:nvSpPr>
        <p:spPr>
          <a:xfrm>
            <a:off x="3048000" y="2114550"/>
            <a:ext cx="1524000" cy="4572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55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2400" y="203392"/>
            <a:ext cx="8915400" cy="469061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2800" b="1" dirty="0" smtClean="0">
                <a:solidFill>
                  <a:srgbClr val="00B0F0"/>
                </a:solidFill>
              </a:rPr>
              <a:t>1. </a:t>
            </a:r>
            <a:r>
              <a:rPr lang="es-MX" sz="2800" dirty="0" err="1" smtClean="0"/>
              <a:t>During</a:t>
            </a:r>
            <a:r>
              <a:rPr lang="es-MX" sz="2800" dirty="0" smtClean="0"/>
              <a:t> </a:t>
            </a:r>
            <a:r>
              <a:rPr lang="es-MX" sz="2800" dirty="0" err="1" smtClean="0"/>
              <a:t>the</a:t>
            </a:r>
            <a:r>
              <a:rPr lang="es-MX" sz="2800" dirty="0" smtClean="0"/>
              <a:t> </a:t>
            </a:r>
            <a:r>
              <a:rPr lang="es-MX" sz="2800" dirty="0" err="1" smtClean="0"/>
              <a:t>previous</a:t>
            </a:r>
            <a:r>
              <a:rPr lang="es-MX" sz="2800" dirty="0" smtClean="0"/>
              <a:t> </a:t>
            </a:r>
            <a:r>
              <a:rPr lang="es-MX" sz="2800" dirty="0" err="1" smtClean="0"/>
              <a:t>week</a:t>
            </a:r>
            <a:r>
              <a:rPr lang="es-MX" sz="2800" dirty="0" smtClean="0"/>
              <a:t>, </a:t>
            </a:r>
            <a:r>
              <a:rPr lang="es-MX" sz="2800" i="1" dirty="0" smtClean="0"/>
              <a:t>I </a:t>
            </a:r>
            <a:r>
              <a:rPr lang="es-MX" sz="2800" b="1" i="1" u="sng" dirty="0" err="1" smtClean="0">
                <a:solidFill>
                  <a:srgbClr val="00B050"/>
                </a:solidFill>
              </a:rPr>
              <a:t>had</a:t>
            </a:r>
            <a:r>
              <a:rPr lang="es-MX" sz="2800" b="1" i="1" u="sng" dirty="0" smtClean="0">
                <a:solidFill>
                  <a:srgbClr val="00B050"/>
                </a:solidFill>
              </a:rPr>
              <a:t> </a:t>
            </a:r>
            <a:r>
              <a:rPr lang="es-MX" sz="2800" b="1" i="1" u="sng" dirty="0" err="1" smtClean="0">
                <a:solidFill>
                  <a:srgbClr val="00B050"/>
                </a:solidFill>
              </a:rPr>
              <a:t>been</a:t>
            </a:r>
            <a:r>
              <a:rPr lang="es-MX" sz="2800" b="1" i="1" u="sng" dirty="0" smtClean="0">
                <a:solidFill>
                  <a:srgbClr val="00B050"/>
                </a:solidFill>
              </a:rPr>
              <a:t> / </a:t>
            </a:r>
            <a:r>
              <a:rPr lang="es-MX" sz="2800" b="1" i="1" u="sng" dirty="0" err="1" smtClean="0">
                <a:solidFill>
                  <a:srgbClr val="00B050"/>
                </a:solidFill>
              </a:rPr>
              <a:t>went</a:t>
            </a:r>
            <a:r>
              <a:rPr lang="es-MX" sz="2800" b="1" u="sng" dirty="0" smtClean="0">
                <a:solidFill>
                  <a:srgbClr val="00B050"/>
                </a:solidFill>
              </a:rPr>
              <a:t> </a:t>
            </a:r>
            <a:r>
              <a:rPr lang="es-MX" sz="2800" dirty="0" err="1" smtClean="0"/>
              <a:t>to</a:t>
            </a:r>
            <a:r>
              <a:rPr lang="es-MX" sz="2800" dirty="0" smtClean="0"/>
              <a:t> </a:t>
            </a:r>
            <a:r>
              <a:rPr lang="es-MX" sz="2800" dirty="0" err="1" smtClean="0"/>
              <a:t>the</a:t>
            </a:r>
            <a:r>
              <a:rPr lang="es-MX" sz="2800" dirty="0" smtClean="0"/>
              <a:t> </a:t>
            </a:r>
            <a:r>
              <a:rPr lang="es-MX" sz="2800" dirty="0" err="1" smtClean="0"/>
              <a:t>gym</a:t>
            </a:r>
            <a:r>
              <a:rPr lang="es-MX" sz="2800" dirty="0" smtClean="0"/>
              <a:t> </a:t>
            </a:r>
            <a:r>
              <a:rPr lang="es-MX" sz="2800" dirty="0" err="1" smtClean="0"/>
              <a:t>every</a:t>
            </a:r>
            <a:r>
              <a:rPr lang="es-MX" sz="2800" dirty="0" smtClean="0"/>
              <a:t> </a:t>
            </a:r>
            <a:r>
              <a:rPr lang="es-MX" sz="2800" dirty="0" err="1" smtClean="0"/>
              <a:t>evening</a:t>
            </a:r>
            <a:r>
              <a:rPr lang="es-MX" sz="2800" dirty="0" smtClean="0"/>
              <a:t>. </a:t>
            </a:r>
          </a:p>
          <a:p>
            <a:pPr marL="0" indent="0" algn="just">
              <a:buNone/>
            </a:pPr>
            <a:r>
              <a:rPr lang="es-MX" sz="2800" b="1" dirty="0" smtClean="0">
                <a:solidFill>
                  <a:srgbClr val="00B0F0"/>
                </a:solidFill>
              </a:rPr>
              <a:t>2. </a:t>
            </a:r>
            <a:r>
              <a:rPr lang="es-MX" sz="2800" dirty="0" smtClean="0"/>
              <a:t>He </a:t>
            </a:r>
            <a:r>
              <a:rPr lang="es-MX" sz="2800" dirty="0" err="1" smtClean="0"/>
              <a:t>denied</a:t>
            </a:r>
            <a:r>
              <a:rPr lang="es-MX" sz="2800" dirty="0" smtClean="0"/>
              <a:t> </a:t>
            </a:r>
            <a:r>
              <a:rPr lang="es-MX" sz="2800" dirty="0" err="1" smtClean="0"/>
              <a:t>that</a:t>
            </a:r>
            <a:r>
              <a:rPr lang="es-MX" sz="2800" dirty="0" smtClean="0"/>
              <a:t> he </a:t>
            </a:r>
            <a:r>
              <a:rPr lang="es-MX" sz="2800" b="1" i="1" u="sng" dirty="0" err="1" smtClean="0">
                <a:solidFill>
                  <a:srgbClr val="00B050"/>
                </a:solidFill>
              </a:rPr>
              <a:t>had</a:t>
            </a:r>
            <a:r>
              <a:rPr lang="es-MX" sz="2800" b="1" i="1" u="sng" dirty="0" smtClean="0">
                <a:solidFill>
                  <a:srgbClr val="00B050"/>
                </a:solidFill>
              </a:rPr>
              <a:t> </a:t>
            </a:r>
            <a:r>
              <a:rPr lang="es-MX" sz="2800" b="1" i="1" u="sng" dirty="0" err="1" smtClean="0">
                <a:solidFill>
                  <a:srgbClr val="00B050"/>
                </a:solidFill>
              </a:rPr>
              <a:t>taken</a:t>
            </a:r>
            <a:r>
              <a:rPr lang="es-MX" sz="2800" b="1" i="1" u="sng" dirty="0" smtClean="0">
                <a:solidFill>
                  <a:srgbClr val="00B050"/>
                </a:solidFill>
              </a:rPr>
              <a:t> / </a:t>
            </a:r>
            <a:r>
              <a:rPr lang="es-MX" sz="2800" b="1" i="1" u="sng" dirty="0" err="1" smtClean="0">
                <a:solidFill>
                  <a:srgbClr val="00B050"/>
                </a:solidFill>
              </a:rPr>
              <a:t>took</a:t>
            </a:r>
            <a:r>
              <a:rPr lang="es-MX" sz="2800" b="1" i="1" u="sng" dirty="0" smtClean="0">
                <a:solidFill>
                  <a:srgbClr val="00B050"/>
                </a:solidFill>
              </a:rPr>
              <a:t> </a:t>
            </a:r>
            <a:r>
              <a:rPr lang="es-MX" sz="2800" dirty="0" err="1" smtClean="0"/>
              <a:t>the</a:t>
            </a:r>
            <a:r>
              <a:rPr lang="es-MX" sz="2800" dirty="0" smtClean="0"/>
              <a:t> </a:t>
            </a:r>
            <a:r>
              <a:rPr lang="es-MX" sz="2800" dirty="0" err="1" smtClean="0"/>
              <a:t>money</a:t>
            </a:r>
            <a:r>
              <a:rPr lang="es-MX" sz="2800" dirty="0" smtClean="0"/>
              <a:t> </a:t>
            </a:r>
            <a:r>
              <a:rPr lang="es-MX" sz="2800" dirty="0" err="1" smtClean="0"/>
              <a:t>from</a:t>
            </a:r>
            <a:r>
              <a:rPr lang="es-MX" sz="2800" dirty="0" smtClean="0"/>
              <a:t> </a:t>
            </a:r>
            <a:r>
              <a:rPr lang="es-MX" sz="2800" dirty="0" err="1" smtClean="0"/>
              <a:t>the</a:t>
            </a:r>
            <a:r>
              <a:rPr lang="es-MX" sz="2800" dirty="0" smtClean="0"/>
              <a:t> office. </a:t>
            </a:r>
          </a:p>
          <a:p>
            <a:pPr marL="0" indent="0" algn="just">
              <a:buNone/>
            </a:pPr>
            <a:r>
              <a:rPr lang="es-MX" sz="2800" b="1" dirty="0" smtClean="0">
                <a:solidFill>
                  <a:srgbClr val="00B0F0"/>
                </a:solidFill>
              </a:rPr>
              <a:t>3. </a:t>
            </a:r>
            <a:r>
              <a:rPr lang="es-MX" sz="2800" dirty="0" smtClean="0"/>
              <a:t>I </a:t>
            </a:r>
            <a:r>
              <a:rPr lang="es-MX" sz="2800" dirty="0" err="1" smtClean="0"/>
              <a:t>didn’t</a:t>
            </a:r>
            <a:r>
              <a:rPr lang="es-MX" sz="2800" dirty="0" smtClean="0"/>
              <a:t> </a:t>
            </a:r>
            <a:r>
              <a:rPr lang="es-MX" sz="2800" dirty="0" err="1" smtClean="0"/>
              <a:t>know</a:t>
            </a:r>
            <a:r>
              <a:rPr lang="es-MX" sz="2800" dirty="0" smtClean="0"/>
              <a:t> </a:t>
            </a:r>
            <a:r>
              <a:rPr lang="es-MX" sz="2800" dirty="0" err="1" smtClean="0"/>
              <a:t>the</a:t>
            </a:r>
            <a:r>
              <a:rPr lang="es-MX" sz="2800" dirty="0" smtClean="0"/>
              <a:t> </a:t>
            </a:r>
            <a:r>
              <a:rPr lang="es-MX" sz="2800" dirty="0" err="1" smtClean="0"/>
              <a:t>marking</a:t>
            </a:r>
            <a:r>
              <a:rPr lang="es-MX" sz="2800" dirty="0" smtClean="0"/>
              <a:t> </a:t>
            </a:r>
            <a:r>
              <a:rPr lang="es-MX" sz="2800" dirty="0" err="1" smtClean="0"/>
              <a:t>would</a:t>
            </a:r>
            <a:r>
              <a:rPr lang="es-MX" sz="2800" dirty="0" smtClean="0"/>
              <a:t> </a:t>
            </a:r>
            <a:r>
              <a:rPr lang="es-MX" sz="2800" dirty="0" err="1" smtClean="0"/>
              <a:t>take</a:t>
            </a:r>
            <a:r>
              <a:rPr lang="es-MX" sz="2800" dirty="0" smtClean="0"/>
              <a:t> so </a:t>
            </a:r>
            <a:r>
              <a:rPr lang="es-MX" sz="2800" dirty="0" err="1" smtClean="0"/>
              <a:t>long</a:t>
            </a:r>
            <a:r>
              <a:rPr lang="es-MX" sz="2800" dirty="0" smtClean="0"/>
              <a:t> </a:t>
            </a:r>
            <a:r>
              <a:rPr lang="es-MX" sz="2800" dirty="0" err="1" smtClean="0"/>
              <a:t>until</a:t>
            </a:r>
            <a:r>
              <a:rPr lang="es-MX" sz="2800" dirty="0" smtClean="0"/>
              <a:t> I </a:t>
            </a:r>
            <a:r>
              <a:rPr lang="es-MX" sz="2800" b="1" i="1" u="sng" dirty="0" err="1" smtClean="0">
                <a:solidFill>
                  <a:srgbClr val="00B050"/>
                </a:solidFill>
              </a:rPr>
              <a:t>had</a:t>
            </a:r>
            <a:r>
              <a:rPr lang="es-MX" sz="2800" b="1" i="1" u="sng" dirty="0" smtClean="0">
                <a:solidFill>
                  <a:srgbClr val="00B050"/>
                </a:solidFill>
              </a:rPr>
              <a:t> </a:t>
            </a:r>
            <a:r>
              <a:rPr lang="es-MX" sz="2800" b="1" i="1" u="sng" dirty="0" err="1" smtClean="0">
                <a:solidFill>
                  <a:srgbClr val="00B050"/>
                </a:solidFill>
              </a:rPr>
              <a:t>read</a:t>
            </a:r>
            <a:r>
              <a:rPr lang="es-MX" sz="2800" b="1" i="1" u="sng" dirty="0" smtClean="0">
                <a:solidFill>
                  <a:srgbClr val="00B050"/>
                </a:solidFill>
              </a:rPr>
              <a:t> / </a:t>
            </a:r>
            <a:r>
              <a:rPr lang="es-MX" sz="2800" b="1" i="1" u="sng" dirty="0" err="1" smtClean="0">
                <a:solidFill>
                  <a:srgbClr val="00B050"/>
                </a:solidFill>
              </a:rPr>
              <a:t>read</a:t>
            </a:r>
            <a:r>
              <a:rPr lang="es-MX" sz="2800" b="1" dirty="0" smtClean="0">
                <a:solidFill>
                  <a:srgbClr val="00B050"/>
                </a:solidFill>
              </a:rPr>
              <a:t> </a:t>
            </a:r>
            <a:r>
              <a:rPr lang="es-MX" sz="2800" dirty="0" err="1" smtClean="0"/>
              <a:t>the</a:t>
            </a:r>
            <a:r>
              <a:rPr lang="es-MX" sz="2800" dirty="0" smtClean="0"/>
              <a:t> </a:t>
            </a:r>
            <a:r>
              <a:rPr lang="es-MX" sz="2800" dirty="0" err="1" smtClean="0"/>
              <a:t>first</a:t>
            </a:r>
            <a:r>
              <a:rPr lang="es-MX" sz="2800" dirty="0" smtClean="0"/>
              <a:t> </a:t>
            </a:r>
            <a:r>
              <a:rPr lang="es-MX" sz="2800" dirty="0" err="1" smtClean="0"/>
              <a:t>couple</a:t>
            </a:r>
            <a:r>
              <a:rPr lang="es-MX" sz="2800" dirty="0" smtClean="0"/>
              <a:t> of </a:t>
            </a:r>
            <a:r>
              <a:rPr lang="es-MX" sz="2800" dirty="0" err="1" smtClean="0"/>
              <a:t>essays</a:t>
            </a:r>
            <a:r>
              <a:rPr lang="es-MX" sz="2800" dirty="0" smtClean="0"/>
              <a:t>. </a:t>
            </a:r>
          </a:p>
          <a:p>
            <a:pPr marL="0" indent="0" algn="just">
              <a:buNone/>
            </a:pPr>
            <a:r>
              <a:rPr lang="es-MX" sz="2800" b="1" dirty="0" smtClean="0">
                <a:solidFill>
                  <a:srgbClr val="00B0F0"/>
                </a:solidFill>
              </a:rPr>
              <a:t>4. </a:t>
            </a:r>
            <a:r>
              <a:rPr lang="es-MX" sz="2800" dirty="0" err="1" smtClean="0"/>
              <a:t>The</a:t>
            </a:r>
            <a:r>
              <a:rPr lang="es-MX" sz="2800" dirty="0" smtClean="0"/>
              <a:t> </a:t>
            </a:r>
            <a:r>
              <a:rPr lang="es-MX" sz="2800" dirty="0" err="1" smtClean="0"/>
              <a:t>boy</a:t>
            </a:r>
            <a:r>
              <a:rPr lang="es-MX" sz="2800" dirty="0" smtClean="0"/>
              <a:t> </a:t>
            </a:r>
            <a:r>
              <a:rPr lang="es-MX" sz="2800" dirty="0" err="1" smtClean="0"/>
              <a:t>told</a:t>
            </a:r>
            <a:r>
              <a:rPr lang="es-MX" sz="2800" dirty="0" smtClean="0"/>
              <a:t> me </a:t>
            </a:r>
            <a:r>
              <a:rPr lang="es-MX" sz="2800" dirty="0" err="1" smtClean="0"/>
              <a:t>that</a:t>
            </a:r>
            <a:r>
              <a:rPr lang="es-MX" sz="2800" dirty="0" smtClean="0"/>
              <a:t> </a:t>
            </a:r>
            <a:r>
              <a:rPr lang="es-MX" sz="2800" i="1" dirty="0" smtClean="0"/>
              <a:t>he </a:t>
            </a:r>
            <a:r>
              <a:rPr lang="es-MX" sz="2800" b="1" i="1" u="sng" dirty="0" err="1" smtClean="0">
                <a:solidFill>
                  <a:srgbClr val="00B050"/>
                </a:solidFill>
              </a:rPr>
              <a:t>had</a:t>
            </a:r>
            <a:r>
              <a:rPr lang="es-MX" sz="2800" b="1" i="1" u="sng" dirty="0" smtClean="0">
                <a:solidFill>
                  <a:srgbClr val="00B050"/>
                </a:solidFill>
              </a:rPr>
              <a:t> </a:t>
            </a:r>
            <a:r>
              <a:rPr lang="es-MX" sz="2800" b="1" i="1" u="sng" dirty="0" err="1" smtClean="0">
                <a:solidFill>
                  <a:srgbClr val="00B050"/>
                </a:solidFill>
              </a:rPr>
              <a:t>lost</a:t>
            </a:r>
            <a:r>
              <a:rPr lang="es-MX" sz="2800" b="1" i="1" u="sng" dirty="0" smtClean="0">
                <a:solidFill>
                  <a:srgbClr val="00B050"/>
                </a:solidFill>
              </a:rPr>
              <a:t> / </a:t>
            </a:r>
            <a:r>
              <a:rPr lang="es-MX" sz="2800" b="1" i="1" u="sng" dirty="0" err="1" smtClean="0">
                <a:solidFill>
                  <a:srgbClr val="00B050"/>
                </a:solidFill>
              </a:rPr>
              <a:t>lost</a:t>
            </a:r>
            <a:r>
              <a:rPr lang="es-MX" sz="2800" b="1" i="1" dirty="0" smtClean="0">
                <a:solidFill>
                  <a:srgbClr val="00B050"/>
                </a:solidFill>
              </a:rPr>
              <a:t> </a:t>
            </a:r>
            <a:r>
              <a:rPr lang="es-MX" sz="2800" dirty="0" err="1" smtClean="0"/>
              <a:t>his</a:t>
            </a:r>
            <a:r>
              <a:rPr lang="es-MX" sz="2800" dirty="0" smtClean="0"/>
              <a:t> </a:t>
            </a:r>
            <a:r>
              <a:rPr lang="es-MX" sz="2800" dirty="0" err="1" smtClean="0"/>
              <a:t>train</a:t>
            </a:r>
            <a:r>
              <a:rPr lang="es-MX" sz="2800" dirty="0" smtClean="0"/>
              <a:t> ticket and </a:t>
            </a:r>
            <a:r>
              <a:rPr lang="es-MX" sz="2800" dirty="0" err="1" smtClean="0"/>
              <a:t>didn’t</a:t>
            </a:r>
            <a:r>
              <a:rPr lang="es-MX" sz="2800" dirty="0" smtClean="0"/>
              <a:t> </a:t>
            </a:r>
            <a:r>
              <a:rPr lang="es-MX" sz="2800" dirty="0" err="1" smtClean="0"/>
              <a:t>know</a:t>
            </a:r>
            <a:r>
              <a:rPr lang="es-MX" sz="2800" dirty="0" smtClean="0"/>
              <a:t> </a:t>
            </a:r>
            <a:r>
              <a:rPr lang="es-MX" sz="2800" dirty="0" err="1" smtClean="0"/>
              <a:t>how</a:t>
            </a:r>
            <a:r>
              <a:rPr lang="es-MX" sz="2800" dirty="0" smtClean="0"/>
              <a:t> he </a:t>
            </a:r>
            <a:r>
              <a:rPr lang="es-MX" sz="2800" dirty="0" err="1" smtClean="0"/>
              <a:t>would</a:t>
            </a:r>
            <a:r>
              <a:rPr lang="es-MX" sz="2800" dirty="0" smtClean="0"/>
              <a:t> </a:t>
            </a:r>
            <a:r>
              <a:rPr lang="es-MX" sz="2800" dirty="0" err="1" smtClean="0"/>
              <a:t>get</a:t>
            </a:r>
            <a:r>
              <a:rPr lang="es-MX" sz="2800" dirty="0" smtClean="0"/>
              <a:t> home. </a:t>
            </a:r>
          </a:p>
          <a:p>
            <a:pPr marL="0" indent="0" algn="just">
              <a:buNone/>
            </a:pPr>
            <a:r>
              <a:rPr lang="es-MX" sz="2800" b="1" dirty="0" smtClean="0">
                <a:solidFill>
                  <a:srgbClr val="00B0F0"/>
                </a:solidFill>
              </a:rPr>
              <a:t>5. </a:t>
            </a:r>
            <a:r>
              <a:rPr lang="es-MX" sz="2800" dirty="0" smtClean="0"/>
              <a:t>At </a:t>
            </a:r>
            <a:r>
              <a:rPr lang="es-MX" sz="2800" dirty="0" err="1" smtClean="0"/>
              <a:t>the</a:t>
            </a:r>
            <a:r>
              <a:rPr lang="es-MX" sz="2800" dirty="0" smtClean="0"/>
              <a:t> </a:t>
            </a:r>
            <a:r>
              <a:rPr lang="es-MX" sz="2800" dirty="0" err="1" smtClean="0"/>
              <a:t>conference</a:t>
            </a:r>
            <a:r>
              <a:rPr lang="es-MX" sz="2800" dirty="0" smtClean="0"/>
              <a:t>, </a:t>
            </a:r>
            <a:r>
              <a:rPr lang="es-MX" sz="2800" dirty="0" err="1" smtClean="0"/>
              <a:t>scientists</a:t>
            </a:r>
            <a:r>
              <a:rPr lang="es-MX" sz="2800" dirty="0" smtClean="0"/>
              <a:t> </a:t>
            </a:r>
            <a:r>
              <a:rPr lang="es-MX" sz="2800" dirty="0" err="1" smtClean="0"/>
              <a:t>reported</a:t>
            </a:r>
            <a:r>
              <a:rPr lang="es-MX" sz="2800" dirty="0" smtClean="0"/>
              <a:t> </a:t>
            </a:r>
            <a:r>
              <a:rPr lang="es-MX" sz="2800" dirty="0" err="1" smtClean="0"/>
              <a:t>that</a:t>
            </a:r>
            <a:r>
              <a:rPr lang="es-MX" sz="2800" dirty="0" smtClean="0"/>
              <a:t> </a:t>
            </a:r>
            <a:r>
              <a:rPr lang="es-MX" sz="2800" dirty="0" err="1" smtClean="0"/>
              <a:t>they</a:t>
            </a:r>
            <a:r>
              <a:rPr lang="es-MX" sz="2800" dirty="0" smtClean="0"/>
              <a:t> </a:t>
            </a:r>
            <a:r>
              <a:rPr lang="es-MX" sz="2800" b="1" i="1" u="sng" dirty="0" err="1" smtClean="0">
                <a:solidFill>
                  <a:srgbClr val="00B050"/>
                </a:solidFill>
              </a:rPr>
              <a:t>had</a:t>
            </a:r>
            <a:r>
              <a:rPr lang="es-MX" sz="2800" b="1" i="1" u="sng" dirty="0" smtClean="0">
                <a:solidFill>
                  <a:srgbClr val="00B050"/>
                </a:solidFill>
              </a:rPr>
              <a:t> </a:t>
            </a:r>
            <a:r>
              <a:rPr lang="es-MX" sz="2800" b="1" i="1" u="sng" dirty="0" err="1" smtClean="0">
                <a:solidFill>
                  <a:srgbClr val="00B050"/>
                </a:solidFill>
              </a:rPr>
              <a:t>found</a:t>
            </a:r>
            <a:r>
              <a:rPr lang="es-MX" sz="2800" b="1" i="1" u="sng" dirty="0" smtClean="0">
                <a:solidFill>
                  <a:srgbClr val="00B050"/>
                </a:solidFill>
              </a:rPr>
              <a:t> / </a:t>
            </a:r>
            <a:r>
              <a:rPr lang="es-MX" sz="2800" b="1" i="1" u="sng" dirty="0" err="1" smtClean="0">
                <a:solidFill>
                  <a:srgbClr val="00B050"/>
                </a:solidFill>
              </a:rPr>
              <a:t>found</a:t>
            </a:r>
            <a:r>
              <a:rPr lang="es-MX" sz="2800" b="1" i="1" dirty="0" smtClean="0">
                <a:solidFill>
                  <a:srgbClr val="00B050"/>
                </a:solidFill>
              </a:rPr>
              <a:t> </a:t>
            </a:r>
            <a:r>
              <a:rPr lang="es-MX" sz="2800" dirty="0" smtClean="0"/>
              <a:t>a cure </a:t>
            </a:r>
            <a:r>
              <a:rPr lang="es-MX" sz="2800" dirty="0" err="1" smtClean="0"/>
              <a:t>for</a:t>
            </a:r>
            <a:r>
              <a:rPr lang="es-MX" sz="2800" dirty="0" smtClean="0"/>
              <a:t> malaria. </a:t>
            </a:r>
          </a:p>
          <a:p>
            <a:pPr marL="514350" indent="-514350" algn="just">
              <a:buFont typeface="+mj-lt"/>
              <a:buAutoNum type="arabicPeriod" startAt="3"/>
            </a:pPr>
            <a:endParaRPr lang="es-CL" sz="2800" dirty="0"/>
          </a:p>
        </p:txBody>
      </p:sp>
      <p:sp>
        <p:nvSpPr>
          <p:cNvPr id="4" name="Rounded Rectangle 3"/>
          <p:cNvSpPr/>
          <p:nvPr/>
        </p:nvSpPr>
        <p:spPr>
          <a:xfrm>
            <a:off x="7086600" y="203392"/>
            <a:ext cx="914400" cy="4572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581400" y="1200150"/>
            <a:ext cx="1752600" cy="4572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52400" y="2567750"/>
            <a:ext cx="1676400" cy="4572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953000" y="3053429"/>
            <a:ext cx="1524000" cy="4572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8229600" y="4019550"/>
            <a:ext cx="901700" cy="4572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77800" y="4417758"/>
            <a:ext cx="1117600" cy="4572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52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28600" y="575246"/>
            <a:ext cx="8610600" cy="45365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800" b="1" dirty="0" smtClean="0">
                <a:solidFill>
                  <a:srgbClr val="00B0F0"/>
                </a:solidFill>
              </a:rPr>
              <a:t>7. </a:t>
            </a:r>
            <a:r>
              <a:rPr lang="es-MX" sz="2800" dirty="0" err="1" smtClean="0"/>
              <a:t>The</a:t>
            </a:r>
            <a:r>
              <a:rPr lang="es-MX" sz="2800" dirty="0" smtClean="0"/>
              <a:t> </a:t>
            </a:r>
            <a:r>
              <a:rPr lang="es-MX" sz="2800" dirty="0" err="1" smtClean="0"/>
              <a:t>teacher</a:t>
            </a:r>
            <a:r>
              <a:rPr lang="es-MX" sz="2800" dirty="0" smtClean="0"/>
              <a:t> </a:t>
            </a:r>
            <a:r>
              <a:rPr lang="es-MX" sz="2800" dirty="0" err="1" smtClean="0"/>
              <a:t>guessed</a:t>
            </a:r>
            <a:r>
              <a:rPr lang="es-MX" sz="2800" dirty="0" smtClean="0"/>
              <a:t> </a:t>
            </a:r>
            <a:r>
              <a:rPr lang="es-MX" sz="2800" dirty="0" err="1" smtClean="0"/>
              <a:t>that</a:t>
            </a:r>
            <a:r>
              <a:rPr lang="es-MX" sz="2800" dirty="0" smtClean="0"/>
              <a:t> </a:t>
            </a:r>
            <a:r>
              <a:rPr lang="es-MX" sz="2800" dirty="0" err="1" smtClean="0"/>
              <a:t>some</a:t>
            </a:r>
            <a:r>
              <a:rPr lang="es-MX" sz="2800" dirty="0" smtClean="0"/>
              <a:t> of </a:t>
            </a:r>
            <a:r>
              <a:rPr lang="es-MX" sz="2800" dirty="0" err="1" smtClean="0"/>
              <a:t>the</a:t>
            </a:r>
            <a:r>
              <a:rPr lang="es-MX" sz="2800" dirty="0" smtClean="0"/>
              <a:t> </a:t>
            </a:r>
            <a:r>
              <a:rPr lang="es-MX" sz="2800" dirty="0" err="1" smtClean="0"/>
              <a:t>children</a:t>
            </a:r>
            <a:r>
              <a:rPr lang="es-MX" sz="2800" dirty="0" smtClean="0"/>
              <a:t> </a:t>
            </a:r>
            <a:r>
              <a:rPr lang="es-MX" sz="2800" b="1" i="1" u="sng" dirty="0" err="1" smtClean="0">
                <a:solidFill>
                  <a:srgbClr val="00B050"/>
                </a:solidFill>
              </a:rPr>
              <a:t>had</a:t>
            </a:r>
            <a:r>
              <a:rPr lang="es-MX" sz="2800" b="1" i="1" u="sng" dirty="0" smtClean="0">
                <a:solidFill>
                  <a:srgbClr val="00B050"/>
                </a:solidFill>
              </a:rPr>
              <a:t> </a:t>
            </a:r>
            <a:r>
              <a:rPr lang="es-MX" sz="2800" b="1" i="1" u="sng" dirty="0" err="1" smtClean="0">
                <a:solidFill>
                  <a:srgbClr val="00B050"/>
                </a:solidFill>
              </a:rPr>
              <a:t>cheated</a:t>
            </a:r>
            <a:r>
              <a:rPr lang="es-MX" sz="2800" b="1" i="1" u="sng" dirty="0" smtClean="0">
                <a:solidFill>
                  <a:srgbClr val="00B050"/>
                </a:solidFill>
              </a:rPr>
              <a:t> / </a:t>
            </a:r>
            <a:r>
              <a:rPr lang="es-MX" sz="2800" b="1" i="1" u="sng" dirty="0" err="1" smtClean="0">
                <a:solidFill>
                  <a:srgbClr val="00B050"/>
                </a:solidFill>
              </a:rPr>
              <a:t>cheated</a:t>
            </a:r>
            <a:r>
              <a:rPr lang="es-MX" sz="2800" b="1" i="1" dirty="0" smtClean="0">
                <a:solidFill>
                  <a:srgbClr val="00B050"/>
                </a:solidFill>
              </a:rPr>
              <a:t> </a:t>
            </a:r>
            <a:r>
              <a:rPr lang="es-MX" sz="2800" dirty="0" smtClean="0"/>
              <a:t>in </a:t>
            </a:r>
            <a:r>
              <a:rPr lang="es-MX" sz="2800" dirty="0" err="1" smtClean="0"/>
              <a:t>the</a:t>
            </a:r>
            <a:r>
              <a:rPr lang="es-MX" sz="2800" dirty="0" smtClean="0"/>
              <a:t> </a:t>
            </a:r>
            <a:r>
              <a:rPr lang="es-MX" sz="2800" dirty="0" err="1" smtClean="0"/>
              <a:t>exam</a:t>
            </a:r>
            <a:r>
              <a:rPr lang="es-MX" sz="2800" dirty="0" smtClean="0"/>
              <a:t>.  </a:t>
            </a:r>
          </a:p>
          <a:p>
            <a:pPr marL="0" indent="0" algn="just">
              <a:buNone/>
            </a:pPr>
            <a:r>
              <a:rPr lang="es-MX" sz="2800" b="1" dirty="0" smtClean="0">
                <a:solidFill>
                  <a:srgbClr val="00B0F0"/>
                </a:solidFill>
              </a:rPr>
              <a:t>8. </a:t>
            </a:r>
            <a:r>
              <a:rPr lang="es-MX" sz="2800" dirty="0" smtClean="0"/>
              <a:t>Thomas </a:t>
            </a:r>
            <a:r>
              <a:rPr lang="es-MX" sz="2800" dirty="0" err="1" smtClean="0"/>
              <a:t>explained</a:t>
            </a:r>
            <a:r>
              <a:rPr lang="es-MX" sz="2800" dirty="0" smtClean="0"/>
              <a:t> </a:t>
            </a:r>
            <a:r>
              <a:rPr lang="es-MX" sz="2800" dirty="0" err="1" smtClean="0"/>
              <a:t>that</a:t>
            </a:r>
            <a:r>
              <a:rPr lang="es-MX" sz="2800" dirty="0" smtClean="0"/>
              <a:t> he </a:t>
            </a:r>
            <a:r>
              <a:rPr lang="es-MX" sz="2800" b="1" i="1" u="sng" dirty="0" err="1" smtClean="0">
                <a:solidFill>
                  <a:srgbClr val="00B050"/>
                </a:solidFill>
              </a:rPr>
              <a:t>had</a:t>
            </a:r>
            <a:r>
              <a:rPr lang="es-MX" sz="2800" b="1" i="1" u="sng" dirty="0" smtClean="0">
                <a:solidFill>
                  <a:srgbClr val="00B050"/>
                </a:solidFill>
              </a:rPr>
              <a:t> </a:t>
            </a:r>
            <a:r>
              <a:rPr lang="es-MX" sz="2800" b="1" i="1" u="sng" dirty="0" err="1" smtClean="0">
                <a:solidFill>
                  <a:srgbClr val="00B050"/>
                </a:solidFill>
              </a:rPr>
              <a:t>gone</a:t>
            </a:r>
            <a:r>
              <a:rPr lang="es-MX" sz="2800" b="1" i="1" u="sng" dirty="0" smtClean="0">
                <a:solidFill>
                  <a:srgbClr val="00B050"/>
                </a:solidFill>
              </a:rPr>
              <a:t> / </a:t>
            </a:r>
            <a:r>
              <a:rPr lang="es-MX" sz="2800" b="1" i="1" u="sng" dirty="0" err="1" smtClean="0">
                <a:solidFill>
                  <a:srgbClr val="00B050"/>
                </a:solidFill>
              </a:rPr>
              <a:t>went</a:t>
            </a:r>
            <a:r>
              <a:rPr lang="es-MX" sz="2800" b="1" i="1" dirty="0" smtClean="0">
                <a:solidFill>
                  <a:srgbClr val="00B050"/>
                </a:solidFill>
              </a:rPr>
              <a:t> </a:t>
            </a:r>
            <a:r>
              <a:rPr lang="es-MX" sz="2800" dirty="0" smtClean="0"/>
              <a:t>home </a:t>
            </a:r>
            <a:r>
              <a:rPr lang="es-MX" sz="2800" dirty="0" err="1" smtClean="0"/>
              <a:t>early</a:t>
            </a:r>
            <a:r>
              <a:rPr lang="es-MX" sz="2800" dirty="0" smtClean="0"/>
              <a:t> </a:t>
            </a:r>
            <a:r>
              <a:rPr lang="es-MX" sz="2800" dirty="0" err="1" smtClean="0"/>
              <a:t>because</a:t>
            </a:r>
            <a:r>
              <a:rPr lang="es-MX" sz="2800" dirty="0" smtClean="0"/>
              <a:t> he </a:t>
            </a:r>
            <a:r>
              <a:rPr lang="es-MX" sz="2800" dirty="0" err="1" smtClean="0"/>
              <a:t>felt</a:t>
            </a:r>
            <a:r>
              <a:rPr lang="es-MX" sz="2800" dirty="0" smtClean="0"/>
              <a:t> </a:t>
            </a:r>
            <a:r>
              <a:rPr lang="es-MX" sz="2800" dirty="0" err="1" smtClean="0"/>
              <a:t>ill</a:t>
            </a:r>
            <a:r>
              <a:rPr lang="es-MX" sz="2800" dirty="0" smtClean="0"/>
              <a:t>. </a:t>
            </a:r>
          </a:p>
          <a:p>
            <a:pPr marL="0" indent="0" algn="just">
              <a:buNone/>
            </a:pPr>
            <a:r>
              <a:rPr lang="es-MX" sz="2800" b="1" dirty="0" smtClean="0">
                <a:solidFill>
                  <a:srgbClr val="00B0F0"/>
                </a:solidFill>
              </a:rPr>
              <a:t>9. </a:t>
            </a:r>
            <a:r>
              <a:rPr lang="es-MX" sz="2800" dirty="0" err="1" smtClean="0"/>
              <a:t>The</a:t>
            </a:r>
            <a:r>
              <a:rPr lang="es-MX" sz="2800" dirty="0" smtClean="0"/>
              <a:t> </a:t>
            </a:r>
            <a:r>
              <a:rPr lang="es-MX" sz="2800" dirty="0" err="1" smtClean="0"/>
              <a:t>waiter</a:t>
            </a:r>
            <a:r>
              <a:rPr lang="es-MX" sz="2800" dirty="0" smtClean="0"/>
              <a:t> </a:t>
            </a:r>
            <a:r>
              <a:rPr lang="es-MX" sz="2800" dirty="0" err="1" smtClean="0"/>
              <a:t>took</a:t>
            </a:r>
            <a:r>
              <a:rPr lang="es-MX" sz="2800" dirty="0" smtClean="0"/>
              <a:t> </a:t>
            </a:r>
            <a:r>
              <a:rPr lang="es-MX" sz="2800" dirty="0" err="1" smtClean="0"/>
              <a:t>my</a:t>
            </a:r>
            <a:r>
              <a:rPr lang="es-MX" sz="2800" dirty="0" smtClean="0"/>
              <a:t> </a:t>
            </a:r>
            <a:r>
              <a:rPr lang="es-MX" sz="2800" dirty="0" err="1" smtClean="0"/>
              <a:t>plate</a:t>
            </a:r>
            <a:r>
              <a:rPr lang="es-MX" sz="2800" dirty="0" smtClean="0"/>
              <a:t> </a:t>
            </a:r>
            <a:r>
              <a:rPr lang="es-MX" sz="2800" dirty="0" err="1" smtClean="0"/>
              <a:t>away</a:t>
            </a:r>
            <a:r>
              <a:rPr lang="es-MX" sz="2800" dirty="0" smtClean="0"/>
              <a:t> </a:t>
            </a:r>
            <a:r>
              <a:rPr lang="es-MX" sz="2800" dirty="0" err="1" smtClean="0"/>
              <a:t>before</a:t>
            </a:r>
            <a:r>
              <a:rPr lang="es-MX" sz="2800" dirty="0" smtClean="0"/>
              <a:t> I </a:t>
            </a:r>
            <a:r>
              <a:rPr lang="es-MX" sz="2800" b="1" i="1" u="sng" dirty="0" err="1" smtClean="0">
                <a:solidFill>
                  <a:srgbClr val="00B050"/>
                </a:solidFill>
              </a:rPr>
              <a:t>had</a:t>
            </a:r>
            <a:r>
              <a:rPr lang="es-MX" sz="2800" b="1" i="1" u="sng" dirty="0" smtClean="0">
                <a:solidFill>
                  <a:srgbClr val="00B050"/>
                </a:solidFill>
              </a:rPr>
              <a:t> </a:t>
            </a:r>
            <a:r>
              <a:rPr lang="es-MX" sz="2800" b="1" i="1" u="sng" dirty="0" err="1" smtClean="0">
                <a:solidFill>
                  <a:srgbClr val="00B050"/>
                </a:solidFill>
              </a:rPr>
              <a:t>finished</a:t>
            </a:r>
            <a:r>
              <a:rPr lang="es-MX" sz="2800" b="1" i="1" u="sng" dirty="0" smtClean="0">
                <a:solidFill>
                  <a:srgbClr val="00B050"/>
                </a:solidFill>
              </a:rPr>
              <a:t> / </a:t>
            </a:r>
            <a:r>
              <a:rPr lang="es-MX" sz="2800" b="1" i="1" u="sng" dirty="0" err="1" smtClean="0">
                <a:solidFill>
                  <a:srgbClr val="00B050"/>
                </a:solidFill>
              </a:rPr>
              <a:t>finished</a:t>
            </a:r>
            <a:r>
              <a:rPr lang="es-MX" sz="2800" b="1" dirty="0" smtClean="0">
                <a:solidFill>
                  <a:srgbClr val="00B050"/>
                </a:solidFill>
              </a:rPr>
              <a:t> </a:t>
            </a:r>
            <a:r>
              <a:rPr lang="es-MX" sz="2800" dirty="0" err="1" smtClean="0"/>
              <a:t>eating</a:t>
            </a:r>
            <a:r>
              <a:rPr lang="es-MX" sz="2800" dirty="0" smtClean="0"/>
              <a:t>. </a:t>
            </a:r>
          </a:p>
          <a:p>
            <a:pPr marL="0" indent="0" algn="just">
              <a:buNone/>
            </a:pPr>
            <a:r>
              <a:rPr lang="es-MX" sz="2800" b="1" dirty="0" smtClean="0">
                <a:solidFill>
                  <a:srgbClr val="00B0F0"/>
                </a:solidFill>
              </a:rPr>
              <a:t>10. </a:t>
            </a:r>
            <a:r>
              <a:rPr lang="es-MX" sz="2800" dirty="0" smtClean="0"/>
              <a:t>Jane </a:t>
            </a:r>
            <a:r>
              <a:rPr lang="es-MX" sz="2800" dirty="0" err="1" smtClean="0"/>
              <a:t>didn’t</a:t>
            </a:r>
            <a:r>
              <a:rPr lang="es-MX" sz="2800" dirty="0" smtClean="0"/>
              <a:t> </a:t>
            </a:r>
            <a:r>
              <a:rPr lang="es-MX" sz="2800" dirty="0" err="1" smtClean="0"/>
              <a:t>want</a:t>
            </a:r>
            <a:r>
              <a:rPr lang="es-MX" sz="2800" dirty="0" smtClean="0"/>
              <a:t> </a:t>
            </a:r>
            <a:r>
              <a:rPr lang="es-MX" sz="2800" dirty="0" err="1" smtClean="0"/>
              <a:t>any</a:t>
            </a:r>
            <a:r>
              <a:rPr lang="es-MX" sz="2800" dirty="0" smtClean="0"/>
              <a:t> </a:t>
            </a:r>
            <a:r>
              <a:rPr lang="es-MX" sz="2800" dirty="0" err="1" smtClean="0"/>
              <a:t>dinner</a:t>
            </a:r>
            <a:r>
              <a:rPr lang="es-MX" sz="2800" dirty="0" smtClean="0"/>
              <a:t>. </a:t>
            </a:r>
            <a:r>
              <a:rPr lang="es-MX" sz="2800" dirty="0" err="1" smtClean="0"/>
              <a:t>She</a:t>
            </a:r>
            <a:r>
              <a:rPr lang="es-MX" sz="2800" dirty="0" smtClean="0"/>
              <a:t> </a:t>
            </a:r>
            <a:r>
              <a:rPr lang="es-MX" sz="2800" b="1" i="1" dirty="0" err="1" smtClean="0">
                <a:solidFill>
                  <a:srgbClr val="00B050"/>
                </a:solidFill>
              </a:rPr>
              <a:t>had</a:t>
            </a:r>
            <a:r>
              <a:rPr lang="es-MX" sz="2800" b="1" i="1" dirty="0" smtClean="0">
                <a:solidFill>
                  <a:srgbClr val="00B050"/>
                </a:solidFill>
              </a:rPr>
              <a:t> </a:t>
            </a:r>
            <a:r>
              <a:rPr lang="es-MX" sz="2800" b="1" i="1" dirty="0" err="1" smtClean="0">
                <a:solidFill>
                  <a:srgbClr val="00B050"/>
                </a:solidFill>
              </a:rPr>
              <a:t>eaten</a:t>
            </a:r>
            <a:r>
              <a:rPr lang="es-MX" sz="2800" b="1" i="1" dirty="0" smtClean="0">
                <a:solidFill>
                  <a:srgbClr val="00B050"/>
                </a:solidFill>
              </a:rPr>
              <a:t> / ate</a:t>
            </a:r>
            <a:r>
              <a:rPr lang="es-MX" sz="2800" b="1" dirty="0" smtClean="0">
                <a:solidFill>
                  <a:srgbClr val="00B050"/>
                </a:solidFill>
              </a:rPr>
              <a:t> </a:t>
            </a:r>
            <a:r>
              <a:rPr lang="es-MX" sz="2800" dirty="0" err="1" smtClean="0"/>
              <a:t>already</a:t>
            </a:r>
            <a:r>
              <a:rPr lang="es-MX" sz="2800" dirty="0" smtClean="0"/>
              <a:t>. </a:t>
            </a:r>
            <a:endParaRPr lang="es-CL" sz="2800" dirty="0"/>
          </a:p>
        </p:txBody>
      </p:sp>
      <p:sp>
        <p:nvSpPr>
          <p:cNvPr id="4" name="Rounded Rectangle 3"/>
          <p:cNvSpPr/>
          <p:nvPr/>
        </p:nvSpPr>
        <p:spPr>
          <a:xfrm>
            <a:off x="152400" y="1047750"/>
            <a:ext cx="2362200" cy="4572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858000" y="1504950"/>
            <a:ext cx="990600" cy="4572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905000" y="2901950"/>
            <a:ext cx="1524000" cy="4572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172200" y="3448050"/>
            <a:ext cx="1828800" cy="4572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25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" y="0"/>
            <a:ext cx="2358390" cy="11246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5893" b="7184"/>
          <a:stretch/>
        </p:blipFill>
        <p:spPr>
          <a:xfrm>
            <a:off x="110490" y="929420"/>
            <a:ext cx="2247900" cy="7803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r="4321"/>
          <a:stretch/>
        </p:blipFill>
        <p:spPr>
          <a:xfrm>
            <a:off x="0" y="1698371"/>
            <a:ext cx="2362200" cy="9217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7145" y="2574382"/>
            <a:ext cx="2667000" cy="9565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9535" y="3360507"/>
            <a:ext cx="2546985" cy="9226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6675" y="4169478"/>
            <a:ext cx="2524125" cy="993072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483739"/>
              </p:ext>
            </p:extLst>
          </p:nvPr>
        </p:nvGraphicFramePr>
        <p:xfrm>
          <a:off x="3048001" y="285750"/>
          <a:ext cx="6095999" cy="45720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6095999"/>
              </a:tblGrid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FF0000"/>
                          </a:solidFill>
                        </a:rPr>
                        <a:t>1. </a:t>
                      </a:r>
                      <a:r>
                        <a:rPr lang="en-US" sz="2200" b="0" dirty="0" smtClean="0"/>
                        <a:t>unable to stop doing something because you like it very much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FF0000"/>
                          </a:solidFill>
                        </a:rPr>
                        <a:t>2. </a:t>
                      </a:r>
                      <a:r>
                        <a:rPr lang="en-US" sz="2200" dirty="0" smtClean="0"/>
                        <a:t>the use of websites and applications to connect with people who share similar interests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200" b="1" dirty="0" smtClean="0">
                          <a:solidFill>
                            <a:srgbClr val="FF0000"/>
                          </a:solidFill>
                        </a:rPr>
                        <a:t>3. </a:t>
                      </a:r>
                      <a:r>
                        <a:rPr lang="en-US" sz="2200" dirty="0" smtClean="0"/>
                        <a:t>the main means of communication reaching people on a large scale, such as television, radio, movies, newspapers, etc. 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200" b="1" dirty="0" smtClean="0">
                          <a:solidFill>
                            <a:srgbClr val="FF0000"/>
                          </a:solidFill>
                        </a:rPr>
                        <a:t>4.</a:t>
                      </a:r>
                      <a:r>
                        <a:rPr lang="en-US" sz="2200" dirty="0" smtClean="0"/>
                        <a:t> a type of real-time online chat 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FF0000"/>
                          </a:solidFill>
                        </a:rPr>
                        <a:t>5. </a:t>
                      </a:r>
                      <a:r>
                        <a:rPr lang="en-US" sz="2200" dirty="0" smtClean="0"/>
                        <a:t>doing something well with no waste of time, money, or energy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FF0000"/>
                          </a:solidFill>
                        </a:rPr>
                        <a:t>6.</a:t>
                      </a:r>
                      <a:r>
                        <a:rPr lang="en-US" sz="2200" dirty="0" smtClean="0"/>
                        <a:t> the use of electronic communication to hurt, threaten or embarrass someone </a:t>
                      </a: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2" name="Straight Arrow Connector 11"/>
          <p:cNvCxnSpPr>
            <a:stCxn id="3" idx="3"/>
          </p:cNvCxnSpPr>
          <p:nvPr/>
        </p:nvCxnSpPr>
        <p:spPr>
          <a:xfrm>
            <a:off x="2413635" y="562309"/>
            <a:ext cx="634365" cy="139984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" idx="3"/>
          </p:cNvCxnSpPr>
          <p:nvPr/>
        </p:nvCxnSpPr>
        <p:spPr>
          <a:xfrm flipV="1">
            <a:off x="2358390" y="562309"/>
            <a:ext cx="689610" cy="75730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5" idx="3"/>
          </p:cNvCxnSpPr>
          <p:nvPr/>
        </p:nvCxnSpPr>
        <p:spPr>
          <a:xfrm>
            <a:off x="2362200" y="2159271"/>
            <a:ext cx="685800" cy="1371641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358390" y="1124618"/>
            <a:ext cx="689610" cy="192803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358390" y="3807575"/>
            <a:ext cx="689610" cy="475541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3"/>
          </p:cNvCxnSpPr>
          <p:nvPr/>
        </p:nvCxnSpPr>
        <p:spPr>
          <a:xfrm flipV="1">
            <a:off x="2457450" y="3052647"/>
            <a:ext cx="590550" cy="161336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467100" y="629318"/>
            <a:ext cx="838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99000" y="629318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111500" y="980220"/>
            <a:ext cx="21031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189220" y="1390650"/>
            <a:ext cx="10972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200400" y="1735201"/>
            <a:ext cx="838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770120" y="1735201"/>
            <a:ext cx="838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699000" y="2159271"/>
            <a:ext cx="7315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848600" y="2529932"/>
            <a:ext cx="10972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157220" y="2838450"/>
            <a:ext cx="32689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877560" y="3257550"/>
            <a:ext cx="10972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489960" y="3702050"/>
            <a:ext cx="6400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608320" y="3695700"/>
            <a:ext cx="5486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023360" y="4438650"/>
            <a:ext cx="6400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156960" y="4438650"/>
            <a:ext cx="19202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8453120" y="4438650"/>
            <a:ext cx="5486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200400" y="4781550"/>
            <a:ext cx="8229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699000" y="4781550"/>
            <a:ext cx="10972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110490" y="0"/>
            <a:ext cx="8891270" cy="9294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Act 1. Match words and phrases with definitions 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62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8590" y="115987"/>
            <a:ext cx="8915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people rely heavily on 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as their main source of information.</a:t>
            </a:r>
          </a:p>
          <a:p>
            <a:pPr algn="just"/>
            <a: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Millions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teenagers around the world are 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to computer and video games.</a:t>
            </a:r>
          </a:p>
          <a:p>
            <a:pPr algn="just"/>
            <a: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Teenagers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become addicted to 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if they can’t control the time they spend online.</a:t>
            </a:r>
          </a:p>
          <a:p>
            <a:pPr algn="just"/>
            <a: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Online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advertising is more 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than TV ads because of the huge number of Internet users.</a:t>
            </a:r>
          </a:p>
          <a:p>
            <a:pPr algn="just"/>
            <a: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Young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people like 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because of its speed, convenience and privacy.</a:t>
            </a:r>
          </a:p>
          <a:p>
            <a:pPr algn="just"/>
            <a: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Many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Internet users delete their social accounts because of </a:t>
            </a:r>
            <a:endParaRPr lang="en-US" sz="2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_____________________.</a:t>
            </a:r>
            <a:endParaRPr lang="en-US" sz="27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8590" y="48465"/>
            <a:ext cx="8891270" cy="9294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Act 2. Complete the sentences with the words/phrases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93489" y="161320"/>
            <a:ext cx="25394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mass media</a:t>
            </a:r>
          </a:p>
        </p:txBody>
      </p:sp>
      <p:sp>
        <p:nvSpPr>
          <p:cNvPr id="5" name="Rectangle 4"/>
          <p:cNvSpPr/>
          <p:nvPr/>
        </p:nvSpPr>
        <p:spPr>
          <a:xfrm>
            <a:off x="6781800" y="971550"/>
            <a:ext cx="15023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addicted</a:t>
            </a:r>
          </a:p>
        </p:txBody>
      </p:sp>
      <p:sp>
        <p:nvSpPr>
          <p:cNvPr id="6" name="Rectangle 5"/>
          <p:cNvSpPr/>
          <p:nvPr/>
        </p:nvSpPr>
        <p:spPr>
          <a:xfrm>
            <a:off x="5715000" y="1781055"/>
            <a:ext cx="28873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networking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5086233" y="2591161"/>
            <a:ext cx="14205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efficient</a:t>
            </a:r>
          </a:p>
        </p:txBody>
      </p:sp>
      <p:sp>
        <p:nvSpPr>
          <p:cNvPr id="9" name="Rectangle 8"/>
          <p:cNvSpPr/>
          <p:nvPr/>
        </p:nvSpPr>
        <p:spPr>
          <a:xfrm>
            <a:off x="3962400" y="3403200"/>
            <a:ext cx="29097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instant messaging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4400" y="4613930"/>
            <a:ext cx="22990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cyberbullying</a:t>
            </a:r>
          </a:p>
        </p:txBody>
      </p:sp>
    </p:spTree>
    <p:extLst>
      <p:ext uri="{BB962C8B-B14F-4D97-AF65-F5344CB8AC3E}">
        <p14:creationId xmlns:p14="http://schemas.microsoft.com/office/powerpoint/2010/main" val="124788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/>
      <p:bldP spid="5" grpId="0"/>
      <p:bldP spid="6" grpId="0"/>
      <p:bldP spid="7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508" y="171450"/>
            <a:ext cx="90374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ways to pronounce 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_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ed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 the end of ordinary verbs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364194"/>
              </p:ext>
            </p:extLst>
          </p:nvPr>
        </p:nvGraphicFramePr>
        <p:xfrm>
          <a:off x="29496" y="1320894"/>
          <a:ext cx="9072000" cy="3876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98288"/>
                <a:gridCol w="3456384"/>
                <a:gridCol w="3017328"/>
              </a:tblGrid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Cách</a:t>
                      </a:r>
                      <a:r>
                        <a:rPr lang="en-US" sz="23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3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đọc</a:t>
                      </a:r>
                      <a:endParaRPr lang="en-US" sz="23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Âm</a:t>
                      </a:r>
                      <a:r>
                        <a:rPr lang="en-US" sz="23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3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cuối</a:t>
                      </a:r>
                      <a:endParaRPr lang="en-US" sz="23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Ví</a:t>
                      </a:r>
                      <a:r>
                        <a:rPr lang="en-US" sz="23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3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dụ</a:t>
                      </a:r>
                      <a:endParaRPr lang="en-US" sz="23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6780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US" sz="1500" b="1" i="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US" sz="1500" b="1" i="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US" sz="1500" b="1" i="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US" sz="2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6780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US" sz="1500" b="1" i="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US" sz="1500" b="1" i="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US" sz="1500" b="1" i="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US" sz="23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US" sz="1500" b="1" i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US" sz="2100" b="1" spc="-1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2080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US" sz="1400" b="1" baseline="0" dirty="0" smtClean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US" sz="1400" b="1" baseline="0" dirty="0" smtClean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US" sz="1400" b="1" baseline="0" dirty="0" smtClean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US" sz="1400" b="1" baseline="0" dirty="0" smtClean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US" sz="1400" b="1" baseline="0" dirty="0" smtClean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US" sz="1500" b="1" i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US" sz="2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801937" y="2667778"/>
            <a:ext cx="11673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ts val="400"/>
              </a:spcBef>
              <a:spcAft>
                <a:spcPts val="400"/>
              </a:spcAft>
            </a:pP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ɪd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</a:t>
            </a:r>
          </a:p>
        </p:txBody>
      </p:sp>
      <p:sp>
        <p:nvSpPr>
          <p:cNvPr id="5" name="Rectangle 4"/>
          <p:cNvSpPr/>
          <p:nvPr/>
        </p:nvSpPr>
        <p:spPr>
          <a:xfrm>
            <a:off x="24681" y="3207837"/>
            <a:ext cx="26335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0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tắc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riêng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1)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36426" y="2667777"/>
            <a:ext cx="92360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d, 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79913" y="3161235"/>
            <a:ext cx="12695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đạn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tịt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92688" y="2743905"/>
            <a:ext cx="2951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400"/>
              </a:spcBef>
              <a:spcAft>
                <a:spcPts val="400"/>
              </a:spcAft>
            </a:pP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isited, needed, mended, wanted</a:t>
            </a:r>
            <a:endParaRPr lang="en-US" sz="2400" b="1" spc="-1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81590" y="3747898"/>
            <a:ext cx="8515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 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0030" y="4179945"/>
            <a:ext cx="2487755" cy="400110"/>
          </a:xfrm>
          <a:prstGeom prst="rect">
            <a:avLst/>
          </a:prstGeom>
        </p:spPr>
        <p:txBody>
          <a:bodyPr wrap="square" lIns="36000" rIns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0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tắc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riêng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2)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27784" y="3639885"/>
            <a:ext cx="351683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400"/>
              </a:spcBef>
              <a:spcAft>
                <a:spcPts val="400"/>
              </a:spcAft>
            </a:pPr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k, x, s, </a:t>
            </a:r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p, </a:t>
            </a:r>
            <a:r>
              <a:rPr lang="en-US" sz="3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</a:t>
            </a:r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sh</a:t>
            </a:r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627785" y="4125939"/>
            <a:ext cx="35168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400"/>
              </a:spcBef>
              <a:spcAft>
                <a:spcPts val="400"/>
              </a:spcAft>
            </a:pP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en-US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xuống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sông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coi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chừng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ấy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(she) </a:t>
            </a:r>
            <a:r>
              <a:rPr lang="en-US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té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(falls)]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44353" y="3639885"/>
            <a:ext cx="2821640" cy="1569660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lvl="0">
              <a:spcBef>
                <a:spcPts val="400"/>
              </a:spcBef>
              <a:spcAft>
                <a:spcPts val="400"/>
              </a:spcAft>
            </a:pP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looked, faxed, passed, stopped, watched, washed, laughed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68765" y="1800520"/>
            <a:ext cx="9797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ts val="400"/>
              </a:spcBef>
              <a:spcAft>
                <a:spcPts val="400"/>
              </a:spcAft>
            </a:pP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 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8509" y="2235729"/>
            <a:ext cx="26117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400"/>
              </a:spcBef>
              <a:spcAft>
                <a:spcPts val="400"/>
              </a:spcAft>
            </a:pPr>
            <a:r>
              <a:rPr lang="en-U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0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tắc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chung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059832" y="1803682"/>
            <a:ext cx="26642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400"/>
              </a:spcBef>
              <a:spcAft>
                <a:spcPts val="400"/>
              </a:spcAft>
              <a:defRPr/>
            </a:pPr>
            <a:r>
              <a:rPr lang="en-US" sz="2000" b="1" spc="-5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000" b="1" spc="-5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000" b="1" spc="-5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spc="-5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000" b="1" spc="-5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spc="-5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000" b="1" spc="-5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spc="-5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000" b="1" spc="-5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spc="-5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ngoài</a:t>
            </a:r>
            <a:r>
              <a:rPr lang="en-US" sz="2000" b="1" spc="-5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2000" b="1" spc="-5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000" b="1" spc="-5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spc="-5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tắc</a:t>
            </a:r>
            <a:r>
              <a:rPr lang="en-US" sz="2000" b="1" spc="-5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spc="-5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riêng</a:t>
            </a:r>
            <a:r>
              <a:rPr lang="en-US" sz="2000" b="1" spc="-5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spc="-5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000" b="1" spc="-5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spc="-5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000" b="1" spc="-5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800" b="1" spc="-5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92689" y="1806825"/>
            <a:ext cx="28733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answered, played, begged, allowed</a:t>
            </a:r>
            <a:endParaRPr lang="en-US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209550"/>
            <a:ext cx="59451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.VnBodoniH" panose="020B7200000000000000" pitchFamily="34" charset="0"/>
              </a:rPr>
              <a:t>B- PRONUNCIATION</a:t>
            </a:r>
            <a:endParaRPr lang="en-US" sz="4000" b="1" dirty="0">
              <a:solidFill>
                <a:srgbClr val="FF0000"/>
              </a:solidFill>
              <a:latin typeface=".VnBodoniH" panose="020B7200000000000000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7142" y="917436"/>
            <a:ext cx="8891270" cy="5113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Act 1. LISTEN AND REPEAT </a:t>
            </a:r>
            <a:endParaRPr lang="en-US" sz="2800"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475509"/>
              </p:ext>
            </p:extLst>
          </p:nvPr>
        </p:nvGraphicFramePr>
        <p:xfrm>
          <a:off x="762000" y="1652766"/>
          <a:ext cx="7696200" cy="25603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565400"/>
                <a:gridCol w="2565400"/>
                <a:gridCol w="2565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reduced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used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copied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received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distributed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welcomed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developed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influenced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invented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introduced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provided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downloaded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spid="1107" name="WindowsMediaPlayer1" r:id="rId2" imgW="3048120" imgH="590400"/>
        </mc:Choice>
        <mc:Fallback>
          <p:control name="WindowsMediaPlayer1" r:id="rId2" imgW="3048120" imgH="590400">
            <p:pic>
              <p:nvPicPr>
                <p:cNvPr id="5" name="WindowsMediaPlayer1"/>
                <p:cNvPicPr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096000" y="4552950"/>
                  <a:ext cx="3048000" cy="59055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36624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" y="0"/>
            <a:ext cx="8891270" cy="5113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Act 2. LISTEN AND REPEAT THE SENTENCES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9550" y="666750"/>
            <a:ext cx="870077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library reduced the number of print newspapers and magazines that they used to subscribe to.</a:t>
            </a:r>
            <a:r>
              <a:rPr lang="en-US" alt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graph compares the amount of information received over a ten-year period.</a:t>
            </a:r>
            <a:r>
              <a:rPr lang="en-US" alt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downloaded the files related to our social media project, which I emailed you yesterday?</a:t>
            </a:r>
            <a:r>
              <a:rPr lang="en-US" alt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Paper 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invented before the printing machine.</a:t>
            </a:r>
            <a:r>
              <a:rPr lang="en-US" alt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altLang="en-US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electronic devices have been developed to cater to users’ ever-changing needs.</a:t>
            </a:r>
            <a:r>
              <a:rPr lang="en-US" alt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altLang="en-US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networking has inﬂuenced young people’s way of life.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132" name="WindowsMediaPlayer1" r:id="rId2" imgW="3429000" imgH="534960"/>
        </mc:Choice>
        <mc:Fallback>
          <p:control name="WindowsMediaPlayer1" r:id="rId2" imgW="3429000" imgH="534960">
            <p:pic>
              <p:nvPicPr>
                <p:cNvPr id="6" name="WindowsMediaPlayer1"/>
                <p:cNvPicPr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715000" y="4608513"/>
                  <a:ext cx="3429000" cy="534987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50024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33350"/>
            <a:ext cx="4113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.VnBodoniH" panose="020B7200000000000000" pitchFamily="34" charset="0"/>
              </a:rPr>
              <a:t>C- GRAMMAR</a:t>
            </a:r>
            <a:endParaRPr lang="en-US" sz="4000" b="1" dirty="0">
              <a:solidFill>
                <a:srgbClr val="FF0000"/>
              </a:solidFill>
              <a:latin typeface=".VnBodoniH" panose="020B7200000000000000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763666"/>
            <a:ext cx="58027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Prepositions after some verbs 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335" y="1409997"/>
            <a:ext cx="8153400" cy="37335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" y="886460"/>
            <a:ext cx="8891270" cy="5113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Act 1. Match the verb with an appropriate preposition </a:t>
            </a:r>
            <a:endParaRPr lang="en-US" sz="2400" b="1" dirty="0">
              <a:solidFill>
                <a:srgbClr val="00B05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581400" y="2114550"/>
            <a:ext cx="2665827" cy="1676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581400" y="2724150"/>
            <a:ext cx="2590800" cy="177135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606800" y="2495550"/>
            <a:ext cx="2565400" cy="781198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606800" y="1905074"/>
            <a:ext cx="2565400" cy="2076228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606800" y="3224324"/>
            <a:ext cx="2565400" cy="133807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728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543</TotalTime>
  <Words>1198</Words>
  <Application>Microsoft Office PowerPoint</Application>
  <PresentationFormat>On-screen Show (16:9)</PresentationFormat>
  <Paragraphs>189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.VnBodoniH</vt:lpstr>
      <vt:lpstr>Arial</vt:lpstr>
      <vt:lpstr>Calibri</vt:lpstr>
      <vt:lpstr>MS Mincho</vt:lpstr>
      <vt:lpstr>Times New Roman</vt:lpstr>
      <vt:lpstr>Wingdings</vt:lpstr>
      <vt:lpstr>Clarity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HAPPENED FIRST?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TIME EXPRESSIONS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EXTRA EXERCISES</vt:lpstr>
      <vt:lpstr>PowerPoint Presentation</vt:lpstr>
      <vt:lpstr>Circle the correct answers. In some cases only one is correct, and in others both are correct.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DELL7240</dc:creator>
  <cp:lastModifiedBy>Windows User</cp:lastModifiedBy>
  <cp:revision>97</cp:revision>
  <dcterms:created xsi:type="dcterms:W3CDTF">2006-08-16T00:00:00Z</dcterms:created>
  <dcterms:modified xsi:type="dcterms:W3CDTF">2019-09-05T09:45:26Z</dcterms:modified>
</cp:coreProperties>
</file>