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9" r:id="rId4"/>
    <p:sldId id="258" r:id="rId5"/>
    <p:sldId id="260" r:id="rId6"/>
    <p:sldId id="269" r:id="rId7"/>
    <p:sldId id="270" r:id="rId8"/>
    <p:sldId id="271" r:id="rId9"/>
    <p:sldId id="272" r:id="rId10"/>
    <p:sldId id="261" r:id="rId11"/>
    <p:sldId id="262" r:id="rId12"/>
    <p:sldId id="274" r:id="rId13"/>
    <p:sldId id="273" r:id="rId14"/>
    <p:sldId id="275" r:id="rId15"/>
    <p:sldId id="263" r:id="rId16"/>
    <p:sldId id="264" r:id="rId17"/>
    <p:sldId id="265" r:id="rId18"/>
    <p:sldId id="266" r:id="rId19"/>
    <p:sldId id="267" r:id="rId20"/>
    <p:sldId id="268" r:id="rId21"/>
    <p:sldId id="284" r:id="rId22"/>
    <p:sldId id="276" r:id="rId23"/>
    <p:sldId id="277" r:id="rId24"/>
    <p:sldId id="278" r:id="rId25"/>
    <p:sldId id="279" r:id="rId26"/>
    <p:sldId id="288" r:id="rId27"/>
    <p:sldId id="285" r:id="rId28"/>
    <p:sldId id="289" r:id="rId29"/>
    <p:sldId id="286" r:id="rId30"/>
    <p:sldId id="287" r:id="rId31"/>
    <p:sldId id="290" r:id="rId32"/>
    <p:sldId id="280" r:id="rId33"/>
    <p:sldId id="281" r:id="rId34"/>
    <p:sldId id="282" r:id="rId35"/>
    <p:sldId id="296" r:id="rId36"/>
    <p:sldId id="297" r:id="rId37"/>
    <p:sldId id="298" r:id="rId38"/>
    <p:sldId id="299" r:id="rId39"/>
    <p:sldId id="300" r:id="rId40"/>
    <p:sldId id="291" r:id="rId41"/>
    <p:sldId id="301" r:id="rId42"/>
    <p:sldId id="302" r:id="rId43"/>
    <p:sldId id="292" r:id="rId44"/>
    <p:sldId id="303" r:id="rId45"/>
    <p:sldId id="293" r:id="rId46"/>
    <p:sldId id="309" r:id="rId47"/>
    <p:sldId id="310" r:id="rId48"/>
    <p:sldId id="308" r:id="rId49"/>
    <p:sldId id="304" r:id="rId50"/>
    <p:sldId id="313" r:id="rId51"/>
    <p:sldId id="305" r:id="rId52"/>
    <p:sldId id="311" r:id="rId53"/>
    <p:sldId id="312" r:id="rId54"/>
    <p:sldId id="314" r:id="rId55"/>
    <p:sldId id="306"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A0000"/>
    <a:srgbClr val="CCFFCC"/>
    <a:srgbClr val="000066"/>
    <a:srgbClr val="FFFF99"/>
    <a:srgbClr val="CCFF99"/>
    <a:srgbClr val="FFC1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16EA6-CCE9-49FF-9C80-96BF6FAF9AA7}" type="datetimeFigureOut">
              <a:rPr lang="en-US" smtClean="0"/>
              <a:t>11/5/2021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44CA3F-3326-4D81-948C-F2773B4B8F7E}" type="slidenum">
              <a:rPr lang="en-US" smtClean="0"/>
              <a:t>‹#›</a:t>
            </a:fld>
            <a:endParaRPr lang="en-US"/>
          </a:p>
        </p:txBody>
      </p:sp>
    </p:spTree>
    <p:extLst>
      <p:ext uri="{BB962C8B-B14F-4D97-AF65-F5344CB8AC3E}">
        <p14:creationId xmlns:p14="http://schemas.microsoft.com/office/powerpoint/2010/main" val="3419357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3930959-BC54-4577-BA19-64EF015F8B1B}" type="slidenum">
              <a:rPr lang="vi-VN">
                <a:latin typeface="Arial" pitchFamily="34" charset="0"/>
              </a:rPr>
              <a:pPr eaLnBrk="1" hangingPunct="1"/>
              <a:t>14</a:t>
            </a:fld>
            <a:endParaRPr lang="vi-VN">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5E8ABC-5A14-4350-A58E-648C71E4581C}"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1DB5C-687E-46AE-A76C-A4EBA01BF3BC}" type="slidenum">
              <a:rPr lang="en-US" smtClean="0"/>
              <a:t>‹#›</a:t>
            </a:fld>
            <a:endParaRPr lang="en-US"/>
          </a:p>
        </p:txBody>
      </p:sp>
    </p:spTree>
    <p:extLst>
      <p:ext uri="{BB962C8B-B14F-4D97-AF65-F5344CB8AC3E}">
        <p14:creationId xmlns:p14="http://schemas.microsoft.com/office/powerpoint/2010/main" val="2372726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5E8ABC-5A14-4350-A58E-648C71E4581C}"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1DB5C-687E-46AE-A76C-A4EBA01BF3BC}" type="slidenum">
              <a:rPr lang="en-US" smtClean="0"/>
              <a:t>‹#›</a:t>
            </a:fld>
            <a:endParaRPr lang="en-US"/>
          </a:p>
        </p:txBody>
      </p:sp>
    </p:spTree>
    <p:extLst>
      <p:ext uri="{BB962C8B-B14F-4D97-AF65-F5344CB8AC3E}">
        <p14:creationId xmlns:p14="http://schemas.microsoft.com/office/powerpoint/2010/main" val="1279075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5E8ABC-5A14-4350-A58E-648C71E4581C}"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1DB5C-687E-46AE-A76C-A4EBA01BF3BC}" type="slidenum">
              <a:rPr lang="en-US" smtClean="0"/>
              <a:t>‹#›</a:t>
            </a:fld>
            <a:endParaRPr lang="en-US"/>
          </a:p>
        </p:txBody>
      </p:sp>
    </p:spTree>
    <p:extLst>
      <p:ext uri="{BB962C8B-B14F-4D97-AF65-F5344CB8AC3E}">
        <p14:creationId xmlns:p14="http://schemas.microsoft.com/office/powerpoint/2010/main" val="4031702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73581A-5455-4411-9CCC-DF02F8687506}" type="datetime1">
              <a:rPr lang="vi-VN"/>
              <a:pPr>
                <a:defRPr/>
              </a:pPr>
              <a:t>05/11/2021</a:t>
            </a:fld>
            <a:endParaRPr lang="vi-VN"/>
          </a:p>
        </p:txBody>
      </p:sp>
      <p:sp>
        <p:nvSpPr>
          <p:cNvPr id="5" name="Footer Placeholder 4"/>
          <p:cNvSpPr>
            <a:spLocks noGrp="1"/>
          </p:cNvSpPr>
          <p:nvPr>
            <p:ph type="ftr" sz="quarter" idx="11"/>
          </p:nvPr>
        </p:nvSpPr>
        <p:spPr/>
        <p:txBody>
          <a:bodyPr/>
          <a:lstStyle>
            <a:lvl1pPr>
              <a:defRPr/>
            </a:lvl1pPr>
          </a:lstStyle>
          <a:p>
            <a:pPr>
              <a:defRPr/>
            </a:pPr>
            <a:r>
              <a:rPr lang="vi-VN"/>
              <a:t>Ngo Thi Hai Van</a:t>
            </a:r>
          </a:p>
        </p:txBody>
      </p:sp>
      <p:sp>
        <p:nvSpPr>
          <p:cNvPr id="6" name="Slide Number Placeholder 5"/>
          <p:cNvSpPr>
            <a:spLocks noGrp="1"/>
          </p:cNvSpPr>
          <p:nvPr>
            <p:ph type="sldNum" sz="quarter" idx="12"/>
          </p:nvPr>
        </p:nvSpPr>
        <p:spPr/>
        <p:txBody>
          <a:bodyPr/>
          <a:lstStyle>
            <a:lvl1pPr>
              <a:defRPr/>
            </a:lvl1pPr>
          </a:lstStyle>
          <a:p>
            <a:pPr>
              <a:defRPr/>
            </a:pPr>
            <a:fld id="{89F2D321-4031-4D53-A9FF-7BB287AB97A8}" type="slidenum">
              <a:rPr lang="vi-VN"/>
              <a:pPr>
                <a:defRPr/>
              </a:pPr>
              <a:t>‹#›</a:t>
            </a:fld>
            <a:endParaRPr lang="vi-VN"/>
          </a:p>
        </p:txBody>
      </p:sp>
    </p:spTree>
    <p:extLst>
      <p:ext uri="{BB962C8B-B14F-4D97-AF65-F5344CB8AC3E}">
        <p14:creationId xmlns:p14="http://schemas.microsoft.com/office/powerpoint/2010/main" val="2491889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26" name="Picture 2" descr="C:\Users\USER\Documents\640-6401674_cartoon-first-aid-clipart-hd-png-download.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57200" y="5181600"/>
            <a:ext cx="1108244" cy="147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2315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5E8ABC-5A14-4350-A58E-648C71E4581C}"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71DB5C-687E-46AE-A76C-A4EBA01BF3BC}" type="slidenum">
              <a:rPr lang="en-US" smtClean="0"/>
              <a:t>‹#›</a:t>
            </a:fld>
            <a:endParaRPr lang="en-US"/>
          </a:p>
        </p:txBody>
      </p:sp>
    </p:spTree>
    <p:extLst>
      <p:ext uri="{BB962C8B-B14F-4D97-AF65-F5344CB8AC3E}">
        <p14:creationId xmlns:p14="http://schemas.microsoft.com/office/powerpoint/2010/main" val="85703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5E8ABC-5A14-4350-A58E-648C71E4581C}"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71DB5C-687E-46AE-A76C-A4EBA01BF3BC}" type="slidenum">
              <a:rPr lang="en-US" smtClean="0"/>
              <a:t>‹#›</a:t>
            </a:fld>
            <a:endParaRPr lang="en-US"/>
          </a:p>
        </p:txBody>
      </p:sp>
    </p:spTree>
    <p:extLst>
      <p:ext uri="{BB962C8B-B14F-4D97-AF65-F5344CB8AC3E}">
        <p14:creationId xmlns:p14="http://schemas.microsoft.com/office/powerpoint/2010/main" val="104796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5E8ABC-5A14-4350-A58E-648C71E4581C}" type="datetimeFigureOut">
              <a:rPr lang="en-US" smtClean="0"/>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71DB5C-687E-46AE-A76C-A4EBA01BF3BC}" type="slidenum">
              <a:rPr lang="en-US" smtClean="0"/>
              <a:t>‹#›</a:t>
            </a:fld>
            <a:endParaRPr lang="en-US"/>
          </a:p>
        </p:txBody>
      </p:sp>
    </p:spTree>
    <p:extLst>
      <p:ext uri="{BB962C8B-B14F-4D97-AF65-F5344CB8AC3E}">
        <p14:creationId xmlns:p14="http://schemas.microsoft.com/office/powerpoint/2010/main" val="597066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5E8ABC-5A14-4350-A58E-648C71E4581C}" type="datetimeFigureOut">
              <a:rPr lang="en-US" smtClean="0"/>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71DB5C-687E-46AE-A76C-A4EBA01BF3BC}" type="slidenum">
              <a:rPr lang="en-US" smtClean="0"/>
              <a:t>‹#›</a:t>
            </a:fld>
            <a:endParaRPr lang="en-US"/>
          </a:p>
        </p:txBody>
      </p:sp>
    </p:spTree>
    <p:extLst>
      <p:ext uri="{BB962C8B-B14F-4D97-AF65-F5344CB8AC3E}">
        <p14:creationId xmlns:p14="http://schemas.microsoft.com/office/powerpoint/2010/main" val="416071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5E8ABC-5A14-4350-A58E-648C71E4581C}" type="datetimeFigureOut">
              <a:rPr lang="en-US" smtClean="0"/>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71DB5C-687E-46AE-A76C-A4EBA01BF3BC}" type="slidenum">
              <a:rPr lang="en-US" smtClean="0"/>
              <a:t>‹#›</a:t>
            </a:fld>
            <a:endParaRPr lang="en-US"/>
          </a:p>
        </p:txBody>
      </p:sp>
    </p:spTree>
    <p:extLst>
      <p:ext uri="{BB962C8B-B14F-4D97-AF65-F5344CB8AC3E}">
        <p14:creationId xmlns:p14="http://schemas.microsoft.com/office/powerpoint/2010/main" val="135633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5E8ABC-5A14-4350-A58E-648C71E4581C}"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71DB5C-687E-46AE-A76C-A4EBA01BF3BC}" type="slidenum">
              <a:rPr lang="en-US" smtClean="0"/>
              <a:t>‹#›</a:t>
            </a:fld>
            <a:endParaRPr lang="en-US"/>
          </a:p>
        </p:txBody>
      </p:sp>
    </p:spTree>
    <p:extLst>
      <p:ext uri="{BB962C8B-B14F-4D97-AF65-F5344CB8AC3E}">
        <p14:creationId xmlns:p14="http://schemas.microsoft.com/office/powerpoint/2010/main" val="2025977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5E8ABC-5A14-4350-A58E-648C71E4581C}"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71DB5C-687E-46AE-A76C-A4EBA01BF3BC}" type="slidenum">
              <a:rPr lang="en-US" smtClean="0"/>
              <a:t>‹#›</a:t>
            </a:fld>
            <a:endParaRPr lang="en-US"/>
          </a:p>
        </p:txBody>
      </p:sp>
    </p:spTree>
    <p:extLst>
      <p:ext uri="{BB962C8B-B14F-4D97-AF65-F5344CB8AC3E}">
        <p14:creationId xmlns:p14="http://schemas.microsoft.com/office/powerpoint/2010/main" val="2274378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E8ABC-5A14-4350-A58E-648C71E4581C}" type="datetimeFigureOut">
              <a:rPr lang="en-US" smtClean="0"/>
              <a:t>11/5/2021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1DB5C-687E-46AE-A76C-A4EBA01BF3BC}" type="slidenum">
              <a:rPr lang="en-US" smtClean="0"/>
              <a:t>‹#›</a:t>
            </a:fld>
            <a:endParaRPr lang="en-US"/>
          </a:p>
        </p:txBody>
      </p:sp>
    </p:spTree>
    <p:extLst>
      <p:ext uri="{BB962C8B-B14F-4D97-AF65-F5344CB8AC3E}">
        <p14:creationId xmlns:p14="http://schemas.microsoft.com/office/powerpoint/2010/main" val="1473977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Clip2.%20HO%20HAP%20NHAN%20TAO.mp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Clip1.%20CAP%20CUU%20CHOANG%20NGAT.mp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hyperlink" Target="Clip3.%20SO%20CUU%20VT%20CHAY%20MAU.mp4"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Clip4.%20BONG%20GAN-%20TRAT%20KHOP.mp4"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so-cap-cuu-ban-dau.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876800" y="3657600"/>
            <a:ext cx="3981450" cy="29860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847725" y="381000"/>
            <a:ext cx="6019800" cy="4114800"/>
          </a:xfrm>
        </p:spPr>
        <p:txBody>
          <a:bodyPr>
            <a:normAutofit/>
          </a:bodyPr>
          <a:lstStyle/>
          <a:p>
            <a:pPr eaLnBrk="1" hangingPunct="1">
              <a:lnSpc>
                <a:spcPct val="140000"/>
              </a:lnSpc>
            </a:pPr>
            <a:r>
              <a:rPr lang="en-US" sz="3200" b="1" dirty="0" smtClean="0">
                <a:solidFill>
                  <a:srgbClr val="FF0000"/>
                </a:solidFill>
                <a:latin typeface="Tahoma" pitchFamily="34" charset="0"/>
                <a:ea typeface="Tahoma" pitchFamily="34" charset="0"/>
                <a:cs typeface="Tahoma" pitchFamily="34" charset="0"/>
              </a:rPr>
              <a:t>SƠ CỨU CẤP CỨU BAN ĐẦU MỘT SỐ TRƯỜNG HỢP</a:t>
            </a:r>
            <a:br>
              <a:rPr lang="en-US" sz="3200" b="1" dirty="0" smtClean="0">
                <a:solidFill>
                  <a:srgbClr val="FF0000"/>
                </a:solidFill>
                <a:latin typeface="Tahoma" pitchFamily="34" charset="0"/>
                <a:ea typeface="Tahoma" pitchFamily="34" charset="0"/>
                <a:cs typeface="Tahoma" pitchFamily="34" charset="0"/>
              </a:rPr>
            </a:br>
            <a:r>
              <a:rPr lang="en-US" sz="3200" b="1" dirty="0" smtClean="0">
                <a:solidFill>
                  <a:srgbClr val="FF0000"/>
                </a:solidFill>
                <a:latin typeface="Tahoma" pitchFamily="34" charset="0"/>
                <a:ea typeface="Tahoma" pitchFamily="34" charset="0"/>
                <a:cs typeface="Tahoma" pitchFamily="34" charset="0"/>
              </a:rPr>
              <a:t> TAI NẠN THƯƠNG TÍCH THƯỜNG GẶP </a:t>
            </a:r>
            <a:br>
              <a:rPr lang="en-US" sz="3200" b="1" dirty="0" smtClean="0">
                <a:solidFill>
                  <a:srgbClr val="FF0000"/>
                </a:solidFill>
                <a:latin typeface="Tahoma" pitchFamily="34" charset="0"/>
                <a:ea typeface="Tahoma" pitchFamily="34" charset="0"/>
                <a:cs typeface="Tahoma" pitchFamily="34" charset="0"/>
              </a:rPr>
            </a:br>
            <a:endParaRPr lang="en-US" sz="3200" b="1" dirty="0" smtClean="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93937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23157" y="3962400"/>
            <a:ext cx="9753600" cy="3352800"/>
            <a:chOff x="223157" y="3962400"/>
            <a:chExt cx="9753600" cy="3352800"/>
          </a:xfrm>
        </p:grpSpPr>
        <p:sp>
          <p:nvSpPr>
            <p:cNvPr id="7" name="Explosion 1 6"/>
            <p:cNvSpPr/>
            <p:nvPr/>
          </p:nvSpPr>
          <p:spPr>
            <a:xfrm>
              <a:off x="223157" y="3962400"/>
              <a:ext cx="9753600" cy="3352800"/>
            </a:xfrm>
            <a:prstGeom prst="irregularSeal1">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a:spLocks noChangeArrowheads="1"/>
            </p:cNvSpPr>
            <p:nvPr/>
          </p:nvSpPr>
          <p:spPr bwMode="auto">
            <a:xfrm>
              <a:off x="1600200" y="4953000"/>
              <a:ext cx="68548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lnSpc>
                  <a:spcPct val="150000"/>
                </a:lnSpc>
              </a:pPr>
              <a:r>
                <a:rPr lang="en-US" sz="2000" b="1" dirty="0">
                  <a:solidFill>
                    <a:srgbClr val="C00000"/>
                  </a:solidFill>
                  <a:latin typeface="Arial" pitchFamily="34" charset="0"/>
                  <a:cs typeface="Arial" pitchFamily="34" charset="0"/>
                </a:rPr>
                <a:t>SƠ CẤP CỨU BAN ĐẦU LÀ VÔ CÙNG QUAN TRỌNG </a:t>
              </a:r>
            </a:p>
            <a:p>
              <a:pPr algn="ctr" eaLnBrk="1" hangingPunct="1">
                <a:lnSpc>
                  <a:spcPct val="150000"/>
                </a:lnSpc>
              </a:pPr>
              <a:r>
                <a:rPr lang="en-US" sz="2000" b="1" dirty="0">
                  <a:solidFill>
                    <a:srgbClr val="C00000"/>
                  </a:solidFill>
                  <a:latin typeface="Arial" pitchFamily="34" charset="0"/>
                  <a:cs typeface="Arial" pitchFamily="34" charset="0"/>
                </a:rPr>
                <a:t>KHI CUỘC SỐNG  CHỈ ĐƯỢC TÍNH BẰNG GIÂY </a:t>
              </a:r>
            </a:p>
          </p:txBody>
        </p:sp>
      </p:grpSp>
      <p:sp>
        <p:nvSpPr>
          <p:cNvPr id="2" name="Title 1"/>
          <p:cNvSpPr txBox="1">
            <a:spLocks/>
          </p:cNvSpPr>
          <p:nvPr/>
        </p:nvSpPr>
        <p:spPr>
          <a:xfrm>
            <a:off x="190500" y="504826"/>
            <a:ext cx="7261225"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rgbClr val="C00000"/>
                </a:solidFill>
                <a:latin typeface="Arial" pitchFamily="34" charset="0"/>
                <a:cs typeface="Arial" pitchFamily="34" charset="0"/>
              </a:rPr>
              <a:t>Khi</a:t>
            </a:r>
            <a:r>
              <a:rPr lang="en-US" sz="3200" b="1" dirty="0" smtClean="0">
                <a:solidFill>
                  <a:srgbClr val="C00000"/>
                </a:solidFill>
                <a:latin typeface="Arial" pitchFamily="34" charset="0"/>
                <a:cs typeface="Arial" pitchFamily="34" charset="0"/>
              </a:rPr>
              <a:t> </a:t>
            </a:r>
            <a:r>
              <a:rPr lang="en-US" sz="3200" b="1" dirty="0" err="1" smtClean="0">
                <a:solidFill>
                  <a:srgbClr val="C00000"/>
                </a:solidFill>
                <a:latin typeface="Arial" pitchFamily="34" charset="0"/>
                <a:cs typeface="Arial" pitchFamily="34" charset="0"/>
              </a:rPr>
              <a:t>người</a:t>
            </a:r>
            <a:r>
              <a:rPr lang="en-US" sz="3200" b="1" dirty="0" smtClean="0">
                <a:solidFill>
                  <a:srgbClr val="C00000"/>
                </a:solidFill>
                <a:latin typeface="Arial" pitchFamily="34" charset="0"/>
                <a:cs typeface="Arial" pitchFamily="34" charset="0"/>
              </a:rPr>
              <a:t> </a:t>
            </a:r>
            <a:r>
              <a:rPr lang="en-US" sz="3200" b="1" dirty="0" err="1" smtClean="0">
                <a:solidFill>
                  <a:srgbClr val="C00000"/>
                </a:solidFill>
                <a:latin typeface="Arial" pitchFamily="34" charset="0"/>
                <a:cs typeface="Arial" pitchFamily="34" charset="0"/>
              </a:rPr>
              <a:t>bị</a:t>
            </a:r>
            <a:r>
              <a:rPr lang="en-US" sz="3200" b="1" dirty="0" smtClean="0">
                <a:solidFill>
                  <a:srgbClr val="C00000"/>
                </a:solidFill>
                <a:latin typeface="Arial" pitchFamily="34" charset="0"/>
                <a:cs typeface="Arial" pitchFamily="34" charset="0"/>
              </a:rPr>
              <a:t> </a:t>
            </a:r>
            <a:r>
              <a:rPr lang="en-US" sz="3200" b="1" dirty="0" err="1" smtClean="0">
                <a:solidFill>
                  <a:srgbClr val="C00000"/>
                </a:solidFill>
                <a:latin typeface="Arial" pitchFamily="34" charset="0"/>
                <a:cs typeface="Arial" pitchFamily="34" charset="0"/>
              </a:rPr>
              <a:t>nạn</a:t>
            </a:r>
            <a:r>
              <a:rPr lang="en-US" sz="3200" b="1" dirty="0" smtClean="0">
                <a:solidFill>
                  <a:srgbClr val="C00000"/>
                </a:solidFill>
                <a:latin typeface="Arial" pitchFamily="34" charset="0"/>
                <a:cs typeface="Arial" pitchFamily="34" charset="0"/>
              </a:rPr>
              <a:t> </a:t>
            </a:r>
            <a:r>
              <a:rPr lang="en-US" sz="3200" b="1" dirty="0" err="1" smtClean="0">
                <a:solidFill>
                  <a:srgbClr val="C00000"/>
                </a:solidFill>
                <a:latin typeface="Arial" pitchFamily="34" charset="0"/>
                <a:cs typeface="Arial" pitchFamily="34" charset="0"/>
              </a:rPr>
              <a:t>ngừng</a:t>
            </a:r>
            <a:r>
              <a:rPr lang="en-US" sz="3200" b="1" dirty="0" smtClean="0">
                <a:solidFill>
                  <a:srgbClr val="C00000"/>
                </a:solidFill>
                <a:latin typeface="Arial" pitchFamily="34" charset="0"/>
                <a:cs typeface="Arial" pitchFamily="34" charset="0"/>
              </a:rPr>
              <a:t> </a:t>
            </a:r>
            <a:r>
              <a:rPr lang="en-US" sz="3200" b="1" dirty="0" err="1" smtClean="0">
                <a:solidFill>
                  <a:srgbClr val="C00000"/>
                </a:solidFill>
                <a:latin typeface="Arial" pitchFamily="34" charset="0"/>
                <a:cs typeface="Arial" pitchFamily="34" charset="0"/>
              </a:rPr>
              <a:t>hô</a:t>
            </a:r>
            <a:r>
              <a:rPr lang="en-US" sz="3200" b="1" dirty="0" smtClean="0">
                <a:solidFill>
                  <a:srgbClr val="C00000"/>
                </a:solidFill>
                <a:latin typeface="Arial" pitchFamily="34" charset="0"/>
                <a:cs typeface="Arial" pitchFamily="34" charset="0"/>
              </a:rPr>
              <a:t> </a:t>
            </a:r>
            <a:r>
              <a:rPr lang="en-US" sz="3200" b="1" dirty="0" err="1" smtClean="0">
                <a:solidFill>
                  <a:srgbClr val="C00000"/>
                </a:solidFill>
                <a:latin typeface="Arial" pitchFamily="34" charset="0"/>
                <a:cs typeface="Arial" pitchFamily="34" charset="0"/>
              </a:rPr>
              <a:t>hấp</a:t>
            </a:r>
            <a:r>
              <a:rPr lang="en-US" sz="3200" b="1" dirty="0" smtClean="0">
                <a:solidFill>
                  <a:srgbClr val="C00000"/>
                </a:solidFill>
                <a:latin typeface="Arial" pitchFamily="34" charset="0"/>
                <a:cs typeface="Arial" pitchFamily="34" charset="0"/>
              </a:rPr>
              <a:t>:  </a:t>
            </a:r>
            <a:endParaRPr lang="en-US" sz="3200" b="1" dirty="0">
              <a:solidFill>
                <a:srgbClr val="C00000"/>
              </a:solidFill>
              <a:latin typeface="Arial" pitchFamily="34" charset="0"/>
              <a:cs typeface="Arial" pitchFamily="34" charset="0"/>
            </a:endParaRPr>
          </a:p>
        </p:txBody>
      </p:sp>
      <p:sp>
        <p:nvSpPr>
          <p:cNvPr id="3" name="TextBox 2"/>
          <p:cNvSpPr txBox="1">
            <a:spLocks noChangeArrowheads="1"/>
          </p:cNvSpPr>
          <p:nvPr/>
        </p:nvSpPr>
        <p:spPr bwMode="auto">
          <a:xfrm>
            <a:off x="990600" y="1600200"/>
            <a:ext cx="5526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800" dirty="0" err="1">
                <a:solidFill>
                  <a:srgbClr val="000066"/>
                </a:solidFill>
                <a:latin typeface="Tahoma" pitchFamily="34" charset="0"/>
                <a:ea typeface="Tahoma" pitchFamily="34" charset="0"/>
                <a:cs typeface="Tahoma" pitchFamily="34" charset="0"/>
              </a:rPr>
              <a:t>Sau</a:t>
            </a:r>
            <a:r>
              <a:rPr lang="en-US" sz="2800" dirty="0">
                <a:solidFill>
                  <a:srgbClr val="000066"/>
                </a:solidFill>
                <a:latin typeface="Tahoma" pitchFamily="34" charset="0"/>
                <a:ea typeface="Tahoma" pitchFamily="34" charset="0"/>
                <a:cs typeface="Tahoma" pitchFamily="34" charset="0"/>
              </a:rPr>
              <a:t> 4 </a:t>
            </a:r>
            <a:r>
              <a:rPr lang="en-US" sz="2800" dirty="0" err="1">
                <a:solidFill>
                  <a:srgbClr val="000066"/>
                </a:solidFill>
                <a:latin typeface="Tahoma" pitchFamily="34" charset="0"/>
                <a:ea typeface="Tahoma" pitchFamily="34" charset="0"/>
                <a:cs typeface="Tahoma" pitchFamily="34" charset="0"/>
              </a:rPr>
              <a:t>phút</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tim</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ngừng</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đập</a:t>
            </a:r>
            <a:r>
              <a:rPr lang="en-US" sz="2800" dirty="0">
                <a:solidFill>
                  <a:srgbClr val="000066"/>
                </a:solidFill>
                <a:latin typeface="Tahoma" pitchFamily="34" charset="0"/>
                <a:ea typeface="Tahoma" pitchFamily="34" charset="0"/>
                <a:cs typeface="Tahoma" pitchFamily="34" charset="0"/>
              </a:rPr>
              <a:t> </a:t>
            </a:r>
          </a:p>
        </p:txBody>
      </p:sp>
      <p:sp>
        <p:nvSpPr>
          <p:cNvPr id="4" name="TextBox 3"/>
          <p:cNvSpPr txBox="1">
            <a:spLocks noChangeArrowheads="1"/>
          </p:cNvSpPr>
          <p:nvPr/>
        </p:nvSpPr>
        <p:spPr bwMode="auto">
          <a:xfrm>
            <a:off x="946150" y="2605088"/>
            <a:ext cx="6441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800" dirty="0" err="1">
                <a:solidFill>
                  <a:srgbClr val="000066"/>
                </a:solidFill>
                <a:latin typeface="Tahoma" pitchFamily="34" charset="0"/>
                <a:ea typeface="Tahoma" pitchFamily="34" charset="0"/>
                <a:cs typeface="Tahoma" pitchFamily="34" charset="0"/>
              </a:rPr>
              <a:t>Từ</a:t>
            </a:r>
            <a:r>
              <a:rPr lang="en-US" sz="2800" dirty="0">
                <a:solidFill>
                  <a:srgbClr val="000066"/>
                </a:solidFill>
                <a:latin typeface="Tahoma" pitchFamily="34" charset="0"/>
                <a:ea typeface="Tahoma" pitchFamily="34" charset="0"/>
                <a:cs typeface="Tahoma" pitchFamily="34" charset="0"/>
              </a:rPr>
              <a:t> 6 </a:t>
            </a:r>
            <a:r>
              <a:rPr lang="en-US" sz="2800" dirty="0" err="1">
                <a:solidFill>
                  <a:srgbClr val="000066"/>
                </a:solidFill>
                <a:latin typeface="Tahoma" pitchFamily="34" charset="0"/>
                <a:ea typeface="Tahoma" pitchFamily="34" charset="0"/>
                <a:cs typeface="Tahoma" pitchFamily="34" charset="0"/>
              </a:rPr>
              <a:t>đến</a:t>
            </a:r>
            <a:r>
              <a:rPr lang="en-US" sz="2800" dirty="0">
                <a:solidFill>
                  <a:srgbClr val="000066"/>
                </a:solidFill>
                <a:latin typeface="Tahoma" pitchFamily="34" charset="0"/>
                <a:ea typeface="Tahoma" pitchFamily="34" charset="0"/>
                <a:cs typeface="Tahoma" pitchFamily="34" charset="0"/>
              </a:rPr>
              <a:t> 10 </a:t>
            </a:r>
            <a:r>
              <a:rPr lang="en-US" sz="2800" dirty="0" err="1">
                <a:solidFill>
                  <a:srgbClr val="000066"/>
                </a:solidFill>
                <a:latin typeface="Tahoma" pitchFamily="34" charset="0"/>
                <a:ea typeface="Tahoma" pitchFamily="34" charset="0"/>
                <a:cs typeface="Tahoma" pitchFamily="34" charset="0"/>
              </a:rPr>
              <a:t>phút</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não</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tổn</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thương</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nặng</a:t>
            </a:r>
            <a:endParaRPr lang="en-US" sz="2800" dirty="0">
              <a:solidFill>
                <a:srgbClr val="000066"/>
              </a:solidFill>
              <a:latin typeface="Tahoma" pitchFamily="34" charset="0"/>
              <a:ea typeface="Tahoma" pitchFamily="34" charset="0"/>
              <a:cs typeface="Tahoma" pitchFamily="34" charset="0"/>
            </a:endParaRPr>
          </a:p>
        </p:txBody>
      </p:sp>
      <p:sp>
        <p:nvSpPr>
          <p:cNvPr id="5" name="TextBox 4"/>
          <p:cNvSpPr txBox="1">
            <a:spLocks noChangeArrowheads="1"/>
          </p:cNvSpPr>
          <p:nvPr/>
        </p:nvSpPr>
        <p:spPr bwMode="auto">
          <a:xfrm>
            <a:off x="946150" y="3657600"/>
            <a:ext cx="65585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800" dirty="0" smtClean="0">
                <a:solidFill>
                  <a:srgbClr val="000066"/>
                </a:solidFill>
                <a:latin typeface="Tahoma" pitchFamily="34" charset="0"/>
                <a:ea typeface="Tahoma" pitchFamily="34" charset="0"/>
                <a:cs typeface="Tahoma" pitchFamily="34" charset="0"/>
              </a:rPr>
              <a:t>&gt; </a:t>
            </a:r>
            <a:r>
              <a:rPr lang="en-US" sz="2800" dirty="0">
                <a:solidFill>
                  <a:srgbClr val="000066"/>
                </a:solidFill>
                <a:latin typeface="Tahoma" pitchFamily="34" charset="0"/>
                <a:ea typeface="Tahoma" pitchFamily="34" charset="0"/>
                <a:cs typeface="Tahoma" pitchFamily="34" charset="0"/>
              </a:rPr>
              <a:t>10 </a:t>
            </a:r>
            <a:r>
              <a:rPr lang="en-US" sz="2800" dirty="0" err="1">
                <a:solidFill>
                  <a:srgbClr val="000066"/>
                </a:solidFill>
                <a:latin typeface="Tahoma" pitchFamily="34" charset="0"/>
                <a:ea typeface="Tahoma" pitchFamily="34" charset="0"/>
                <a:cs typeface="Tahoma" pitchFamily="34" charset="0"/>
              </a:rPr>
              <a:t>phút</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mất</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não</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hoàn</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toàn</a:t>
            </a:r>
            <a:r>
              <a:rPr lang="en-US" sz="2800" dirty="0">
                <a:solidFill>
                  <a:srgbClr val="000066"/>
                </a:solidFill>
                <a:latin typeface="Tahoma" pitchFamily="34" charset="0"/>
                <a:ea typeface="Tahoma" pitchFamily="34" charset="0"/>
                <a:cs typeface="Tahoma" pitchFamily="34" charset="0"/>
              </a:rPr>
              <a:t> – </a:t>
            </a:r>
            <a:r>
              <a:rPr lang="en-US" sz="2800" dirty="0" err="1">
                <a:solidFill>
                  <a:srgbClr val="000066"/>
                </a:solidFill>
                <a:latin typeface="Tahoma" pitchFamily="34" charset="0"/>
                <a:ea typeface="Tahoma" pitchFamily="34" charset="0"/>
                <a:cs typeface="Tahoma" pitchFamily="34" charset="0"/>
              </a:rPr>
              <a:t>tử</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vong</a:t>
            </a:r>
            <a:endParaRPr lang="en-US" sz="2800" dirty="0">
              <a:solidFill>
                <a:srgbClr val="000066"/>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15457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333500" y="3276600"/>
            <a:ext cx="1600200" cy="1447800"/>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905000" y="914400"/>
            <a:ext cx="1028700" cy="914400"/>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171950" y="489857"/>
            <a:ext cx="514350" cy="457200"/>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16200000">
            <a:off x="1333499" y="-952502"/>
            <a:ext cx="6476999" cy="9144001"/>
          </a:xfrm>
          <a:prstGeom prst="rtTriangl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6"/>
          <p:cNvSpPr>
            <a:spLocks noChangeArrowheads="1"/>
          </p:cNvSpPr>
          <p:nvPr/>
        </p:nvSpPr>
        <p:spPr bwMode="auto">
          <a:xfrm>
            <a:off x="2667000" y="1371600"/>
            <a:ext cx="586740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buFont typeface="Wingdings" pitchFamily="2" charset="2"/>
              <a:buChar char="ü"/>
            </a:pPr>
            <a:r>
              <a:rPr lang="en-US" sz="2400" dirty="0" err="1">
                <a:solidFill>
                  <a:srgbClr val="000066"/>
                </a:solidFill>
                <a:latin typeface="Tahoma" pitchFamily="34" charset="0"/>
                <a:ea typeface="Tahoma" pitchFamily="34" charset="0"/>
                <a:cs typeface="Tahoma" pitchFamily="34" charset="0"/>
              </a:rPr>
              <a:t>Hồi</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sức</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tim</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phổi</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là</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một</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kỹ</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thuật</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cứu</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sinh</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hữu</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ích</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trong</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nhiều</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tình</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huống</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cấp</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cứu</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bao</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gồm</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đau</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tim</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hoặc</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đuối</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nước</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trong</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đó</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nạn</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nhân</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bị</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ngừng</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thở</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hoặc</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ngừng</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tim.</a:t>
            </a:r>
            <a:endParaRPr lang="en-US" sz="2400" dirty="0">
              <a:solidFill>
                <a:srgbClr val="000066"/>
              </a:solidFill>
              <a:latin typeface="Tahoma" pitchFamily="34" charset="0"/>
              <a:ea typeface="Tahoma" pitchFamily="34" charset="0"/>
              <a:cs typeface="Tahoma" pitchFamily="34" charset="0"/>
            </a:endParaRPr>
          </a:p>
          <a:p>
            <a:pPr marL="342900" indent="-342900" algn="just">
              <a:buFont typeface="Wingdings" pitchFamily="2" charset="2"/>
              <a:buChar char="ü"/>
            </a:pPr>
            <a:r>
              <a:rPr lang="en-US" sz="2400" dirty="0" err="1">
                <a:solidFill>
                  <a:srgbClr val="9A0000"/>
                </a:solidFill>
                <a:latin typeface="Tahoma" pitchFamily="34" charset="0"/>
                <a:ea typeface="Tahoma" pitchFamily="34" charset="0"/>
                <a:cs typeface="Tahoma" pitchFamily="34" charset="0"/>
              </a:rPr>
              <a:t>Hồi</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sức</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tim</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phổi</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bao</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gồm</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hà</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hơi</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thổi</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ngạt</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miệng-miệng</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và</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bóp</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tim</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ngoài</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lồng</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ngực</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để</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giữ</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cho</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máu</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có</a:t>
            </a:r>
            <a:r>
              <a:rPr lang="en-US" sz="2400" dirty="0">
                <a:solidFill>
                  <a:srgbClr val="9A0000"/>
                </a:solidFill>
                <a:latin typeface="Tahoma" pitchFamily="34" charset="0"/>
                <a:ea typeface="Tahoma" pitchFamily="34" charset="0"/>
                <a:cs typeface="Tahoma" pitchFamily="34" charset="0"/>
              </a:rPr>
              <a:t> oxy </a:t>
            </a:r>
            <a:r>
              <a:rPr lang="en-US" sz="2400" dirty="0" err="1">
                <a:solidFill>
                  <a:srgbClr val="9A0000"/>
                </a:solidFill>
                <a:latin typeface="Tahoma" pitchFamily="34" charset="0"/>
                <a:ea typeface="Tahoma" pitchFamily="34" charset="0"/>
                <a:cs typeface="Tahoma" pitchFamily="34" charset="0"/>
              </a:rPr>
              <a:t>đến</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được</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não</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và</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các</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cơ</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quan</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trọng</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yếu</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khác</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cho</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đến</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khi</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việc</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điều</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trị</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chính</a:t>
            </a:r>
            <a:r>
              <a:rPr lang="en-US" sz="2400" dirty="0">
                <a:solidFill>
                  <a:srgbClr val="9A0000"/>
                </a:solidFill>
                <a:latin typeface="Tahoma" pitchFamily="34" charset="0"/>
                <a:ea typeface="Tahoma" pitchFamily="34" charset="0"/>
                <a:cs typeface="Tahoma" pitchFamily="34" charset="0"/>
              </a:rPr>
              <a:t> qui </a:t>
            </a:r>
            <a:r>
              <a:rPr lang="en-US" sz="2400" dirty="0" err="1">
                <a:solidFill>
                  <a:srgbClr val="9A0000"/>
                </a:solidFill>
                <a:latin typeface="Tahoma" pitchFamily="34" charset="0"/>
                <a:ea typeface="Tahoma" pitchFamily="34" charset="0"/>
                <a:cs typeface="Tahoma" pitchFamily="34" charset="0"/>
              </a:rPr>
              <a:t>hơn</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có</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thể</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phục</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hồi</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nhịp</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tim</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bình</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thường</a:t>
            </a:r>
            <a:r>
              <a:rPr lang="en-US" sz="2400" dirty="0" smtClean="0">
                <a:solidFill>
                  <a:srgbClr val="9A0000"/>
                </a:solidFill>
                <a:latin typeface="Tahoma" pitchFamily="34" charset="0"/>
                <a:ea typeface="Tahoma" pitchFamily="34" charset="0"/>
                <a:cs typeface="Tahoma" pitchFamily="34" charset="0"/>
              </a:rPr>
              <a:t>.</a:t>
            </a:r>
            <a:endParaRPr lang="en-US" sz="2400" i="1" dirty="0">
              <a:solidFill>
                <a:srgbClr val="000066"/>
              </a:solidFill>
              <a:latin typeface="Tahoma" pitchFamily="34" charset="0"/>
              <a:ea typeface="Tahoma" pitchFamily="34" charset="0"/>
              <a:cs typeface="Tahoma" pitchFamily="34" charset="0"/>
            </a:endParaRPr>
          </a:p>
        </p:txBody>
      </p:sp>
      <p:sp>
        <p:nvSpPr>
          <p:cNvPr id="7" name="Oval 6"/>
          <p:cNvSpPr/>
          <p:nvPr/>
        </p:nvSpPr>
        <p:spPr>
          <a:xfrm>
            <a:off x="21771" y="381000"/>
            <a:ext cx="2397579" cy="3733800"/>
          </a:xfrm>
          <a:prstGeom prst="ellipse">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0066"/>
                </a:solidFill>
                <a:latin typeface="Tahoma" pitchFamily="34" charset="0"/>
                <a:ea typeface="Tahoma" pitchFamily="34" charset="0"/>
                <a:cs typeface="Tahoma" pitchFamily="34" charset="0"/>
              </a:rPr>
              <a:t>Hồi</a:t>
            </a:r>
            <a:r>
              <a:rPr lang="en-US" sz="2800" b="1" dirty="0" smtClean="0">
                <a:solidFill>
                  <a:srgbClr val="000066"/>
                </a:solidFill>
                <a:latin typeface="Tahoma" pitchFamily="34" charset="0"/>
                <a:ea typeface="Tahoma" pitchFamily="34" charset="0"/>
                <a:cs typeface="Tahoma" pitchFamily="34" charset="0"/>
              </a:rPr>
              <a:t> </a:t>
            </a:r>
            <a:r>
              <a:rPr lang="en-US" sz="2800" b="1" dirty="0" err="1" smtClean="0">
                <a:solidFill>
                  <a:srgbClr val="000066"/>
                </a:solidFill>
                <a:latin typeface="Tahoma" pitchFamily="34" charset="0"/>
                <a:ea typeface="Tahoma" pitchFamily="34" charset="0"/>
                <a:cs typeface="Tahoma" pitchFamily="34" charset="0"/>
              </a:rPr>
              <a:t>sức</a:t>
            </a:r>
            <a:r>
              <a:rPr lang="en-US" sz="2800" b="1" dirty="0" smtClean="0">
                <a:solidFill>
                  <a:srgbClr val="000066"/>
                </a:solidFill>
                <a:latin typeface="Tahoma" pitchFamily="34" charset="0"/>
                <a:ea typeface="Tahoma" pitchFamily="34" charset="0"/>
                <a:cs typeface="Tahoma" pitchFamily="34" charset="0"/>
              </a:rPr>
              <a:t> </a:t>
            </a:r>
            <a:r>
              <a:rPr lang="en-US" sz="2800" b="1" dirty="0" err="1" smtClean="0">
                <a:solidFill>
                  <a:srgbClr val="000066"/>
                </a:solidFill>
                <a:latin typeface="Tahoma" pitchFamily="34" charset="0"/>
                <a:ea typeface="Tahoma" pitchFamily="34" charset="0"/>
                <a:cs typeface="Tahoma" pitchFamily="34" charset="0"/>
              </a:rPr>
              <a:t>tim</a:t>
            </a:r>
            <a:r>
              <a:rPr lang="en-US" sz="2800" b="1" dirty="0" smtClean="0">
                <a:solidFill>
                  <a:srgbClr val="000066"/>
                </a:solidFill>
                <a:latin typeface="Tahoma" pitchFamily="34" charset="0"/>
                <a:ea typeface="Tahoma" pitchFamily="34" charset="0"/>
                <a:cs typeface="Tahoma" pitchFamily="34" charset="0"/>
              </a:rPr>
              <a:t> </a:t>
            </a:r>
            <a:r>
              <a:rPr lang="en-US" sz="2800" b="1" dirty="0" err="1" smtClean="0">
                <a:solidFill>
                  <a:srgbClr val="000066"/>
                </a:solidFill>
                <a:latin typeface="Tahoma" pitchFamily="34" charset="0"/>
                <a:ea typeface="Tahoma" pitchFamily="34" charset="0"/>
                <a:cs typeface="Tahoma" pitchFamily="34" charset="0"/>
              </a:rPr>
              <a:t>phổi</a:t>
            </a:r>
            <a:endParaRPr lang="en-US" sz="2800" b="1" dirty="0">
              <a:solidFill>
                <a:srgbClr val="000066"/>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607184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333500" y="3276600"/>
            <a:ext cx="1600200" cy="1447800"/>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905000" y="914400"/>
            <a:ext cx="1028700" cy="914400"/>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171950" y="489857"/>
            <a:ext cx="514350" cy="457200"/>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16200000">
            <a:off x="1333499" y="-952502"/>
            <a:ext cx="6476999" cy="9144001"/>
          </a:xfrm>
          <a:prstGeom prst="rtTriangl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6"/>
          <p:cNvSpPr>
            <a:spLocks noChangeArrowheads="1"/>
          </p:cNvSpPr>
          <p:nvPr/>
        </p:nvSpPr>
        <p:spPr bwMode="auto">
          <a:xfrm>
            <a:off x="2667000" y="1371600"/>
            <a:ext cx="586740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buFont typeface="Wingdings" pitchFamily="2" charset="2"/>
              <a:buChar char="ü"/>
            </a:pPr>
            <a:r>
              <a:rPr lang="vi-VN" sz="2400" dirty="0" smtClean="0">
                <a:solidFill>
                  <a:srgbClr val="000066"/>
                </a:solidFill>
                <a:latin typeface="Tahoma" pitchFamily="34" charset="0"/>
                <a:ea typeface="Tahoma" pitchFamily="34" charset="0"/>
                <a:cs typeface="Tahoma" pitchFamily="34" charset="0"/>
              </a:rPr>
              <a:t>Khi tim ngừng đập, tình trạng thiếu máu có oxy trong vòng vài phút có thể gây tổn thương não không hồi phục. Tử vong sẽ xảy ra trong vòng 8 – 10 phút. Thời gian là rất cấp bách khi bạn phải giúp một người đang bất tỉnh và bị ngừng thở.</a:t>
            </a:r>
          </a:p>
        </p:txBody>
      </p:sp>
      <p:sp>
        <p:nvSpPr>
          <p:cNvPr id="7" name="Oval 6"/>
          <p:cNvSpPr/>
          <p:nvPr/>
        </p:nvSpPr>
        <p:spPr>
          <a:xfrm>
            <a:off x="21771" y="381000"/>
            <a:ext cx="2397579" cy="3733800"/>
          </a:xfrm>
          <a:prstGeom prst="ellipse">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0066"/>
                </a:solidFill>
                <a:latin typeface="Tahoma" pitchFamily="34" charset="0"/>
                <a:ea typeface="Tahoma" pitchFamily="34" charset="0"/>
                <a:cs typeface="Tahoma" pitchFamily="34" charset="0"/>
              </a:rPr>
              <a:t>Hồi</a:t>
            </a:r>
            <a:r>
              <a:rPr lang="en-US" sz="2800" b="1" dirty="0" smtClean="0">
                <a:solidFill>
                  <a:srgbClr val="000066"/>
                </a:solidFill>
                <a:latin typeface="Tahoma" pitchFamily="34" charset="0"/>
                <a:ea typeface="Tahoma" pitchFamily="34" charset="0"/>
                <a:cs typeface="Tahoma" pitchFamily="34" charset="0"/>
              </a:rPr>
              <a:t> </a:t>
            </a:r>
            <a:r>
              <a:rPr lang="en-US" sz="2800" b="1" dirty="0" err="1" smtClean="0">
                <a:solidFill>
                  <a:srgbClr val="000066"/>
                </a:solidFill>
                <a:latin typeface="Tahoma" pitchFamily="34" charset="0"/>
                <a:ea typeface="Tahoma" pitchFamily="34" charset="0"/>
                <a:cs typeface="Tahoma" pitchFamily="34" charset="0"/>
              </a:rPr>
              <a:t>sức</a:t>
            </a:r>
            <a:r>
              <a:rPr lang="en-US" sz="2800" b="1" dirty="0" smtClean="0">
                <a:solidFill>
                  <a:srgbClr val="000066"/>
                </a:solidFill>
                <a:latin typeface="Tahoma" pitchFamily="34" charset="0"/>
                <a:ea typeface="Tahoma" pitchFamily="34" charset="0"/>
                <a:cs typeface="Tahoma" pitchFamily="34" charset="0"/>
              </a:rPr>
              <a:t> </a:t>
            </a:r>
            <a:r>
              <a:rPr lang="en-US" sz="2800" b="1" dirty="0" err="1" smtClean="0">
                <a:solidFill>
                  <a:srgbClr val="000066"/>
                </a:solidFill>
                <a:latin typeface="Tahoma" pitchFamily="34" charset="0"/>
                <a:ea typeface="Tahoma" pitchFamily="34" charset="0"/>
                <a:cs typeface="Tahoma" pitchFamily="34" charset="0"/>
              </a:rPr>
              <a:t>tim</a:t>
            </a:r>
            <a:r>
              <a:rPr lang="en-US" sz="2800" b="1" dirty="0" smtClean="0">
                <a:solidFill>
                  <a:srgbClr val="000066"/>
                </a:solidFill>
                <a:latin typeface="Tahoma" pitchFamily="34" charset="0"/>
                <a:ea typeface="Tahoma" pitchFamily="34" charset="0"/>
                <a:cs typeface="Tahoma" pitchFamily="34" charset="0"/>
              </a:rPr>
              <a:t> </a:t>
            </a:r>
            <a:r>
              <a:rPr lang="en-US" sz="2800" b="1" dirty="0" err="1" smtClean="0">
                <a:solidFill>
                  <a:srgbClr val="000066"/>
                </a:solidFill>
                <a:latin typeface="Tahoma" pitchFamily="34" charset="0"/>
                <a:ea typeface="Tahoma" pitchFamily="34" charset="0"/>
                <a:cs typeface="Tahoma" pitchFamily="34" charset="0"/>
              </a:rPr>
              <a:t>phổi</a:t>
            </a:r>
            <a:endParaRPr lang="en-US" sz="2800" b="1" dirty="0">
              <a:solidFill>
                <a:srgbClr val="000066"/>
              </a:solidFill>
              <a:latin typeface="Tahoma" pitchFamily="34" charset="0"/>
              <a:ea typeface="Tahoma" pitchFamily="34" charset="0"/>
              <a:cs typeface="Tahoma" pitchFamily="34" charset="0"/>
            </a:endParaRPr>
          </a:p>
        </p:txBody>
      </p:sp>
      <p:sp>
        <p:nvSpPr>
          <p:cNvPr id="8" name="Rectangle 7">
            <a:hlinkClick r:id="rId2" action="ppaction://hlinkfile"/>
          </p:cNvPr>
          <p:cNvSpPr/>
          <p:nvPr/>
        </p:nvSpPr>
        <p:spPr>
          <a:xfrm>
            <a:off x="5486400" y="4017220"/>
            <a:ext cx="1417376" cy="369332"/>
          </a:xfrm>
          <a:prstGeom prst="rect">
            <a:avLst/>
          </a:prstGeom>
          <a:ln>
            <a:solidFill>
              <a:schemeClr val="accent1"/>
            </a:solidFill>
          </a:ln>
        </p:spPr>
        <p:txBody>
          <a:bodyPr wrap="none">
            <a:spAutoFit/>
          </a:bodyPr>
          <a:lstStyle/>
          <a:p>
            <a:pPr algn="just"/>
            <a:r>
              <a:rPr lang="vi-VN" dirty="0">
                <a:solidFill>
                  <a:srgbClr val="000066"/>
                </a:solidFill>
                <a:latin typeface="Tahoma" pitchFamily="34" charset="0"/>
                <a:ea typeface="Tahoma" pitchFamily="34" charset="0"/>
                <a:cs typeface="Tahoma" pitchFamily="34" charset="0"/>
              </a:rPr>
              <a:t>(Xem clip 2)</a:t>
            </a:r>
          </a:p>
        </p:txBody>
      </p:sp>
    </p:spTree>
    <p:extLst>
      <p:ext uri="{BB962C8B-B14F-4D97-AF65-F5344CB8AC3E}">
        <p14:creationId xmlns:p14="http://schemas.microsoft.com/office/powerpoint/2010/main" val="4187014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454522" y="1691515"/>
            <a:ext cx="1593478" cy="1661285"/>
          </a:xfrm>
          <a:prstGeom prst="ellipse">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0066"/>
              </a:solidFill>
              <a:latin typeface="Tahoma" pitchFamily="34" charset="0"/>
              <a:ea typeface="Tahoma" pitchFamily="34" charset="0"/>
              <a:cs typeface="Tahoma" pitchFamily="34" charset="0"/>
            </a:endParaRPr>
          </a:p>
        </p:txBody>
      </p:sp>
      <p:sp>
        <p:nvSpPr>
          <p:cNvPr id="3" name="Oval 2"/>
          <p:cNvSpPr/>
          <p:nvPr/>
        </p:nvSpPr>
        <p:spPr>
          <a:xfrm>
            <a:off x="4343400" y="2743200"/>
            <a:ext cx="3581400" cy="3733800"/>
          </a:xfrm>
          <a:prstGeom prst="ellipse">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0066"/>
              </a:solidFill>
              <a:latin typeface="Tahoma" pitchFamily="34" charset="0"/>
              <a:ea typeface="Tahoma" pitchFamily="34" charset="0"/>
              <a:cs typeface="Tahoma" pitchFamily="34" charset="0"/>
            </a:endParaRPr>
          </a:p>
        </p:txBody>
      </p:sp>
      <p:sp>
        <p:nvSpPr>
          <p:cNvPr id="2" name="Rectangle 6"/>
          <p:cNvSpPr>
            <a:spLocks noChangeArrowheads="1"/>
          </p:cNvSpPr>
          <p:nvPr/>
        </p:nvSpPr>
        <p:spPr bwMode="auto">
          <a:xfrm>
            <a:off x="298451" y="617538"/>
            <a:ext cx="8388350" cy="353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lnSpc>
                <a:spcPts val="3400"/>
              </a:lnSpc>
              <a:buFont typeface="Wingdings" pitchFamily="2" charset="2"/>
              <a:buChar char="ü"/>
            </a:pPr>
            <a:r>
              <a:rPr lang="en-US" sz="2400" dirty="0" err="1">
                <a:solidFill>
                  <a:srgbClr val="000066"/>
                </a:solidFill>
                <a:latin typeface="Tahoma" pitchFamily="34" charset="0"/>
                <a:ea typeface="Tahoma" pitchFamily="34" charset="0"/>
                <a:cs typeface="Tahoma" pitchFamily="34" charset="0"/>
              </a:rPr>
              <a:t>Hồi</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sức</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tim</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phổi</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là</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một</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kỹ</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thuật</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cứu</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sinh</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hữu</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ích</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trong</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nhiều</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tình</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huống</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cấp</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cứu</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bao</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gồm</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đau</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tim</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hoặc</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đuối</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nước</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trong</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đó</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nạn</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nhân</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bị</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ngừng</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thở</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hoặc</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ngừng</a:t>
            </a:r>
            <a:r>
              <a:rPr lang="en-US" sz="2400" dirty="0">
                <a:solidFill>
                  <a:srgbClr val="000066"/>
                </a:solidFill>
                <a:latin typeface="Tahoma" pitchFamily="34" charset="0"/>
                <a:ea typeface="Tahoma" pitchFamily="34" charset="0"/>
                <a:cs typeface="Tahoma" pitchFamily="34" charset="0"/>
              </a:rPr>
              <a:t> </a:t>
            </a:r>
            <a:r>
              <a:rPr lang="en-US" sz="2400" dirty="0" err="1">
                <a:solidFill>
                  <a:srgbClr val="000066"/>
                </a:solidFill>
                <a:latin typeface="Tahoma" pitchFamily="34" charset="0"/>
                <a:ea typeface="Tahoma" pitchFamily="34" charset="0"/>
                <a:cs typeface="Tahoma" pitchFamily="34" charset="0"/>
              </a:rPr>
              <a:t>tim.</a:t>
            </a:r>
            <a:endParaRPr lang="en-US" sz="2400" dirty="0">
              <a:solidFill>
                <a:srgbClr val="000066"/>
              </a:solidFill>
              <a:latin typeface="Tahoma" pitchFamily="34" charset="0"/>
              <a:ea typeface="Tahoma" pitchFamily="34" charset="0"/>
              <a:cs typeface="Tahoma" pitchFamily="34" charset="0"/>
            </a:endParaRPr>
          </a:p>
          <a:p>
            <a:pPr marL="342900" indent="-342900" algn="just">
              <a:lnSpc>
                <a:spcPts val="3400"/>
              </a:lnSpc>
              <a:buFont typeface="Wingdings" pitchFamily="2" charset="2"/>
              <a:buChar char="ü"/>
            </a:pPr>
            <a:r>
              <a:rPr lang="en-US" sz="2400" dirty="0" err="1">
                <a:solidFill>
                  <a:srgbClr val="9A0000"/>
                </a:solidFill>
                <a:latin typeface="Tahoma" pitchFamily="34" charset="0"/>
                <a:ea typeface="Tahoma" pitchFamily="34" charset="0"/>
                <a:cs typeface="Tahoma" pitchFamily="34" charset="0"/>
              </a:rPr>
              <a:t>Hồi</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sức</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tim</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phổi</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bao</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gồm</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hà</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hơi</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thổi</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ngạt</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miệng-miệng</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và</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bóp</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tim</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ngoài</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lồng</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ngực</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để</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giữ</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cho</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máu</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có</a:t>
            </a:r>
            <a:r>
              <a:rPr lang="en-US" sz="2400" dirty="0">
                <a:solidFill>
                  <a:srgbClr val="9A0000"/>
                </a:solidFill>
                <a:latin typeface="Tahoma" pitchFamily="34" charset="0"/>
                <a:ea typeface="Tahoma" pitchFamily="34" charset="0"/>
                <a:cs typeface="Tahoma" pitchFamily="34" charset="0"/>
              </a:rPr>
              <a:t> oxy </a:t>
            </a:r>
            <a:r>
              <a:rPr lang="en-US" sz="2400" dirty="0" err="1">
                <a:solidFill>
                  <a:srgbClr val="9A0000"/>
                </a:solidFill>
                <a:latin typeface="Tahoma" pitchFamily="34" charset="0"/>
                <a:ea typeface="Tahoma" pitchFamily="34" charset="0"/>
                <a:cs typeface="Tahoma" pitchFamily="34" charset="0"/>
              </a:rPr>
              <a:t>đến</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được</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não</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và</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các</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cơ</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quan</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trọng</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yếu</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khác</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cho</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đến</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khi</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việc</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điều</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trị</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chính</a:t>
            </a:r>
            <a:r>
              <a:rPr lang="en-US" sz="2400" dirty="0">
                <a:solidFill>
                  <a:srgbClr val="9A0000"/>
                </a:solidFill>
                <a:latin typeface="Tahoma" pitchFamily="34" charset="0"/>
                <a:ea typeface="Tahoma" pitchFamily="34" charset="0"/>
                <a:cs typeface="Tahoma" pitchFamily="34" charset="0"/>
              </a:rPr>
              <a:t> qui </a:t>
            </a:r>
            <a:r>
              <a:rPr lang="en-US" sz="2400" dirty="0" err="1">
                <a:solidFill>
                  <a:srgbClr val="9A0000"/>
                </a:solidFill>
                <a:latin typeface="Tahoma" pitchFamily="34" charset="0"/>
                <a:ea typeface="Tahoma" pitchFamily="34" charset="0"/>
                <a:cs typeface="Tahoma" pitchFamily="34" charset="0"/>
              </a:rPr>
              <a:t>hơn</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có</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thể</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phục</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hồi</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nhịp</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tim</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bình</a:t>
            </a:r>
            <a:r>
              <a:rPr lang="en-US" sz="2400" dirty="0">
                <a:solidFill>
                  <a:srgbClr val="9A0000"/>
                </a:solidFill>
                <a:latin typeface="Tahoma" pitchFamily="34" charset="0"/>
                <a:ea typeface="Tahoma" pitchFamily="34" charset="0"/>
                <a:cs typeface="Tahoma" pitchFamily="34" charset="0"/>
              </a:rPr>
              <a:t> </a:t>
            </a:r>
            <a:r>
              <a:rPr lang="en-US" sz="2400" dirty="0" err="1">
                <a:solidFill>
                  <a:srgbClr val="9A0000"/>
                </a:solidFill>
                <a:latin typeface="Tahoma" pitchFamily="34" charset="0"/>
                <a:ea typeface="Tahoma" pitchFamily="34" charset="0"/>
                <a:cs typeface="Tahoma" pitchFamily="34" charset="0"/>
              </a:rPr>
              <a:t>thường</a:t>
            </a:r>
            <a:r>
              <a:rPr lang="en-US" sz="2400" dirty="0" smtClean="0">
                <a:solidFill>
                  <a:srgbClr val="9A0000"/>
                </a:solidFill>
                <a:latin typeface="Tahoma" pitchFamily="34" charset="0"/>
                <a:ea typeface="Tahoma" pitchFamily="34" charset="0"/>
                <a:cs typeface="Tahoma" pitchFamily="34" charset="0"/>
              </a:rPr>
              <a:t>.</a:t>
            </a:r>
            <a:endParaRPr lang="en-US" sz="2400" dirty="0">
              <a:solidFill>
                <a:srgbClr val="9A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690841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val 53"/>
          <p:cNvSpPr/>
          <p:nvPr/>
        </p:nvSpPr>
        <p:spPr>
          <a:xfrm>
            <a:off x="70389" y="1516890"/>
            <a:ext cx="3346529" cy="4355751"/>
          </a:xfrm>
          <a:prstGeom prst="ellipse">
            <a:avLst/>
          </a:prstGeom>
          <a:pattFill prst="pct20">
            <a:fgClr>
              <a:schemeClr val="bg1">
                <a:lumMod val="95000"/>
              </a:schemeClr>
            </a:fgClr>
            <a:bgClr>
              <a:schemeClr val="bg1">
                <a:lumMod val="95000"/>
              </a:schemeClr>
            </a:bgClr>
          </a:patt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dirty="0"/>
              <a:t>   </a:t>
            </a:r>
          </a:p>
        </p:txBody>
      </p:sp>
      <p:sp>
        <p:nvSpPr>
          <p:cNvPr id="33" name="Freeform 32"/>
          <p:cNvSpPr/>
          <p:nvPr/>
        </p:nvSpPr>
        <p:spPr>
          <a:xfrm>
            <a:off x="1716027" y="1106677"/>
            <a:ext cx="2044092" cy="5200934"/>
          </a:xfrm>
          <a:custGeom>
            <a:avLst/>
            <a:gdLst>
              <a:gd name="connsiteX0" fmla="*/ 0 w 2725456"/>
              <a:gd name="connsiteY0" fmla="*/ 0 h 5200934"/>
              <a:gd name="connsiteX1" fmla="*/ 2725456 w 2725456"/>
              <a:gd name="connsiteY1" fmla="*/ 2600467 h 5200934"/>
              <a:gd name="connsiteX2" fmla="*/ 0 w 2725456"/>
              <a:gd name="connsiteY2" fmla="*/ 5200934 h 5200934"/>
              <a:gd name="connsiteX3" fmla="*/ 0 w 2725456"/>
              <a:gd name="connsiteY3" fmla="*/ 5120743 h 5200934"/>
              <a:gd name="connsiteX4" fmla="*/ 205050 w 2725456"/>
              <a:gd name="connsiteY4" fmla="*/ 5110955 h 5200934"/>
              <a:gd name="connsiteX5" fmla="*/ 2601440 w 2725456"/>
              <a:gd name="connsiteY5" fmla="*/ 2600468 h 5200934"/>
              <a:gd name="connsiteX6" fmla="*/ 205050 w 2725456"/>
              <a:gd name="connsiteY6" fmla="*/ 89982 h 5200934"/>
              <a:gd name="connsiteX7" fmla="*/ 0 w 2725456"/>
              <a:gd name="connsiteY7" fmla="*/ 80193 h 520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5456" h="5200934">
                <a:moveTo>
                  <a:pt x="0" y="0"/>
                </a:moveTo>
                <a:cubicBezTo>
                  <a:pt x="1505228" y="0"/>
                  <a:pt x="2725456" y="1164269"/>
                  <a:pt x="2725456" y="2600467"/>
                </a:cubicBezTo>
                <a:cubicBezTo>
                  <a:pt x="2725456" y="4036666"/>
                  <a:pt x="1505228" y="5200934"/>
                  <a:pt x="0" y="5200934"/>
                </a:cubicBezTo>
                <a:lnTo>
                  <a:pt x="0" y="5120743"/>
                </a:lnTo>
                <a:lnTo>
                  <a:pt x="205050" y="5110955"/>
                </a:lnTo>
                <a:cubicBezTo>
                  <a:pt x="1551066" y="4981725"/>
                  <a:pt x="2601440" y="3907061"/>
                  <a:pt x="2601440" y="2600468"/>
                </a:cubicBezTo>
                <a:cubicBezTo>
                  <a:pt x="2601440" y="1293875"/>
                  <a:pt x="1551066" y="219211"/>
                  <a:pt x="205050" y="89982"/>
                </a:cubicBezTo>
                <a:lnTo>
                  <a:pt x="0" y="80193"/>
                </a:lnTo>
                <a:close/>
              </a:path>
            </a:pathLst>
          </a:custGeom>
          <a:gradFill flip="none" rotWithShape="1">
            <a:gsLst>
              <a:gs pos="75000">
                <a:srgbClr val="4558B8"/>
              </a:gs>
              <a:gs pos="50000">
                <a:srgbClr val="BD359B"/>
              </a:gs>
              <a:gs pos="25000">
                <a:srgbClr val="FF8200"/>
              </a:gs>
              <a:gs pos="0">
                <a:srgbClr val="FBD212"/>
              </a:gs>
              <a:gs pos="100000">
                <a:srgbClr val="227EFF"/>
              </a:gs>
            </a:gsLst>
            <a:lin ang="5400000" scaled="1"/>
            <a:tileRect/>
          </a:gradFill>
          <a:ln w="82550">
            <a:solidFill>
              <a:schemeClr val="bg1">
                <a:lumMod val="95000"/>
              </a:schemeClr>
            </a:solidFill>
          </a:ln>
          <a:effectLst>
            <a:glow rad="76200">
              <a:schemeClr val="accent1">
                <a:alpha val="12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grpSp>
        <p:nvGrpSpPr>
          <p:cNvPr id="8" name="Group 7"/>
          <p:cNvGrpSpPr>
            <a:grpSpLocks/>
          </p:cNvGrpSpPr>
          <p:nvPr/>
        </p:nvGrpSpPr>
        <p:grpSpPr bwMode="auto">
          <a:xfrm>
            <a:off x="3871913" y="2700338"/>
            <a:ext cx="4210050" cy="622300"/>
            <a:chOff x="5162550" y="2699589"/>
            <a:chExt cx="5613491" cy="622782"/>
          </a:xfrm>
        </p:grpSpPr>
        <p:sp>
          <p:nvSpPr>
            <p:cNvPr id="22" name="Rounded Rectangle 21"/>
            <p:cNvSpPr/>
            <p:nvPr/>
          </p:nvSpPr>
          <p:spPr>
            <a:xfrm>
              <a:off x="6174436" y="2699589"/>
              <a:ext cx="4601605" cy="622782"/>
            </a:xfrm>
            <a:prstGeom prst="roundRect">
              <a:avLst>
                <a:gd name="adj" fmla="val 50000"/>
              </a:avLst>
            </a:prstGeom>
            <a:gradFill flip="none" rotWithShape="1">
              <a:gsLst>
                <a:gs pos="0">
                  <a:srgbClr val="B72F93"/>
                </a:gs>
                <a:gs pos="100000">
                  <a:srgbClr val="E54DC4"/>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vi-VN" smtClean="0">
                  <a:solidFill>
                    <a:srgbClr val="FFFFFF"/>
                  </a:solidFill>
                  <a:latin typeface="Arial" pitchFamily="34" charset="0"/>
                  <a:cs typeface="Arial" pitchFamily="34" charset="0"/>
                </a:rPr>
                <a:t>Say nắng, say nóng</a:t>
              </a:r>
            </a:p>
          </p:txBody>
        </p:sp>
        <p:sp>
          <p:nvSpPr>
            <p:cNvPr id="36" name="Oval 35"/>
            <p:cNvSpPr>
              <a:spLocks noChangeArrowheads="1"/>
            </p:cNvSpPr>
            <p:nvPr/>
          </p:nvSpPr>
          <p:spPr bwMode="auto">
            <a:xfrm>
              <a:off x="5162550" y="2929954"/>
              <a:ext cx="360369" cy="360642"/>
            </a:xfrm>
            <a:prstGeom prst="ellipse">
              <a:avLst/>
            </a:prstGeom>
            <a:solidFill>
              <a:srgbClr val="D745B5"/>
            </a:solidFill>
            <a:ln>
              <a:noFill/>
            </a:ln>
            <a:effectLst>
              <a:outerShdw blurRad="254000" dist="38100" dir="2700000" sx="102000" sy="102000" algn="tl" rotWithShape="0">
                <a:srgbClr val="80808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vi-VN">
                <a:solidFill>
                  <a:schemeClr val="lt1"/>
                </a:solidFill>
                <a:latin typeface="+mn-lt"/>
                <a:ea typeface="+mn-ea"/>
              </a:endParaRPr>
            </a:p>
          </p:txBody>
        </p:sp>
        <p:cxnSp>
          <p:nvCxnSpPr>
            <p:cNvPr id="42" name="Straight Connector 41"/>
            <p:cNvCxnSpPr>
              <a:stCxn id="36" idx="6"/>
            </p:cNvCxnSpPr>
            <p:nvPr/>
          </p:nvCxnSpPr>
          <p:spPr>
            <a:xfrm flipV="1">
              <a:off x="5522919" y="3096771"/>
              <a:ext cx="650886" cy="1271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3" name="Oval 52"/>
          <p:cNvSpPr/>
          <p:nvPr/>
        </p:nvSpPr>
        <p:spPr>
          <a:xfrm>
            <a:off x="362170" y="1888253"/>
            <a:ext cx="2774096" cy="3611275"/>
          </a:xfrm>
          <a:prstGeom prst="ellipse">
            <a:avLst/>
          </a:prstGeom>
          <a:gradFill flip="none" rotWithShape="1">
            <a:gsLst>
              <a:gs pos="0">
                <a:srgbClr val="DDDDDD"/>
              </a:gs>
              <a:gs pos="100000">
                <a:srgbClr val="FDFDFD"/>
              </a:gs>
            </a:gsLst>
            <a:lin ang="16200000" scaled="1"/>
            <a:tileRect/>
          </a:gradFill>
          <a:ln>
            <a:noFill/>
          </a:ln>
          <a:effectLst>
            <a:outerShdw blurRad="508000" dist="76200" dir="5400000" sx="102000" sy="102000" algn="ctr" rotWithShape="0">
              <a:schemeClr val="tx1">
                <a:lumMod val="75000"/>
                <a:lumOff val="25000"/>
                <a:alpha val="43000"/>
              </a:schemeClr>
            </a:outerShdw>
          </a:effectLst>
          <a:scene3d>
            <a:camera prst="orthographicFront"/>
            <a:lightRig rig="threePt" dir="t"/>
          </a:scene3d>
          <a:sp3d extrusionH="152400">
            <a:bevelT w="101600" h="6350"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3600" dirty="0">
              <a:solidFill>
                <a:schemeClr val="bg2">
                  <a:lumMod val="50000"/>
                </a:schemeClr>
              </a:solidFill>
            </a:endParaRPr>
          </a:p>
        </p:txBody>
      </p:sp>
      <p:sp>
        <p:nvSpPr>
          <p:cNvPr id="55" name="Oval 54"/>
          <p:cNvSpPr/>
          <p:nvPr/>
        </p:nvSpPr>
        <p:spPr>
          <a:xfrm>
            <a:off x="465535" y="1979613"/>
            <a:ext cx="2564606" cy="3421062"/>
          </a:xfrm>
          <a:prstGeom prst="ellipse">
            <a:avLst/>
          </a:prstGeom>
          <a:noFill/>
          <a:ln w="381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57" name="Oval 56"/>
          <p:cNvSpPr/>
          <p:nvPr/>
        </p:nvSpPr>
        <p:spPr>
          <a:xfrm>
            <a:off x="532210" y="2074864"/>
            <a:ext cx="2430065" cy="3240087"/>
          </a:xfrm>
          <a:prstGeom prst="ellipse">
            <a:avLst/>
          </a:prstGeom>
          <a:noFill/>
          <a:ln w="3810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cxnSp>
        <p:nvCxnSpPr>
          <p:cNvPr id="45" name="Straight Connector 44"/>
          <p:cNvCxnSpPr/>
          <p:nvPr/>
        </p:nvCxnSpPr>
        <p:spPr>
          <a:xfrm>
            <a:off x="1308498" y="936625"/>
            <a:ext cx="3025378"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47" name="Rectangle 46"/>
          <p:cNvSpPr/>
          <p:nvPr/>
        </p:nvSpPr>
        <p:spPr>
          <a:xfrm>
            <a:off x="598884" y="166689"/>
            <a:ext cx="7173516" cy="954107"/>
          </a:xfrm>
          <a:prstGeom prst="rect">
            <a:avLst/>
          </a:prstGeom>
          <a:noFill/>
        </p:spPr>
        <p:txBody>
          <a:bodyPr wrap="square">
            <a:spAutoFit/>
          </a:bodyPr>
          <a:lstStyle/>
          <a:p>
            <a:pPr algn="ctr">
              <a:defRPr/>
            </a:pPr>
            <a:r>
              <a:rPr lang="vi-VN" sz="2800" b="1" dirty="0">
                <a:solidFill>
                  <a:srgbClr val="000066"/>
                </a:solidFill>
                <a:latin typeface="Tahoma" pitchFamily="34" charset="0"/>
                <a:ea typeface="Tahoma" pitchFamily="34" charset="0"/>
                <a:cs typeface="Tahoma" pitchFamily="34" charset="0"/>
              </a:rPr>
              <a:t>Một số trường hợp thường gặp cần sơ cấp cứu ở trường học</a:t>
            </a:r>
            <a:endParaRPr lang="en-US" sz="2800" b="1" dirty="0">
              <a:solidFill>
                <a:srgbClr val="000066"/>
              </a:solidFill>
              <a:latin typeface="Tahoma" pitchFamily="34" charset="0"/>
              <a:ea typeface="Tahoma" pitchFamily="34" charset="0"/>
              <a:cs typeface="Tahoma" pitchFamily="34" charset="0"/>
            </a:endParaRPr>
          </a:p>
        </p:txBody>
      </p:sp>
      <p:pic>
        <p:nvPicPr>
          <p:cNvPr id="38928" name="Picture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925" y="2616200"/>
            <a:ext cx="1615679"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3738563" y="1922464"/>
            <a:ext cx="3727847" cy="554037"/>
            <a:chOff x="4984750" y="1921797"/>
            <a:chExt cx="4970262" cy="553946"/>
          </a:xfrm>
        </p:grpSpPr>
        <p:sp>
          <p:nvSpPr>
            <p:cNvPr id="21" name="Rounded Rectangle 20"/>
            <p:cNvSpPr/>
            <p:nvPr/>
          </p:nvSpPr>
          <p:spPr>
            <a:xfrm>
              <a:off x="5955433" y="1921797"/>
              <a:ext cx="3999579" cy="553946"/>
            </a:xfrm>
            <a:prstGeom prst="roundRect">
              <a:avLst>
                <a:gd name="adj" fmla="val 50000"/>
              </a:avLst>
            </a:prstGeom>
            <a:gradFill flip="none" rotWithShape="1">
              <a:gsLst>
                <a:gs pos="0">
                  <a:srgbClr val="FF6600"/>
                </a:gs>
                <a:gs pos="100000">
                  <a:srgbClr val="FF9900"/>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vi-VN" smtClean="0">
                  <a:solidFill>
                    <a:srgbClr val="FFFFFF"/>
                  </a:solidFill>
                  <a:latin typeface="Arial" pitchFamily="34" charset="0"/>
                  <a:cs typeface="Arial" pitchFamily="34" charset="0"/>
                </a:rPr>
                <a:t>Choáng, ngất</a:t>
              </a:r>
            </a:p>
          </p:txBody>
        </p:sp>
        <p:sp>
          <p:nvSpPr>
            <p:cNvPr id="35" name="Oval 34"/>
            <p:cNvSpPr>
              <a:spLocks noChangeArrowheads="1"/>
            </p:cNvSpPr>
            <p:nvPr/>
          </p:nvSpPr>
          <p:spPr bwMode="auto">
            <a:xfrm>
              <a:off x="4984750" y="2086870"/>
              <a:ext cx="360348" cy="360303"/>
            </a:xfrm>
            <a:prstGeom prst="ellipse">
              <a:avLst/>
            </a:prstGeom>
            <a:solidFill>
              <a:srgbClr val="FF8D00"/>
            </a:solidFill>
            <a:ln>
              <a:noFill/>
            </a:ln>
            <a:effectLst>
              <a:outerShdw blurRad="254000" dist="38100" dir="2700000" sx="102000" sy="102000" algn="tl" rotWithShape="0">
                <a:srgbClr val="80808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vi-VN">
                <a:solidFill>
                  <a:schemeClr val="lt1"/>
                </a:solidFill>
                <a:latin typeface="+mn-lt"/>
                <a:ea typeface="+mn-ea"/>
              </a:endParaRPr>
            </a:p>
          </p:txBody>
        </p:sp>
        <p:cxnSp>
          <p:nvCxnSpPr>
            <p:cNvPr id="56" name="Straight Connector 55"/>
            <p:cNvCxnSpPr/>
            <p:nvPr/>
          </p:nvCxnSpPr>
          <p:spPr>
            <a:xfrm flipV="1">
              <a:off x="5367323" y="2259878"/>
              <a:ext cx="650849" cy="126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a:grpSpLocks/>
          </p:cNvGrpSpPr>
          <p:nvPr/>
        </p:nvGrpSpPr>
        <p:grpSpPr bwMode="auto">
          <a:xfrm>
            <a:off x="3234929" y="1093789"/>
            <a:ext cx="3420665" cy="600075"/>
            <a:chOff x="4313238" y="1093692"/>
            <a:chExt cx="4561082" cy="599562"/>
          </a:xfrm>
        </p:grpSpPr>
        <p:sp>
          <p:nvSpPr>
            <p:cNvPr id="4" name="Rounded Rectangle 3"/>
            <p:cNvSpPr/>
            <p:nvPr/>
          </p:nvSpPr>
          <p:spPr>
            <a:xfrm>
              <a:off x="5180767" y="1093692"/>
              <a:ext cx="3693553" cy="599562"/>
            </a:xfrm>
            <a:prstGeom prst="roundRect">
              <a:avLst>
                <a:gd name="adj" fmla="val 50000"/>
              </a:avLst>
            </a:prstGeom>
            <a:solidFill>
              <a:srgbClr val="A39B4E"/>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vi-VN" smtClean="0">
                  <a:solidFill>
                    <a:srgbClr val="FFFFFF"/>
                  </a:solidFill>
                  <a:latin typeface="Arial" pitchFamily="34" charset="0"/>
                  <a:cs typeface="Arial" pitchFamily="34" charset="0"/>
                </a:rPr>
                <a:t>Sốt</a:t>
              </a:r>
            </a:p>
          </p:txBody>
        </p:sp>
        <p:sp>
          <p:nvSpPr>
            <p:cNvPr id="34" name="Oval 33"/>
            <p:cNvSpPr>
              <a:spLocks noChangeArrowheads="1"/>
            </p:cNvSpPr>
            <p:nvPr/>
          </p:nvSpPr>
          <p:spPr bwMode="auto">
            <a:xfrm>
              <a:off x="4313238" y="1290374"/>
              <a:ext cx="360377" cy="358468"/>
            </a:xfrm>
            <a:prstGeom prst="ellipse">
              <a:avLst/>
            </a:prstGeom>
            <a:solidFill>
              <a:srgbClr val="A39B4E"/>
            </a:solidFill>
            <a:ln>
              <a:noFill/>
            </a:ln>
            <a:effectLst>
              <a:outerShdw blurRad="254000" dist="38100" dir="2700000" sx="102000" sy="102000" algn="tl" rotWithShape="0">
                <a:srgbClr val="80808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vi-VN">
                <a:solidFill>
                  <a:schemeClr val="lt1"/>
                </a:solidFill>
                <a:latin typeface="+mn-lt"/>
                <a:ea typeface="+mn-ea"/>
              </a:endParaRPr>
            </a:p>
          </p:txBody>
        </p:sp>
        <p:cxnSp>
          <p:nvCxnSpPr>
            <p:cNvPr id="65" name="Straight Connector 64"/>
            <p:cNvCxnSpPr/>
            <p:nvPr/>
          </p:nvCxnSpPr>
          <p:spPr>
            <a:xfrm flipV="1">
              <a:off x="4635514" y="1464849"/>
              <a:ext cx="650903" cy="1268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a:grpSpLocks/>
          </p:cNvGrpSpPr>
          <p:nvPr/>
        </p:nvGrpSpPr>
        <p:grpSpPr bwMode="auto">
          <a:xfrm>
            <a:off x="3386138" y="5637213"/>
            <a:ext cx="3848100" cy="596900"/>
            <a:chOff x="4514850" y="5636568"/>
            <a:chExt cx="5130842" cy="597686"/>
          </a:xfrm>
        </p:grpSpPr>
        <p:sp>
          <p:nvSpPr>
            <p:cNvPr id="66" name="Oval 65"/>
            <p:cNvSpPr>
              <a:spLocks noChangeArrowheads="1"/>
            </p:cNvSpPr>
            <p:nvPr/>
          </p:nvSpPr>
          <p:spPr bwMode="auto">
            <a:xfrm>
              <a:off x="4514850" y="5650874"/>
              <a:ext cx="376241" cy="360838"/>
            </a:xfrm>
            <a:prstGeom prst="ellipse">
              <a:avLst/>
            </a:prstGeom>
            <a:solidFill>
              <a:srgbClr val="A39B4E"/>
            </a:solidFill>
            <a:ln>
              <a:noFill/>
            </a:ln>
            <a:effectLst>
              <a:outerShdw blurRad="254000" dist="38100" dir="2700000" sx="102000" sy="102000" algn="tl" rotWithShape="0">
                <a:srgbClr val="80808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vi-VN">
                <a:solidFill>
                  <a:schemeClr val="lt1"/>
                </a:solidFill>
                <a:latin typeface="+mn-lt"/>
                <a:ea typeface="+mn-ea"/>
              </a:endParaRPr>
            </a:p>
          </p:txBody>
        </p:sp>
        <p:cxnSp>
          <p:nvCxnSpPr>
            <p:cNvPr id="67" name="Straight Connector 66"/>
            <p:cNvCxnSpPr/>
            <p:nvPr/>
          </p:nvCxnSpPr>
          <p:spPr>
            <a:xfrm flipV="1">
              <a:off x="4891091" y="5851162"/>
              <a:ext cx="650880" cy="127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8" name="Rounded Rectangle 67"/>
            <p:cNvSpPr/>
            <p:nvPr/>
          </p:nvSpPr>
          <p:spPr>
            <a:xfrm>
              <a:off x="5535795" y="5636568"/>
              <a:ext cx="4109897" cy="597686"/>
            </a:xfrm>
            <a:prstGeom prst="roundRect">
              <a:avLst>
                <a:gd name="adj" fmla="val 50000"/>
              </a:avLst>
            </a:prstGeom>
            <a:solidFill>
              <a:srgbClr val="A39B4E"/>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vi-VN" smtClean="0">
                  <a:solidFill>
                    <a:srgbClr val="FFFFFF"/>
                  </a:solidFill>
                  <a:latin typeface="Arial" pitchFamily="34" charset="0"/>
                  <a:cs typeface="Arial" pitchFamily="34" charset="0"/>
                </a:rPr>
                <a:t>Bỏng</a:t>
              </a:r>
            </a:p>
          </p:txBody>
        </p:sp>
      </p:grpSp>
      <p:grpSp>
        <p:nvGrpSpPr>
          <p:cNvPr id="9" name="Group 8"/>
          <p:cNvGrpSpPr>
            <a:grpSpLocks/>
          </p:cNvGrpSpPr>
          <p:nvPr/>
        </p:nvGrpSpPr>
        <p:grpSpPr bwMode="auto">
          <a:xfrm>
            <a:off x="3842717" y="3733800"/>
            <a:ext cx="3952875" cy="628650"/>
            <a:chOff x="5185120" y="3759567"/>
            <a:chExt cx="5270209" cy="627503"/>
          </a:xfrm>
        </p:grpSpPr>
        <p:sp>
          <p:nvSpPr>
            <p:cNvPr id="23" name="Rounded Rectangle 22"/>
            <p:cNvSpPr/>
            <p:nvPr/>
          </p:nvSpPr>
          <p:spPr>
            <a:xfrm>
              <a:off x="6266702" y="3759567"/>
              <a:ext cx="4188627" cy="627503"/>
            </a:xfrm>
            <a:prstGeom prst="roundRect">
              <a:avLst>
                <a:gd name="adj" fmla="val 50000"/>
              </a:avLst>
            </a:prstGeom>
            <a:gradFill flip="none" rotWithShape="1">
              <a:gsLst>
                <a:gs pos="0">
                  <a:srgbClr val="3A22C8"/>
                </a:gs>
                <a:gs pos="100000">
                  <a:srgbClr val="4D6EB1"/>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vi-VN" dirty="0" smtClean="0">
                  <a:solidFill>
                    <a:srgbClr val="FFFFFF"/>
                  </a:solidFill>
                  <a:latin typeface="Arial" pitchFamily="34" charset="0"/>
                  <a:cs typeface="Arial" pitchFamily="34" charset="0"/>
                </a:rPr>
                <a:t>Vết thương chảy má</a:t>
              </a:r>
              <a:r>
                <a:rPr lang="en-US" dirty="0" smtClean="0">
                  <a:solidFill>
                    <a:srgbClr val="FFFFFF"/>
                  </a:solidFill>
                  <a:latin typeface="Arial" pitchFamily="34" charset="0"/>
                  <a:cs typeface="Arial" pitchFamily="34" charset="0"/>
                </a:rPr>
                <a:t>u</a:t>
              </a:r>
              <a:endParaRPr lang="vi-VN" dirty="0" smtClean="0">
                <a:solidFill>
                  <a:srgbClr val="FFFFFF"/>
                </a:solidFill>
                <a:latin typeface="Arial" pitchFamily="34" charset="0"/>
                <a:cs typeface="Arial" pitchFamily="34" charset="0"/>
              </a:endParaRPr>
            </a:p>
          </p:txBody>
        </p:sp>
        <p:sp>
          <p:nvSpPr>
            <p:cNvPr id="40" name="Oval 39"/>
            <p:cNvSpPr>
              <a:spLocks noChangeArrowheads="1"/>
            </p:cNvSpPr>
            <p:nvPr/>
          </p:nvSpPr>
          <p:spPr bwMode="auto">
            <a:xfrm>
              <a:off x="5185120" y="3889504"/>
              <a:ext cx="360343" cy="359706"/>
            </a:xfrm>
            <a:prstGeom prst="ellipse">
              <a:avLst/>
            </a:prstGeom>
            <a:solidFill>
              <a:srgbClr val="D745B5"/>
            </a:solidFill>
            <a:ln>
              <a:noFill/>
            </a:ln>
            <a:effectLst>
              <a:outerShdw blurRad="254000" dist="38100" dir="2700000" sx="102000" sy="102000" algn="tl" rotWithShape="0">
                <a:srgbClr val="80808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vi-VN">
                <a:solidFill>
                  <a:schemeClr val="lt1"/>
                </a:solidFill>
                <a:latin typeface="+mn-lt"/>
                <a:ea typeface="+mn-ea"/>
              </a:endParaRPr>
            </a:p>
          </p:txBody>
        </p:sp>
        <p:cxnSp>
          <p:nvCxnSpPr>
            <p:cNvPr id="41" name="Straight Connector 40"/>
            <p:cNvCxnSpPr/>
            <p:nvPr/>
          </p:nvCxnSpPr>
          <p:spPr>
            <a:xfrm flipV="1">
              <a:off x="5597847" y="4057472"/>
              <a:ext cx="650839" cy="1267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a:grpSpLocks/>
          </p:cNvGrpSpPr>
          <p:nvPr/>
        </p:nvGrpSpPr>
        <p:grpSpPr bwMode="auto">
          <a:xfrm>
            <a:off x="3762375" y="4784726"/>
            <a:ext cx="3723085" cy="627063"/>
            <a:chOff x="5185120" y="3759567"/>
            <a:chExt cx="5270209" cy="627503"/>
          </a:xfrm>
        </p:grpSpPr>
        <p:sp>
          <p:nvSpPr>
            <p:cNvPr id="44" name="Rounded Rectangle 43"/>
            <p:cNvSpPr/>
            <p:nvPr/>
          </p:nvSpPr>
          <p:spPr>
            <a:xfrm>
              <a:off x="6266702" y="3759567"/>
              <a:ext cx="4188627" cy="627503"/>
            </a:xfrm>
            <a:prstGeom prst="roundRect">
              <a:avLst>
                <a:gd name="adj" fmla="val 50000"/>
              </a:avLst>
            </a:prstGeom>
            <a:gradFill flip="none" rotWithShape="1">
              <a:gsLst>
                <a:gs pos="0">
                  <a:srgbClr val="3A22C8"/>
                </a:gs>
                <a:gs pos="100000">
                  <a:srgbClr val="4D6EB1"/>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vi-VN" smtClean="0">
                  <a:solidFill>
                    <a:srgbClr val="FFFFFF"/>
                  </a:solidFill>
                  <a:latin typeface="Arial" pitchFamily="34" charset="0"/>
                  <a:cs typeface="Arial" pitchFamily="34" charset="0"/>
                </a:rPr>
                <a:t>Gãy xương; trật khớp</a:t>
              </a:r>
            </a:p>
          </p:txBody>
        </p:sp>
        <p:sp>
          <p:nvSpPr>
            <p:cNvPr id="46" name="Oval 45"/>
            <p:cNvSpPr>
              <a:spLocks noChangeArrowheads="1"/>
            </p:cNvSpPr>
            <p:nvPr/>
          </p:nvSpPr>
          <p:spPr bwMode="auto">
            <a:xfrm>
              <a:off x="5185120" y="3889833"/>
              <a:ext cx="360673" cy="360616"/>
            </a:xfrm>
            <a:prstGeom prst="ellipse">
              <a:avLst/>
            </a:prstGeom>
            <a:solidFill>
              <a:srgbClr val="D745B5"/>
            </a:solidFill>
            <a:ln>
              <a:noFill/>
            </a:ln>
            <a:effectLst>
              <a:outerShdw blurRad="254000" dist="38100" dir="2700000" sx="102000" sy="102000" algn="tl" rotWithShape="0">
                <a:srgbClr val="80808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vi-VN">
                <a:solidFill>
                  <a:schemeClr val="lt1"/>
                </a:solidFill>
                <a:latin typeface="+mn-lt"/>
                <a:ea typeface="+mn-ea"/>
              </a:endParaRPr>
            </a:p>
          </p:txBody>
        </p:sp>
        <p:cxnSp>
          <p:nvCxnSpPr>
            <p:cNvPr id="48" name="Straight Connector 47"/>
            <p:cNvCxnSpPr/>
            <p:nvPr/>
          </p:nvCxnSpPr>
          <p:spPr>
            <a:xfrm flipV="1">
              <a:off x="5598041" y="4058226"/>
              <a:ext cx="650560" cy="127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a:grpSpLocks/>
          </p:cNvGrpSpPr>
          <p:nvPr/>
        </p:nvGrpSpPr>
        <p:grpSpPr bwMode="auto">
          <a:xfrm>
            <a:off x="4669632" y="2484438"/>
            <a:ext cx="4474369" cy="3927229"/>
            <a:chOff x="3078869" y="0"/>
            <a:chExt cx="5965308" cy="3926443"/>
          </a:xfrm>
        </p:grpSpPr>
        <p:sp>
          <p:nvSpPr>
            <p:cNvPr id="38942" name="Rectangle 49"/>
            <p:cNvSpPr>
              <a:spLocks noChangeArrowheads="1"/>
            </p:cNvSpPr>
            <p:nvPr/>
          </p:nvSpPr>
          <p:spPr bwMode="auto">
            <a:xfrm>
              <a:off x="3078869" y="3095612"/>
              <a:ext cx="5965308" cy="83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dirty="0" err="1">
                  <a:latin typeface="Arial" pitchFamily="34" charset="0"/>
                  <a:cs typeface="Arial" pitchFamily="34" charset="0"/>
                </a:rPr>
                <a:t>Ngày</a:t>
              </a:r>
              <a:r>
                <a:rPr lang="en-US" sz="1600" dirty="0">
                  <a:latin typeface="Arial" pitchFamily="34" charset="0"/>
                  <a:cs typeface="Arial" pitchFamily="34" charset="0"/>
                </a:rPr>
                <a:t> 23/8/2019 </a:t>
              </a:r>
              <a:r>
                <a:rPr lang="en-US" sz="1600" dirty="0" err="1">
                  <a:latin typeface="Arial" pitchFamily="34" charset="0"/>
                  <a:cs typeface="Arial" pitchFamily="34" charset="0"/>
                </a:rPr>
                <a:t>Tại</a:t>
              </a:r>
              <a:r>
                <a:rPr lang="en-US" sz="1600" dirty="0">
                  <a:latin typeface="Arial" pitchFamily="34" charset="0"/>
                  <a:cs typeface="Arial" pitchFamily="34" charset="0"/>
                </a:rPr>
                <a:t> </a:t>
              </a:r>
              <a:r>
                <a:rPr lang="en-US" sz="1600" dirty="0" err="1">
                  <a:latin typeface="Arial" pitchFamily="34" charset="0"/>
                  <a:cs typeface="Arial" pitchFamily="34" charset="0"/>
                </a:rPr>
                <a:t>Trường</a:t>
              </a:r>
              <a:r>
                <a:rPr lang="en-US" sz="1600" dirty="0">
                  <a:latin typeface="Arial" pitchFamily="34" charset="0"/>
                  <a:cs typeface="Arial" pitchFamily="34" charset="0"/>
                </a:rPr>
                <a:t> THCS </a:t>
              </a:r>
              <a:r>
                <a:rPr lang="en-US" sz="1600" dirty="0" err="1">
                  <a:latin typeface="Arial" pitchFamily="34" charset="0"/>
                  <a:cs typeface="Arial" pitchFamily="34" charset="0"/>
                </a:rPr>
                <a:t>Trường</a:t>
              </a:r>
              <a:r>
                <a:rPr lang="en-US" sz="1600" dirty="0">
                  <a:latin typeface="Arial" pitchFamily="34" charset="0"/>
                  <a:cs typeface="Arial" pitchFamily="34" charset="0"/>
                </a:rPr>
                <a:t> </a:t>
              </a:r>
              <a:r>
                <a:rPr lang="en-US" sz="1600" dirty="0" err="1">
                  <a:latin typeface="Arial" pitchFamily="34" charset="0"/>
                  <a:cs typeface="Arial" pitchFamily="34" charset="0"/>
                </a:rPr>
                <a:t>Thọ</a:t>
              </a:r>
              <a:r>
                <a:rPr lang="en-US" sz="1600" dirty="0">
                  <a:latin typeface="Arial" pitchFamily="34" charset="0"/>
                  <a:cs typeface="Arial" pitchFamily="34" charset="0"/>
                </a:rPr>
                <a:t> </a:t>
              </a:r>
              <a:r>
                <a:rPr lang="en-US" sz="1600" dirty="0" err="1">
                  <a:latin typeface="Arial" pitchFamily="34" charset="0"/>
                  <a:cs typeface="Arial" pitchFamily="34" charset="0"/>
                </a:rPr>
                <a:t>quận</a:t>
              </a:r>
              <a:r>
                <a:rPr lang="en-US" sz="1600" dirty="0">
                  <a:latin typeface="Arial" pitchFamily="34" charset="0"/>
                  <a:cs typeface="Arial" pitchFamily="34" charset="0"/>
                </a:rPr>
                <a:t> </a:t>
              </a:r>
              <a:r>
                <a:rPr lang="en-US" sz="1600" dirty="0" err="1">
                  <a:latin typeface="Arial" pitchFamily="34" charset="0"/>
                  <a:cs typeface="Arial" pitchFamily="34" charset="0"/>
                </a:rPr>
                <a:t>Thủ</a:t>
              </a:r>
              <a:r>
                <a:rPr lang="en-US" sz="1600" dirty="0">
                  <a:latin typeface="Arial" pitchFamily="34" charset="0"/>
                  <a:cs typeface="Arial" pitchFamily="34" charset="0"/>
                </a:rPr>
                <a:t> </a:t>
              </a:r>
              <a:r>
                <a:rPr lang="en-US" sz="1600" dirty="0" err="1">
                  <a:latin typeface="Arial" pitchFamily="34" charset="0"/>
                  <a:cs typeface="Arial" pitchFamily="34" charset="0"/>
                </a:rPr>
                <a:t>Đức</a:t>
              </a:r>
              <a:r>
                <a:rPr lang="en-US" sz="1600" dirty="0">
                  <a:latin typeface="Arial" pitchFamily="34" charset="0"/>
                  <a:cs typeface="Arial" pitchFamily="34" charset="0"/>
                </a:rPr>
                <a:t>, TP.HCM, </a:t>
              </a:r>
              <a:r>
                <a:rPr lang="en-US" sz="1600" dirty="0" err="1">
                  <a:latin typeface="Arial" pitchFamily="34" charset="0"/>
                  <a:cs typeface="Arial" pitchFamily="34" charset="0"/>
                </a:rPr>
                <a:t>một</a:t>
              </a:r>
              <a:r>
                <a:rPr lang="en-US" sz="1600" dirty="0">
                  <a:latin typeface="Arial" pitchFamily="34" charset="0"/>
                  <a:cs typeface="Arial" pitchFamily="34" charset="0"/>
                </a:rPr>
                <a:t> </a:t>
              </a:r>
              <a:r>
                <a:rPr lang="en-US" sz="1600" dirty="0" err="1">
                  <a:latin typeface="Arial" pitchFamily="34" charset="0"/>
                  <a:cs typeface="Arial" pitchFamily="34" charset="0"/>
                </a:rPr>
                <a:t>học</a:t>
              </a:r>
              <a:r>
                <a:rPr lang="en-US" sz="1600" dirty="0">
                  <a:latin typeface="Arial" pitchFamily="34" charset="0"/>
                  <a:cs typeface="Arial" pitchFamily="34" charset="0"/>
                </a:rPr>
                <a:t> </a:t>
              </a:r>
              <a:r>
                <a:rPr lang="en-US" sz="1600" dirty="0" err="1">
                  <a:latin typeface="Arial" pitchFamily="34" charset="0"/>
                  <a:cs typeface="Arial" pitchFamily="34" charset="0"/>
                </a:rPr>
                <a:t>sinh</a:t>
              </a:r>
              <a:r>
                <a:rPr lang="en-US" sz="1600" dirty="0">
                  <a:latin typeface="Arial" pitchFamily="34" charset="0"/>
                  <a:cs typeface="Arial" pitchFamily="34" charset="0"/>
                </a:rPr>
                <a:t> </a:t>
              </a:r>
              <a:r>
                <a:rPr lang="en-US" sz="1600" dirty="0" err="1">
                  <a:latin typeface="Arial" pitchFamily="34" charset="0"/>
                  <a:cs typeface="Arial" pitchFamily="34" charset="0"/>
                </a:rPr>
                <a:t>lớp</a:t>
              </a:r>
              <a:r>
                <a:rPr lang="en-US" sz="1600" dirty="0">
                  <a:latin typeface="Arial" pitchFamily="34" charset="0"/>
                  <a:cs typeface="Arial" pitchFamily="34" charset="0"/>
                </a:rPr>
                <a:t> 6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ngất</a:t>
              </a:r>
              <a:r>
                <a:rPr lang="en-US" sz="1600" dirty="0">
                  <a:latin typeface="Arial" pitchFamily="34" charset="0"/>
                  <a:cs typeface="Arial" pitchFamily="34" charset="0"/>
                </a:rPr>
                <a:t> </a:t>
              </a:r>
              <a:r>
                <a:rPr lang="en-US" sz="1600" dirty="0" err="1">
                  <a:latin typeface="Arial" pitchFamily="34" charset="0"/>
                  <a:cs typeface="Arial" pitchFamily="34" charset="0"/>
                </a:rPr>
                <a:t>nằm</a:t>
              </a:r>
              <a:r>
                <a:rPr lang="en-US" sz="1600" dirty="0">
                  <a:latin typeface="Arial" pitchFamily="34" charset="0"/>
                  <a:cs typeface="Arial" pitchFamily="34" charset="0"/>
                </a:rPr>
                <a:t> </a:t>
              </a:r>
              <a:r>
                <a:rPr lang="en-US" sz="1600" dirty="0" err="1">
                  <a:latin typeface="Arial" pitchFamily="34" charset="0"/>
                  <a:cs typeface="Arial" pitchFamily="34" charset="0"/>
                </a:rPr>
                <a:t>trên</a:t>
              </a:r>
              <a:r>
                <a:rPr lang="en-US" sz="1600" dirty="0">
                  <a:latin typeface="Arial" pitchFamily="34" charset="0"/>
                  <a:cs typeface="Arial" pitchFamily="34" charset="0"/>
                </a:rPr>
                <a:t> </a:t>
              </a:r>
              <a:r>
                <a:rPr lang="en-US" sz="1600" dirty="0" err="1">
                  <a:latin typeface="Arial" pitchFamily="34" charset="0"/>
                  <a:cs typeface="Arial" pitchFamily="34" charset="0"/>
                </a:rPr>
                <a:t>nền</a:t>
              </a:r>
              <a:r>
                <a:rPr lang="en-US" sz="1600" dirty="0">
                  <a:latin typeface="Arial" pitchFamily="34" charset="0"/>
                  <a:cs typeface="Arial" pitchFamily="34" charset="0"/>
                </a:rPr>
                <a:t> </a:t>
              </a:r>
              <a:r>
                <a:rPr lang="en-US" sz="1600" dirty="0" err="1">
                  <a:latin typeface="Arial" pitchFamily="34" charset="0"/>
                  <a:cs typeface="Arial" pitchFamily="34" charset="0"/>
                </a:rPr>
                <a:t>hành</a:t>
              </a:r>
              <a:r>
                <a:rPr lang="en-US" sz="1600" dirty="0">
                  <a:latin typeface="Arial" pitchFamily="34" charset="0"/>
                  <a:cs typeface="Arial" pitchFamily="34" charset="0"/>
                </a:rPr>
                <a:t> </a:t>
              </a:r>
              <a:r>
                <a:rPr lang="en-US" sz="1600" dirty="0" err="1">
                  <a:latin typeface="Arial" pitchFamily="34" charset="0"/>
                  <a:cs typeface="Arial" pitchFamily="34" charset="0"/>
                </a:rPr>
                <a:t>lang</a:t>
              </a:r>
              <a:r>
                <a:rPr lang="en-US" sz="1600" dirty="0">
                  <a:latin typeface="Arial" pitchFamily="34" charset="0"/>
                  <a:cs typeface="Arial" pitchFamily="34" charset="0"/>
                </a:rPr>
                <a:t> </a:t>
              </a:r>
              <a:r>
                <a:rPr lang="en-US" sz="1600" dirty="0" err="1">
                  <a:latin typeface="Arial" pitchFamily="34" charset="0"/>
                  <a:cs typeface="Arial" pitchFamily="34" charset="0"/>
                </a:rPr>
                <a:t>nhà</a:t>
              </a:r>
              <a:r>
                <a:rPr lang="en-US" sz="1600" dirty="0">
                  <a:latin typeface="Arial" pitchFamily="34" charset="0"/>
                  <a:cs typeface="Arial" pitchFamily="34" charset="0"/>
                </a:rPr>
                <a:t> D, </a:t>
              </a:r>
              <a:r>
                <a:rPr lang="en-US" sz="1600" dirty="0" err="1">
                  <a:latin typeface="Arial" pitchFamily="34" charset="0"/>
                  <a:cs typeface="Arial" pitchFamily="34" charset="0"/>
                </a:rPr>
                <a:t>lầu</a:t>
              </a:r>
              <a:r>
                <a:rPr lang="en-US" sz="1600" dirty="0">
                  <a:latin typeface="Arial" pitchFamily="34" charset="0"/>
                  <a:cs typeface="Arial" pitchFamily="34" charset="0"/>
                </a:rPr>
                <a:t> 2</a:t>
              </a:r>
            </a:p>
          </p:txBody>
        </p:sp>
        <p:pic>
          <p:nvPicPr>
            <p:cNvPr id="38943" name="Picture 5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7805" y="0"/>
              <a:ext cx="5956372" cy="315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 name="Rectangle 51"/>
          <p:cNvSpPr>
            <a:spLocks noChangeArrowheads="1"/>
          </p:cNvSpPr>
          <p:nvPr/>
        </p:nvSpPr>
        <p:spPr bwMode="auto">
          <a:xfrm>
            <a:off x="4652963" y="3149600"/>
            <a:ext cx="4572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en-US" sz="2000">
                <a:latin typeface="Arial" pitchFamily="34" charset="0"/>
                <a:cs typeface="Arial" pitchFamily="34" charset="0"/>
              </a:rPr>
              <a:t>Ngày 10/9/2019, khi đang chơi cùng bạn tại phòng học trước giờ vào tiết 1, nam học sinh 8 tuổi, lớp 3A3 Trường tiểu học Cẩm Thạch, TP Cẩm Phả, Quảng Ninh) bất ngờ té ngã và tử vong sau đó.</a:t>
            </a:r>
          </a:p>
        </p:txBody>
      </p:sp>
      <p:grpSp>
        <p:nvGrpSpPr>
          <p:cNvPr id="59" name="Group 58"/>
          <p:cNvGrpSpPr>
            <a:grpSpLocks/>
          </p:cNvGrpSpPr>
          <p:nvPr/>
        </p:nvGrpSpPr>
        <p:grpSpPr bwMode="auto">
          <a:xfrm>
            <a:off x="4666060" y="2462213"/>
            <a:ext cx="4368403" cy="4216023"/>
            <a:chOff x="795375" y="397659"/>
            <a:chExt cx="5541964" cy="4239002"/>
          </a:xfrm>
        </p:grpSpPr>
        <p:pic>
          <p:nvPicPr>
            <p:cNvPr id="38940" name="Picture 5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1738" y="397659"/>
              <a:ext cx="5522771" cy="3412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1" name="Rectangle 60"/>
            <p:cNvSpPr>
              <a:spLocks noChangeArrowheads="1"/>
            </p:cNvSpPr>
            <p:nvPr/>
          </p:nvSpPr>
          <p:spPr bwMode="auto">
            <a:xfrm>
              <a:off x="795375" y="3801135"/>
              <a:ext cx="5541964" cy="83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dirty="0" err="1">
                  <a:latin typeface="Arial" pitchFamily="34" charset="0"/>
                  <a:cs typeface="Arial" pitchFamily="34" charset="0"/>
                </a:rPr>
                <a:t>Ngày</a:t>
              </a:r>
              <a:r>
                <a:rPr lang="en-US" sz="1600" dirty="0">
                  <a:latin typeface="Arial" pitchFamily="34" charset="0"/>
                  <a:cs typeface="Arial" pitchFamily="34" charset="0"/>
                </a:rPr>
                <a:t> 24/10, </a:t>
              </a:r>
              <a:r>
                <a:rPr lang="en-US" sz="1600" dirty="0" err="1">
                  <a:latin typeface="Arial" pitchFamily="34" charset="0"/>
                  <a:cs typeface="Arial" pitchFamily="34" charset="0"/>
                </a:rPr>
                <a:t>trong</a:t>
              </a:r>
              <a:r>
                <a:rPr lang="en-US" sz="1600" dirty="0">
                  <a:latin typeface="Arial" pitchFamily="34" charset="0"/>
                  <a:cs typeface="Arial" pitchFamily="34" charset="0"/>
                </a:rPr>
                <a:t> </a:t>
              </a:r>
              <a:r>
                <a:rPr lang="en-US" sz="1600" dirty="0" err="1">
                  <a:latin typeface="Arial" pitchFamily="34" charset="0"/>
                  <a:cs typeface="Arial" pitchFamily="34" charset="0"/>
                </a:rPr>
                <a:t>giờ</a:t>
              </a:r>
              <a:r>
                <a:rPr lang="en-US" sz="1600" dirty="0">
                  <a:latin typeface="Arial" pitchFamily="34" charset="0"/>
                  <a:cs typeface="Arial" pitchFamily="34" charset="0"/>
                </a:rPr>
                <a:t> </a:t>
              </a:r>
              <a:r>
                <a:rPr lang="en-US" sz="1600" dirty="0" err="1">
                  <a:latin typeface="Arial" pitchFamily="34" charset="0"/>
                  <a:cs typeface="Arial" pitchFamily="34" charset="0"/>
                </a:rPr>
                <a:t>ra</a:t>
              </a:r>
              <a:r>
                <a:rPr lang="en-US" sz="1600" dirty="0">
                  <a:latin typeface="Arial" pitchFamily="34" charset="0"/>
                  <a:cs typeface="Arial" pitchFamily="34" charset="0"/>
                </a:rPr>
                <a:t> </a:t>
              </a:r>
              <a:r>
                <a:rPr lang="en-US" sz="1600" dirty="0" err="1">
                  <a:latin typeface="Arial" pitchFamily="34" charset="0"/>
                  <a:cs typeface="Arial" pitchFamily="34" charset="0"/>
                </a:rPr>
                <a:t>chơi</a:t>
              </a:r>
              <a:r>
                <a:rPr lang="en-US" sz="1600" dirty="0">
                  <a:latin typeface="Arial" pitchFamily="34" charset="0"/>
                  <a:cs typeface="Arial" pitchFamily="34" charset="0"/>
                </a:rPr>
                <a:t>, </a:t>
              </a:r>
              <a:r>
                <a:rPr lang="en-US" sz="1600" dirty="0" err="1">
                  <a:latin typeface="Arial" pitchFamily="34" charset="0"/>
                  <a:cs typeface="Arial" pitchFamily="34" charset="0"/>
                </a:rPr>
                <a:t>học</a:t>
              </a:r>
              <a:r>
                <a:rPr lang="en-US" sz="1600" dirty="0">
                  <a:latin typeface="Arial" pitchFamily="34" charset="0"/>
                  <a:cs typeface="Arial" pitchFamily="34" charset="0"/>
                </a:rPr>
                <a:t> </a:t>
              </a:r>
              <a:r>
                <a:rPr lang="en-US" sz="1600" dirty="0" err="1">
                  <a:latin typeface="Arial" pitchFamily="34" charset="0"/>
                  <a:cs typeface="Arial" pitchFamily="34" charset="0"/>
                </a:rPr>
                <a:t>sinh</a:t>
              </a:r>
              <a:r>
                <a:rPr lang="en-US" sz="1600" dirty="0">
                  <a:latin typeface="Arial" pitchFamily="34" charset="0"/>
                  <a:cs typeface="Arial" pitchFamily="34" charset="0"/>
                </a:rPr>
                <a:t> </a:t>
              </a:r>
              <a:r>
                <a:rPr lang="en-US" sz="1600" dirty="0" err="1">
                  <a:latin typeface="Arial" pitchFamily="34" charset="0"/>
                  <a:cs typeface="Arial" pitchFamily="34" charset="0"/>
                </a:rPr>
                <a:t>lớp</a:t>
              </a:r>
              <a:r>
                <a:rPr lang="en-US" sz="1600" dirty="0">
                  <a:latin typeface="Arial" pitchFamily="34" charset="0"/>
                  <a:cs typeface="Arial" pitchFamily="34" charset="0"/>
                </a:rPr>
                <a:t> 2B </a:t>
              </a:r>
              <a:r>
                <a:rPr lang="en-US" sz="1600" dirty="0" err="1">
                  <a:latin typeface="Arial" pitchFamily="34" charset="0"/>
                  <a:cs typeface="Arial" pitchFamily="34" charset="0"/>
                </a:rPr>
                <a:t>trường</a:t>
              </a:r>
              <a:r>
                <a:rPr lang="en-US" sz="1600" dirty="0">
                  <a:latin typeface="Arial" pitchFamily="34" charset="0"/>
                  <a:cs typeface="Arial" pitchFamily="34" charset="0"/>
                </a:rPr>
                <a:t> </a:t>
              </a:r>
              <a:r>
                <a:rPr lang="en-US" sz="1600" dirty="0" err="1">
                  <a:latin typeface="Arial" pitchFamily="34" charset="0"/>
                  <a:cs typeface="Arial" pitchFamily="34" charset="0"/>
                </a:rPr>
                <a:t>Tiểu</a:t>
              </a:r>
              <a:r>
                <a:rPr lang="en-US" sz="1600" dirty="0">
                  <a:latin typeface="Arial" pitchFamily="34" charset="0"/>
                  <a:cs typeface="Arial" pitchFamily="34" charset="0"/>
                </a:rPr>
                <a:t> </a:t>
              </a:r>
              <a:r>
                <a:rPr lang="en-US" sz="1600" dirty="0" err="1">
                  <a:latin typeface="Arial" pitchFamily="34" charset="0"/>
                  <a:cs typeface="Arial" pitchFamily="34" charset="0"/>
                </a:rPr>
                <a:t>học</a:t>
              </a:r>
              <a:r>
                <a:rPr lang="en-US" sz="1600" dirty="0">
                  <a:latin typeface="Arial" pitchFamily="34" charset="0"/>
                  <a:cs typeface="Arial" pitchFamily="34" charset="0"/>
                </a:rPr>
                <a:t> </a:t>
              </a:r>
              <a:r>
                <a:rPr lang="en-US" sz="1600" dirty="0" err="1">
                  <a:latin typeface="Arial" pitchFamily="34" charset="0"/>
                  <a:cs typeface="Arial" pitchFamily="34" charset="0"/>
                </a:rPr>
                <a:t>Tuy</a:t>
              </a:r>
              <a:r>
                <a:rPr lang="en-US" sz="1600" dirty="0">
                  <a:latin typeface="Arial" pitchFamily="34" charset="0"/>
                  <a:cs typeface="Arial" pitchFamily="34" charset="0"/>
                </a:rPr>
                <a:t> Lai A, </a:t>
              </a:r>
              <a:r>
                <a:rPr lang="en-US" sz="1600" dirty="0" err="1">
                  <a:latin typeface="Arial" pitchFamily="34" charset="0"/>
                  <a:cs typeface="Arial" pitchFamily="34" charset="0"/>
                </a:rPr>
                <a:t>huyện</a:t>
              </a:r>
              <a:r>
                <a:rPr lang="en-US" sz="1600" dirty="0">
                  <a:latin typeface="Arial" pitchFamily="34" charset="0"/>
                  <a:cs typeface="Arial" pitchFamily="34" charset="0"/>
                </a:rPr>
                <a:t> </a:t>
              </a:r>
              <a:r>
                <a:rPr lang="en-US" sz="1600" dirty="0" err="1">
                  <a:latin typeface="Arial" pitchFamily="34" charset="0"/>
                  <a:cs typeface="Arial" pitchFamily="34" charset="0"/>
                </a:rPr>
                <a:t>Mỹ</a:t>
              </a:r>
              <a:r>
                <a:rPr lang="en-US" sz="1600" dirty="0">
                  <a:latin typeface="Arial" pitchFamily="34" charset="0"/>
                  <a:cs typeface="Arial" pitchFamily="34" charset="0"/>
                </a:rPr>
                <a:t> </a:t>
              </a:r>
              <a:r>
                <a:rPr lang="en-US" sz="1600" dirty="0" err="1">
                  <a:latin typeface="Arial" pitchFamily="34" charset="0"/>
                  <a:cs typeface="Arial" pitchFamily="34" charset="0"/>
                </a:rPr>
                <a:t>Đức</a:t>
              </a:r>
              <a:r>
                <a:rPr lang="en-US" sz="1600" dirty="0">
                  <a:latin typeface="Arial" pitchFamily="34" charset="0"/>
                  <a:cs typeface="Arial" pitchFamily="34" charset="0"/>
                </a:rPr>
                <a:t>, </a:t>
              </a:r>
              <a:r>
                <a:rPr lang="en-US" sz="1600" dirty="0" err="1">
                  <a:latin typeface="Arial" pitchFamily="34" charset="0"/>
                  <a:cs typeface="Arial" pitchFamily="34" charset="0"/>
                </a:rPr>
                <a:t>Hà</a:t>
              </a:r>
              <a:r>
                <a:rPr lang="en-US" sz="1600" dirty="0">
                  <a:latin typeface="Arial" pitchFamily="34" charset="0"/>
                  <a:cs typeface="Arial" pitchFamily="34" charset="0"/>
                </a:rPr>
                <a:t> </a:t>
              </a:r>
              <a:r>
                <a:rPr lang="en-US" sz="1600" dirty="0" err="1">
                  <a:latin typeface="Arial" pitchFamily="34" charset="0"/>
                  <a:cs typeface="Arial" pitchFamily="34" charset="0"/>
                </a:rPr>
                <a:t>Nội</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giật</a:t>
              </a:r>
              <a:r>
                <a:rPr lang="en-US" sz="1600" dirty="0">
                  <a:latin typeface="Arial" pitchFamily="34" charset="0"/>
                  <a:cs typeface="Arial" pitchFamily="34" charset="0"/>
                </a:rPr>
                <a:t> </a:t>
              </a:r>
              <a:r>
                <a:rPr lang="en-US" sz="1600" dirty="0" err="1">
                  <a:latin typeface="Arial" pitchFamily="34" charset="0"/>
                  <a:cs typeface="Arial" pitchFamily="34" charset="0"/>
                </a:rPr>
                <a:t>dẫn</a:t>
              </a:r>
              <a:r>
                <a:rPr lang="en-US" sz="1600" dirty="0">
                  <a:latin typeface="Arial" pitchFamily="34" charset="0"/>
                  <a:cs typeface="Arial" pitchFamily="34" charset="0"/>
                </a:rPr>
                <a:t> </a:t>
              </a:r>
              <a:r>
                <a:rPr lang="en-US" sz="1600" dirty="0" err="1">
                  <a:latin typeface="Arial" pitchFamily="34" charset="0"/>
                  <a:cs typeface="Arial" pitchFamily="34" charset="0"/>
                </a:rPr>
                <a:t>tới</a:t>
              </a:r>
              <a:r>
                <a:rPr lang="en-US" sz="1600" dirty="0">
                  <a:latin typeface="Arial" pitchFamily="34" charset="0"/>
                  <a:cs typeface="Arial" pitchFamily="34" charset="0"/>
                </a:rPr>
                <a:t> </a:t>
              </a:r>
              <a:r>
                <a:rPr lang="en-US" sz="1600" dirty="0" err="1">
                  <a:latin typeface="Arial" pitchFamily="34" charset="0"/>
                  <a:cs typeface="Arial" pitchFamily="34" charset="0"/>
                </a:rPr>
                <a:t>thiệt</a:t>
              </a:r>
              <a:r>
                <a:rPr lang="en-US" sz="1600" dirty="0">
                  <a:latin typeface="Arial" pitchFamily="34" charset="0"/>
                  <a:cs typeface="Arial" pitchFamily="34" charset="0"/>
                </a:rPr>
                <a:t> </a:t>
              </a:r>
              <a:r>
                <a:rPr lang="en-US" sz="1600" dirty="0" err="1">
                  <a:latin typeface="Arial" pitchFamily="34" charset="0"/>
                  <a:cs typeface="Arial" pitchFamily="34" charset="0"/>
                </a:rPr>
                <a:t>mạng</a:t>
              </a:r>
              <a:r>
                <a:rPr lang="en-US" sz="1600" dirty="0">
                  <a:latin typeface="Arial" pitchFamily="34" charset="0"/>
                  <a:cs typeface="Arial" pitchFamily="34" charset="0"/>
                </a:rPr>
                <a:t> (2019)</a:t>
              </a:r>
            </a:p>
          </p:txBody>
        </p:sp>
      </p:grpSp>
      <p:grpSp>
        <p:nvGrpSpPr>
          <p:cNvPr id="63" name="Group 62"/>
          <p:cNvGrpSpPr>
            <a:grpSpLocks/>
          </p:cNvGrpSpPr>
          <p:nvPr/>
        </p:nvGrpSpPr>
        <p:grpSpPr bwMode="auto">
          <a:xfrm>
            <a:off x="0" y="1987550"/>
            <a:ext cx="3977879" cy="4862132"/>
            <a:chOff x="5870297" y="503915"/>
            <a:chExt cx="5303431" cy="4548728"/>
          </a:xfrm>
        </p:grpSpPr>
        <p:pic>
          <p:nvPicPr>
            <p:cNvPr id="38938" name="Picture 6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88336" y="503915"/>
              <a:ext cx="5285391" cy="35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9" name="Rectangle 68"/>
            <p:cNvSpPr>
              <a:spLocks noChangeArrowheads="1"/>
            </p:cNvSpPr>
            <p:nvPr/>
          </p:nvSpPr>
          <p:spPr bwMode="auto">
            <a:xfrm>
              <a:off x="5870297" y="4044861"/>
              <a:ext cx="5303431" cy="100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dirty="0" err="1">
                  <a:latin typeface="Arial" pitchFamily="34" charset="0"/>
                  <a:cs typeface="Arial" pitchFamily="34" charset="0"/>
                </a:rPr>
                <a:t>Mảng</a:t>
              </a:r>
              <a:r>
                <a:rPr lang="en-US" sz="1600" dirty="0">
                  <a:latin typeface="Arial" pitchFamily="34" charset="0"/>
                  <a:cs typeface="Arial" pitchFamily="34" charset="0"/>
                </a:rPr>
                <a:t> </a:t>
              </a:r>
              <a:r>
                <a:rPr lang="en-US" sz="1600" dirty="0" err="1">
                  <a:latin typeface="Arial" pitchFamily="34" charset="0"/>
                  <a:cs typeface="Arial" pitchFamily="34" charset="0"/>
                </a:rPr>
                <a:t>vữa</a:t>
              </a:r>
              <a:r>
                <a:rPr lang="en-US" sz="1600" dirty="0">
                  <a:latin typeface="Arial" pitchFamily="34" charset="0"/>
                  <a:cs typeface="Arial" pitchFamily="34" charset="0"/>
                </a:rPr>
                <a:t> </a:t>
              </a:r>
              <a:r>
                <a:rPr lang="en-US" sz="1600" dirty="0" err="1">
                  <a:latin typeface="Arial" pitchFamily="34" charset="0"/>
                  <a:cs typeface="Arial" pitchFamily="34" charset="0"/>
                </a:rPr>
                <a:t>trần</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lớp</a:t>
              </a:r>
              <a:r>
                <a:rPr lang="en-US" sz="1600" dirty="0">
                  <a:latin typeface="Arial" pitchFamily="34" charset="0"/>
                  <a:cs typeface="Arial" pitchFamily="34" charset="0"/>
                </a:rPr>
                <a:t> </a:t>
              </a:r>
              <a:r>
                <a:rPr lang="en-US" sz="1600" dirty="0" err="1">
                  <a:latin typeface="Arial" pitchFamily="34" charset="0"/>
                  <a:cs typeface="Arial" pitchFamily="34" charset="0"/>
                </a:rPr>
                <a:t>học</a:t>
              </a:r>
              <a:r>
                <a:rPr lang="en-US" sz="1600" dirty="0">
                  <a:latin typeface="Arial" pitchFamily="34" charset="0"/>
                  <a:cs typeface="Arial" pitchFamily="34" charset="0"/>
                </a:rPr>
                <a:t> </a:t>
              </a:r>
              <a:r>
                <a:rPr lang="en-US" sz="1600" dirty="0" err="1">
                  <a:latin typeface="Arial" pitchFamily="34" charset="0"/>
                  <a:cs typeface="Arial" pitchFamily="34" charset="0"/>
                </a:rPr>
                <a:t>được</a:t>
              </a:r>
              <a:r>
                <a:rPr lang="en-US" sz="1600" dirty="0">
                  <a:latin typeface="Arial" pitchFamily="34" charset="0"/>
                  <a:cs typeface="Arial" pitchFamily="34" charset="0"/>
                </a:rPr>
                <a:t> </a:t>
              </a:r>
              <a:r>
                <a:rPr lang="en-US" sz="1600" dirty="0" err="1">
                  <a:latin typeface="Arial" pitchFamily="34" charset="0"/>
                  <a:cs typeface="Arial" pitchFamily="34" charset="0"/>
                </a:rPr>
                <a:t>xây</a:t>
              </a:r>
              <a:r>
                <a:rPr lang="en-US" sz="1600" dirty="0">
                  <a:latin typeface="Arial" pitchFamily="34" charset="0"/>
                  <a:cs typeface="Arial" pitchFamily="34" charset="0"/>
                </a:rPr>
                <a:t> </a:t>
              </a:r>
              <a:r>
                <a:rPr lang="en-US" sz="1600" dirty="0" err="1">
                  <a:latin typeface="Arial" pitchFamily="34" charset="0"/>
                  <a:cs typeface="Arial" pitchFamily="34" charset="0"/>
                </a:rPr>
                <a:t>từ</a:t>
              </a:r>
              <a:r>
                <a:rPr lang="en-US" sz="1600" dirty="0">
                  <a:latin typeface="Arial" pitchFamily="34" charset="0"/>
                  <a:cs typeface="Arial" pitchFamily="34" charset="0"/>
                </a:rPr>
                <a:t> 40 </a:t>
              </a:r>
              <a:r>
                <a:rPr lang="en-US" sz="1600" dirty="0" err="1">
                  <a:latin typeface="Arial" pitchFamily="34" charset="0"/>
                  <a:cs typeface="Arial" pitchFamily="34" charset="0"/>
                </a:rPr>
                <a:t>năm</a:t>
              </a:r>
              <a:r>
                <a:rPr lang="en-US" sz="1600" dirty="0">
                  <a:latin typeface="Arial" pitchFamily="34" charset="0"/>
                  <a:cs typeface="Arial" pitchFamily="34" charset="0"/>
                </a:rPr>
                <a:t> </a:t>
              </a:r>
              <a:r>
                <a:rPr lang="en-US" sz="1600" dirty="0" err="1">
                  <a:latin typeface="Arial" pitchFamily="34" charset="0"/>
                  <a:cs typeface="Arial" pitchFamily="34" charset="0"/>
                </a:rPr>
                <a:t>trước</a:t>
              </a:r>
              <a:r>
                <a:rPr lang="en-US" sz="1600" dirty="0">
                  <a:latin typeface="Arial" pitchFamily="34" charset="0"/>
                  <a:cs typeface="Arial" pitchFamily="34" charset="0"/>
                </a:rPr>
                <a:t> </a:t>
              </a:r>
              <a:r>
                <a:rPr lang="en-US" sz="1600" dirty="0" err="1">
                  <a:latin typeface="Arial" pitchFamily="34" charset="0"/>
                  <a:cs typeface="Arial" pitchFamily="34" charset="0"/>
                </a:rPr>
                <a:t>rơi</a:t>
              </a:r>
              <a:r>
                <a:rPr lang="en-US" sz="1600" dirty="0">
                  <a:latin typeface="Arial" pitchFamily="34" charset="0"/>
                  <a:cs typeface="Arial" pitchFamily="34" charset="0"/>
                </a:rPr>
                <a:t> </a:t>
              </a:r>
              <a:r>
                <a:rPr lang="en-US" sz="1600" dirty="0" err="1">
                  <a:latin typeface="Arial" pitchFamily="34" charset="0"/>
                  <a:cs typeface="Arial" pitchFamily="34" charset="0"/>
                </a:rPr>
                <a:t>xuống</a:t>
              </a:r>
              <a:r>
                <a:rPr lang="en-US" sz="1600" dirty="0">
                  <a:latin typeface="Arial" pitchFamily="34" charset="0"/>
                  <a:cs typeface="Arial" pitchFamily="34" charset="0"/>
                </a:rPr>
                <a:t> </a:t>
              </a:r>
              <a:r>
                <a:rPr lang="en-US" sz="1600" dirty="0" err="1">
                  <a:latin typeface="Arial" pitchFamily="34" charset="0"/>
                  <a:cs typeface="Arial" pitchFamily="34" charset="0"/>
                </a:rPr>
                <a:t>khiến</a:t>
              </a:r>
              <a:r>
                <a:rPr lang="en-US" sz="1600" dirty="0">
                  <a:latin typeface="Arial" pitchFamily="34" charset="0"/>
                  <a:cs typeface="Arial" pitchFamily="34" charset="0"/>
                </a:rPr>
                <a:t> </a:t>
              </a:r>
              <a:r>
                <a:rPr lang="en-US" sz="1600" dirty="0" err="1">
                  <a:latin typeface="Arial" pitchFamily="34" charset="0"/>
                  <a:cs typeface="Arial" pitchFamily="34" charset="0"/>
                </a:rPr>
                <a:t>ba</a:t>
              </a:r>
              <a:r>
                <a:rPr lang="en-US" sz="1600" dirty="0">
                  <a:latin typeface="Arial" pitchFamily="34" charset="0"/>
                  <a:cs typeface="Arial" pitchFamily="34" charset="0"/>
                </a:rPr>
                <a:t> </a:t>
              </a:r>
              <a:r>
                <a:rPr lang="en-US" sz="1600" dirty="0" err="1">
                  <a:latin typeface="Arial" pitchFamily="34" charset="0"/>
                  <a:cs typeface="Arial" pitchFamily="34" charset="0"/>
                </a:rPr>
                <a:t>học</a:t>
              </a:r>
              <a:r>
                <a:rPr lang="en-US" sz="1600" dirty="0">
                  <a:latin typeface="Arial" pitchFamily="34" charset="0"/>
                  <a:cs typeface="Arial" pitchFamily="34" charset="0"/>
                </a:rPr>
                <a:t> </a:t>
              </a:r>
              <a:r>
                <a:rPr lang="en-US" sz="1600" dirty="0" err="1">
                  <a:latin typeface="Arial" pitchFamily="34" charset="0"/>
                  <a:cs typeface="Arial" pitchFamily="34" charset="0"/>
                </a:rPr>
                <a:t>sinh</a:t>
              </a:r>
              <a:r>
                <a:rPr lang="en-US" sz="1600" dirty="0">
                  <a:latin typeface="Arial" pitchFamily="34" charset="0"/>
                  <a:cs typeface="Arial" pitchFamily="34" charset="0"/>
                </a:rPr>
                <a:t> </a:t>
              </a:r>
              <a:r>
                <a:rPr lang="en-US" sz="1600" dirty="0" err="1">
                  <a:latin typeface="Arial" pitchFamily="34" charset="0"/>
                  <a:cs typeface="Arial" pitchFamily="34" charset="0"/>
                </a:rPr>
                <a:t>lớp</a:t>
              </a:r>
              <a:r>
                <a:rPr lang="en-US" sz="1600" dirty="0">
                  <a:latin typeface="Arial" pitchFamily="34" charset="0"/>
                  <a:cs typeface="Arial" pitchFamily="34" charset="0"/>
                </a:rPr>
                <a:t> 1 ở </a:t>
              </a:r>
              <a:r>
                <a:rPr lang="en-US" sz="1600" dirty="0" err="1">
                  <a:latin typeface="Arial" pitchFamily="34" charset="0"/>
                  <a:cs typeface="Arial" pitchFamily="34" charset="0"/>
                </a:rPr>
                <a:t>Hải</a:t>
              </a:r>
              <a:r>
                <a:rPr lang="en-US" sz="1600" dirty="0">
                  <a:latin typeface="Arial" pitchFamily="34" charset="0"/>
                  <a:cs typeface="Arial" pitchFamily="34" charset="0"/>
                </a:rPr>
                <a:t> </a:t>
              </a:r>
              <a:r>
                <a:rPr lang="en-US" sz="1600" dirty="0" err="1">
                  <a:latin typeface="Arial" pitchFamily="34" charset="0"/>
                  <a:cs typeface="Arial" pitchFamily="34" charset="0"/>
                </a:rPr>
                <a:t>Phòng</a:t>
              </a:r>
              <a:r>
                <a:rPr lang="en-US" sz="1600" dirty="0">
                  <a:latin typeface="Arial" pitchFamily="34" charset="0"/>
                  <a:cs typeface="Arial" pitchFamily="34" charset="0"/>
                </a:rPr>
                <a:t> </a:t>
              </a:r>
              <a:r>
                <a:rPr lang="en-US" sz="1600" dirty="0" err="1">
                  <a:latin typeface="Arial" pitchFamily="34" charset="0"/>
                  <a:cs typeface="Arial" pitchFamily="34" charset="0"/>
                </a:rPr>
                <a:t>phải</a:t>
              </a:r>
              <a:r>
                <a:rPr lang="en-US" sz="1600" dirty="0">
                  <a:latin typeface="Arial" pitchFamily="34" charset="0"/>
                  <a:cs typeface="Arial" pitchFamily="34" charset="0"/>
                </a:rPr>
                <a:t> </a:t>
              </a:r>
              <a:r>
                <a:rPr lang="en-US" sz="1600" dirty="0" err="1">
                  <a:latin typeface="Arial" pitchFamily="34" charset="0"/>
                  <a:cs typeface="Arial" pitchFamily="34" charset="0"/>
                </a:rPr>
                <a:t>nhập</a:t>
              </a:r>
              <a:r>
                <a:rPr lang="en-US" sz="1600" dirty="0">
                  <a:latin typeface="Arial" pitchFamily="34" charset="0"/>
                  <a:cs typeface="Arial" pitchFamily="34" charset="0"/>
                </a:rPr>
                <a:t> </a:t>
              </a:r>
              <a:r>
                <a:rPr lang="en-US" sz="1600" dirty="0" err="1">
                  <a:latin typeface="Arial" pitchFamily="34" charset="0"/>
                  <a:cs typeface="Arial" pitchFamily="34" charset="0"/>
                </a:rPr>
                <a:t>viện</a:t>
              </a:r>
              <a:r>
                <a:rPr lang="en-US" sz="1600" dirty="0">
                  <a:latin typeface="Arial" pitchFamily="34" charset="0"/>
                  <a:cs typeface="Arial" pitchFamily="34" charset="0"/>
                </a:rPr>
                <a:t> </a:t>
              </a:r>
              <a:r>
                <a:rPr lang="en-US" sz="1600" dirty="0" err="1">
                  <a:latin typeface="Arial" pitchFamily="34" charset="0"/>
                  <a:cs typeface="Arial" pitchFamily="34" charset="0"/>
                </a:rPr>
                <a:t>cấp</a:t>
              </a:r>
              <a:r>
                <a:rPr lang="en-US" sz="1600" dirty="0">
                  <a:latin typeface="Arial" pitchFamily="34" charset="0"/>
                  <a:cs typeface="Arial" pitchFamily="34" charset="0"/>
                </a:rPr>
                <a:t> </a:t>
              </a:r>
              <a:r>
                <a:rPr lang="en-US" sz="1600" dirty="0" err="1">
                  <a:latin typeface="Arial" pitchFamily="34" charset="0"/>
                  <a:cs typeface="Arial" pitchFamily="34" charset="0"/>
                </a:rPr>
                <a:t>cứu</a:t>
              </a:r>
              <a:r>
                <a:rPr lang="en-US" sz="1600" dirty="0">
                  <a:latin typeface="Arial" pitchFamily="34" charset="0"/>
                  <a:cs typeface="Arial" pitchFamily="34" charset="0"/>
                </a:rPr>
                <a:t> (2018)</a:t>
              </a:r>
            </a:p>
          </p:txBody>
        </p:sp>
      </p:grpSp>
    </p:spTree>
    <p:extLst>
      <p:ext uri="{BB962C8B-B14F-4D97-AF65-F5344CB8AC3E}">
        <p14:creationId xmlns:p14="http://schemas.microsoft.com/office/powerpoint/2010/main" val="13093547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p:cTn id="22" dur="500" fill="hold"/>
                                        <p:tgtEl>
                                          <p:spTgt spid="55"/>
                                        </p:tgtEl>
                                        <p:attrNameLst>
                                          <p:attrName>ppt_w</p:attrName>
                                        </p:attrNameLst>
                                      </p:cBhvr>
                                      <p:tavLst>
                                        <p:tav tm="0">
                                          <p:val>
                                            <p:fltVal val="0"/>
                                          </p:val>
                                        </p:tav>
                                        <p:tav tm="100000">
                                          <p:val>
                                            <p:strVal val="#ppt_w"/>
                                          </p:val>
                                        </p:tav>
                                      </p:tavLst>
                                    </p:anim>
                                    <p:anim calcmode="lin" valueType="num">
                                      <p:cBhvr>
                                        <p:cTn id="23" dur="500" fill="hold"/>
                                        <p:tgtEl>
                                          <p:spTgt spid="55"/>
                                        </p:tgtEl>
                                        <p:attrNameLst>
                                          <p:attrName>ppt_h</p:attrName>
                                        </p:attrNameLst>
                                      </p:cBhvr>
                                      <p:tavLst>
                                        <p:tav tm="0">
                                          <p:val>
                                            <p:fltVal val="0"/>
                                          </p:val>
                                        </p:tav>
                                        <p:tav tm="100000">
                                          <p:val>
                                            <p:strVal val="#ppt_h"/>
                                          </p:val>
                                        </p:tav>
                                      </p:tavLst>
                                    </p:anim>
                                    <p:animEffect transition="in" filter="fade">
                                      <p:cBhvr>
                                        <p:cTn id="24" dur="500"/>
                                        <p:tgtEl>
                                          <p:spTgt spid="5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animEffect transition="in" filter="fade">
                                      <p:cBhvr>
                                        <p:cTn id="29" dur="500"/>
                                        <p:tgtEl>
                                          <p:spTgt spid="5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5"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strVal val="#ppt_w*0.70"/>
                                          </p:val>
                                        </p:tav>
                                        <p:tav tm="100000">
                                          <p:val>
                                            <p:strVal val="#ppt_w"/>
                                          </p:val>
                                        </p:tav>
                                      </p:tavLst>
                                    </p:anim>
                                    <p:anim calcmode="lin" valueType="num">
                                      <p:cBhvr>
                                        <p:cTn id="35" dur="1000" fill="hold"/>
                                        <p:tgtEl>
                                          <p:spTgt spid="6"/>
                                        </p:tgtEl>
                                        <p:attrNameLst>
                                          <p:attrName>ppt_h</p:attrName>
                                        </p:attrNameLst>
                                      </p:cBhvr>
                                      <p:tavLst>
                                        <p:tav tm="0">
                                          <p:val>
                                            <p:strVal val="#ppt_h"/>
                                          </p:val>
                                        </p:tav>
                                        <p:tav tm="100000">
                                          <p:val>
                                            <p:strVal val="#ppt_h"/>
                                          </p:val>
                                        </p:tav>
                                      </p:tavLst>
                                    </p:anim>
                                    <p:animEffect transition="in" filter="fade">
                                      <p:cBhvr>
                                        <p:cTn id="36" dur="1000"/>
                                        <p:tgtEl>
                                          <p:spTgt spid="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strVal val="#ppt_w*0.70"/>
                                          </p:val>
                                        </p:tav>
                                        <p:tav tm="100000">
                                          <p:val>
                                            <p:strVal val="#ppt_w"/>
                                          </p:val>
                                        </p:tav>
                                      </p:tavLst>
                                    </p:anim>
                                    <p:anim calcmode="lin" valueType="num">
                                      <p:cBhvr>
                                        <p:cTn id="42" dur="1000" fill="hold"/>
                                        <p:tgtEl>
                                          <p:spTgt spid="7"/>
                                        </p:tgtEl>
                                        <p:attrNameLst>
                                          <p:attrName>ppt_h</p:attrName>
                                        </p:attrNameLst>
                                      </p:cBhvr>
                                      <p:tavLst>
                                        <p:tav tm="0">
                                          <p:val>
                                            <p:strVal val="#ppt_h"/>
                                          </p:val>
                                        </p:tav>
                                        <p:tav tm="100000">
                                          <p:val>
                                            <p:strVal val="#ppt_h"/>
                                          </p:val>
                                        </p:tav>
                                      </p:tavLst>
                                    </p:anim>
                                    <p:animEffect transition="in" filter="fade">
                                      <p:cBhvr>
                                        <p:cTn id="43" dur="1000"/>
                                        <p:tgtEl>
                                          <p:spTgt spid="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5" presetClass="entr" presetSubtype="0" fill="hold" nodeType="click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p:cTn id="48" dur="1000" fill="hold"/>
                                        <p:tgtEl>
                                          <p:spTgt spid="49"/>
                                        </p:tgtEl>
                                        <p:attrNameLst>
                                          <p:attrName>ppt_w</p:attrName>
                                        </p:attrNameLst>
                                      </p:cBhvr>
                                      <p:tavLst>
                                        <p:tav tm="0">
                                          <p:val>
                                            <p:strVal val="#ppt_w*0.70"/>
                                          </p:val>
                                        </p:tav>
                                        <p:tav tm="100000">
                                          <p:val>
                                            <p:strVal val="#ppt_w"/>
                                          </p:val>
                                        </p:tav>
                                      </p:tavLst>
                                    </p:anim>
                                    <p:anim calcmode="lin" valueType="num">
                                      <p:cBhvr>
                                        <p:cTn id="49" dur="1000" fill="hold"/>
                                        <p:tgtEl>
                                          <p:spTgt spid="49"/>
                                        </p:tgtEl>
                                        <p:attrNameLst>
                                          <p:attrName>ppt_h</p:attrName>
                                        </p:attrNameLst>
                                      </p:cBhvr>
                                      <p:tavLst>
                                        <p:tav tm="0">
                                          <p:val>
                                            <p:strVal val="#ppt_h"/>
                                          </p:val>
                                        </p:tav>
                                        <p:tav tm="100000">
                                          <p:val>
                                            <p:strVal val="#ppt_h"/>
                                          </p:val>
                                        </p:tav>
                                      </p:tavLst>
                                    </p:anim>
                                    <p:animEffect transition="in" filter="fade">
                                      <p:cBhvr>
                                        <p:cTn id="50" dur="1000"/>
                                        <p:tgtEl>
                                          <p:spTgt spid="4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1" presetClass="exit" presetSubtype="0" fill="hold" nodeType="clickEffect">
                                  <p:stCondLst>
                                    <p:cond delay="0"/>
                                  </p:stCondLst>
                                  <p:childTnLst>
                                    <p:anim calcmode="lin" valueType="num">
                                      <p:cBhvr>
                                        <p:cTn id="54" dur="1000"/>
                                        <p:tgtEl>
                                          <p:spTgt spid="49"/>
                                        </p:tgtEl>
                                        <p:attrNameLst>
                                          <p:attrName>ppt_w</p:attrName>
                                        </p:attrNameLst>
                                      </p:cBhvr>
                                      <p:tavLst>
                                        <p:tav tm="0">
                                          <p:val>
                                            <p:strVal val="ppt_w"/>
                                          </p:val>
                                        </p:tav>
                                        <p:tav tm="100000">
                                          <p:val>
                                            <p:fltVal val="0"/>
                                          </p:val>
                                        </p:tav>
                                      </p:tavLst>
                                    </p:anim>
                                    <p:anim calcmode="lin" valueType="num">
                                      <p:cBhvr>
                                        <p:cTn id="55" dur="1000"/>
                                        <p:tgtEl>
                                          <p:spTgt spid="49"/>
                                        </p:tgtEl>
                                        <p:attrNameLst>
                                          <p:attrName>ppt_h</p:attrName>
                                        </p:attrNameLst>
                                      </p:cBhvr>
                                      <p:tavLst>
                                        <p:tav tm="0">
                                          <p:val>
                                            <p:strVal val="ppt_h"/>
                                          </p:val>
                                        </p:tav>
                                        <p:tav tm="100000">
                                          <p:val>
                                            <p:fltVal val="0"/>
                                          </p:val>
                                        </p:tav>
                                      </p:tavLst>
                                    </p:anim>
                                    <p:anim calcmode="lin" valueType="num">
                                      <p:cBhvr>
                                        <p:cTn id="56" dur="1000"/>
                                        <p:tgtEl>
                                          <p:spTgt spid="49"/>
                                        </p:tgtEl>
                                        <p:attrNameLst>
                                          <p:attrName>style.rotation</p:attrName>
                                        </p:attrNameLst>
                                      </p:cBhvr>
                                      <p:tavLst>
                                        <p:tav tm="0">
                                          <p:val>
                                            <p:fltVal val="0"/>
                                          </p:val>
                                        </p:tav>
                                        <p:tav tm="100000">
                                          <p:val>
                                            <p:fltVal val="90"/>
                                          </p:val>
                                        </p:tav>
                                      </p:tavLst>
                                    </p:anim>
                                    <p:animEffect transition="out" filter="fade">
                                      <p:cBhvr>
                                        <p:cTn id="57" dur="1000"/>
                                        <p:tgtEl>
                                          <p:spTgt spid="49"/>
                                        </p:tgtEl>
                                      </p:cBhvr>
                                    </p:animEffect>
                                    <p:set>
                                      <p:cBhvr>
                                        <p:cTn id="58" dur="1" fill="hold">
                                          <p:stCondLst>
                                            <p:cond delay="999"/>
                                          </p:stCondLst>
                                        </p:cTn>
                                        <p:tgtEl>
                                          <p:spTgt spid="49"/>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1000" fill="hold"/>
                                        <p:tgtEl>
                                          <p:spTgt spid="52"/>
                                        </p:tgtEl>
                                        <p:attrNameLst>
                                          <p:attrName>ppt_w</p:attrName>
                                        </p:attrNameLst>
                                      </p:cBhvr>
                                      <p:tavLst>
                                        <p:tav tm="0">
                                          <p:val>
                                            <p:strVal val="#ppt_w*0.70"/>
                                          </p:val>
                                        </p:tav>
                                        <p:tav tm="100000">
                                          <p:val>
                                            <p:strVal val="#ppt_w"/>
                                          </p:val>
                                        </p:tav>
                                      </p:tavLst>
                                    </p:anim>
                                    <p:anim calcmode="lin" valueType="num">
                                      <p:cBhvr>
                                        <p:cTn id="64" dur="1000" fill="hold"/>
                                        <p:tgtEl>
                                          <p:spTgt spid="52"/>
                                        </p:tgtEl>
                                        <p:attrNameLst>
                                          <p:attrName>ppt_h</p:attrName>
                                        </p:attrNameLst>
                                      </p:cBhvr>
                                      <p:tavLst>
                                        <p:tav tm="0">
                                          <p:val>
                                            <p:strVal val="#ppt_h"/>
                                          </p:val>
                                        </p:tav>
                                        <p:tav tm="100000">
                                          <p:val>
                                            <p:strVal val="#ppt_h"/>
                                          </p:val>
                                        </p:tav>
                                      </p:tavLst>
                                    </p:anim>
                                    <p:animEffect transition="in" filter="fade">
                                      <p:cBhvr>
                                        <p:cTn id="65" dur="1000"/>
                                        <p:tgtEl>
                                          <p:spTgt spid="5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xit" presetSubtype="0" fill="hold" grpId="1" nodeType="clickEffect">
                                  <p:stCondLst>
                                    <p:cond delay="0"/>
                                  </p:stCondLst>
                                  <p:childTnLst>
                                    <p:animEffect transition="out" filter="fade">
                                      <p:cBhvr>
                                        <p:cTn id="69" dur="1000"/>
                                        <p:tgtEl>
                                          <p:spTgt spid="52"/>
                                        </p:tgtEl>
                                      </p:cBhvr>
                                    </p:animEffect>
                                    <p:anim calcmode="lin" valueType="num">
                                      <p:cBhvr>
                                        <p:cTn id="70" dur="1000"/>
                                        <p:tgtEl>
                                          <p:spTgt spid="52"/>
                                        </p:tgtEl>
                                        <p:attrNameLst>
                                          <p:attrName>ppt_x</p:attrName>
                                        </p:attrNameLst>
                                      </p:cBhvr>
                                      <p:tavLst>
                                        <p:tav tm="0">
                                          <p:val>
                                            <p:strVal val="ppt_x"/>
                                          </p:val>
                                        </p:tav>
                                        <p:tav tm="100000">
                                          <p:val>
                                            <p:strVal val="ppt_x"/>
                                          </p:val>
                                        </p:tav>
                                      </p:tavLst>
                                    </p:anim>
                                    <p:anim calcmode="lin" valueType="num">
                                      <p:cBhvr>
                                        <p:cTn id="71" dur="1000"/>
                                        <p:tgtEl>
                                          <p:spTgt spid="52"/>
                                        </p:tgtEl>
                                        <p:attrNameLst>
                                          <p:attrName>ppt_y</p:attrName>
                                        </p:attrNameLst>
                                      </p:cBhvr>
                                      <p:tavLst>
                                        <p:tav tm="0">
                                          <p:val>
                                            <p:strVal val="ppt_y"/>
                                          </p:val>
                                        </p:tav>
                                        <p:tav tm="100000">
                                          <p:val>
                                            <p:strVal val="ppt_y+.1"/>
                                          </p:val>
                                        </p:tav>
                                      </p:tavLst>
                                    </p:anim>
                                    <p:set>
                                      <p:cBhvr>
                                        <p:cTn id="72" dur="1" fill="hold">
                                          <p:stCondLst>
                                            <p:cond delay="999"/>
                                          </p:stCondLst>
                                        </p:cTn>
                                        <p:tgtEl>
                                          <p:spTgt spid="52"/>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55" presetClass="entr" presetSubtype="0" fill="hold" nodeType="clickEffect">
                                  <p:stCondLst>
                                    <p:cond delay="0"/>
                                  </p:stCondLst>
                                  <p:childTnLst>
                                    <p:set>
                                      <p:cBhvr>
                                        <p:cTn id="76" dur="1" fill="hold">
                                          <p:stCondLst>
                                            <p:cond delay="0"/>
                                          </p:stCondLst>
                                        </p:cTn>
                                        <p:tgtEl>
                                          <p:spTgt spid="59"/>
                                        </p:tgtEl>
                                        <p:attrNameLst>
                                          <p:attrName>style.visibility</p:attrName>
                                        </p:attrNameLst>
                                      </p:cBhvr>
                                      <p:to>
                                        <p:strVal val="visible"/>
                                      </p:to>
                                    </p:set>
                                    <p:anim calcmode="lin" valueType="num">
                                      <p:cBhvr>
                                        <p:cTn id="77" dur="1000" fill="hold"/>
                                        <p:tgtEl>
                                          <p:spTgt spid="59"/>
                                        </p:tgtEl>
                                        <p:attrNameLst>
                                          <p:attrName>ppt_w</p:attrName>
                                        </p:attrNameLst>
                                      </p:cBhvr>
                                      <p:tavLst>
                                        <p:tav tm="0">
                                          <p:val>
                                            <p:strVal val="#ppt_w*0.70"/>
                                          </p:val>
                                        </p:tav>
                                        <p:tav tm="100000">
                                          <p:val>
                                            <p:strVal val="#ppt_w"/>
                                          </p:val>
                                        </p:tav>
                                      </p:tavLst>
                                    </p:anim>
                                    <p:anim calcmode="lin" valueType="num">
                                      <p:cBhvr>
                                        <p:cTn id="78" dur="1000" fill="hold"/>
                                        <p:tgtEl>
                                          <p:spTgt spid="59"/>
                                        </p:tgtEl>
                                        <p:attrNameLst>
                                          <p:attrName>ppt_h</p:attrName>
                                        </p:attrNameLst>
                                      </p:cBhvr>
                                      <p:tavLst>
                                        <p:tav tm="0">
                                          <p:val>
                                            <p:strVal val="#ppt_h"/>
                                          </p:val>
                                        </p:tav>
                                        <p:tav tm="100000">
                                          <p:val>
                                            <p:strVal val="#ppt_h"/>
                                          </p:val>
                                        </p:tav>
                                      </p:tavLst>
                                    </p:anim>
                                    <p:animEffect transition="in" filter="fade">
                                      <p:cBhvr>
                                        <p:cTn id="79" dur="1000"/>
                                        <p:tgtEl>
                                          <p:spTgt spid="5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1" presetClass="exit" presetSubtype="0" fill="hold" nodeType="clickEffect">
                                  <p:stCondLst>
                                    <p:cond delay="0"/>
                                  </p:stCondLst>
                                  <p:childTnLst>
                                    <p:anim calcmode="lin" valueType="num">
                                      <p:cBhvr>
                                        <p:cTn id="83" dur="1000"/>
                                        <p:tgtEl>
                                          <p:spTgt spid="59"/>
                                        </p:tgtEl>
                                        <p:attrNameLst>
                                          <p:attrName>ppt_w</p:attrName>
                                        </p:attrNameLst>
                                      </p:cBhvr>
                                      <p:tavLst>
                                        <p:tav tm="0">
                                          <p:val>
                                            <p:strVal val="ppt_w"/>
                                          </p:val>
                                        </p:tav>
                                        <p:tav tm="100000">
                                          <p:val>
                                            <p:fltVal val="0"/>
                                          </p:val>
                                        </p:tav>
                                      </p:tavLst>
                                    </p:anim>
                                    <p:anim calcmode="lin" valueType="num">
                                      <p:cBhvr>
                                        <p:cTn id="84" dur="1000"/>
                                        <p:tgtEl>
                                          <p:spTgt spid="59"/>
                                        </p:tgtEl>
                                        <p:attrNameLst>
                                          <p:attrName>ppt_h</p:attrName>
                                        </p:attrNameLst>
                                      </p:cBhvr>
                                      <p:tavLst>
                                        <p:tav tm="0">
                                          <p:val>
                                            <p:strVal val="ppt_h"/>
                                          </p:val>
                                        </p:tav>
                                        <p:tav tm="100000">
                                          <p:val>
                                            <p:fltVal val="0"/>
                                          </p:val>
                                        </p:tav>
                                      </p:tavLst>
                                    </p:anim>
                                    <p:anim calcmode="lin" valueType="num">
                                      <p:cBhvr>
                                        <p:cTn id="85" dur="1000"/>
                                        <p:tgtEl>
                                          <p:spTgt spid="59"/>
                                        </p:tgtEl>
                                        <p:attrNameLst>
                                          <p:attrName>style.rotation</p:attrName>
                                        </p:attrNameLst>
                                      </p:cBhvr>
                                      <p:tavLst>
                                        <p:tav tm="0">
                                          <p:val>
                                            <p:fltVal val="0"/>
                                          </p:val>
                                        </p:tav>
                                        <p:tav tm="100000">
                                          <p:val>
                                            <p:fltVal val="90"/>
                                          </p:val>
                                        </p:tav>
                                      </p:tavLst>
                                    </p:anim>
                                    <p:animEffect transition="out" filter="fade">
                                      <p:cBhvr>
                                        <p:cTn id="86" dur="1000"/>
                                        <p:tgtEl>
                                          <p:spTgt spid="59"/>
                                        </p:tgtEl>
                                      </p:cBhvr>
                                    </p:animEffect>
                                    <p:set>
                                      <p:cBhvr>
                                        <p:cTn id="87" dur="1" fill="hold">
                                          <p:stCondLst>
                                            <p:cond delay="999"/>
                                          </p:stCondLst>
                                        </p:cTn>
                                        <p:tgtEl>
                                          <p:spTgt spid="59"/>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55" presetClass="entr" presetSubtype="0" fill="hold" nodeType="click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p:cTn id="92" dur="1000" fill="hold"/>
                                        <p:tgtEl>
                                          <p:spTgt spid="8"/>
                                        </p:tgtEl>
                                        <p:attrNameLst>
                                          <p:attrName>ppt_w</p:attrName>
                                        </p:attrNameLst>
                                      </p:cBhvr>
                                      <p:tavLst>
                                        <p:tav tm="0">
                                          <p:val>
                                            <p:strVal val="#ppt_w*0.70"/>
                                          </p:val>
                                        </p:tav>
                                        <p:tav tm="100000">
                                          <p:val>
                                            <p:strVal val="#ppt_w"/>
                                          </p:val>
                                        </p:tav>
                                      </p:tavLst>
                                    </p:anim>
                                    <p:anim calcmode="lin" valueType="num">
                                      <p:cBhvr>
                                        <p:cTn id="93" dur="1000" fill="hold"/>
                                        <p:tgtEl>
                                          <p:spTgt spid="8"/>
                                        </p:tgtEl>
                                        <p:attrNameLst>
                                          <p:attrName>ppt_h</p:attrName>
                                        </p:attrNameLst>
                                      </p:cBhvr>
                                      <p:tavLst>
                                        <p:tav tm="0">
                                          <p:val>
                                            <p:strVal val="#ppt_h"/>
                                          </p:val>
                                        </p:tav>
                                        <p:tav tm="100000">
                                          <p:val>
                                            <p:strVal val="#ppt_h"/>
                                          </p:val>
                                        </p:tav>
                                      </p:tavLst>
                                    </p:anim>
                                    <p:animEffect transition="in" filter="fade">
                                      <p:cBhvr>
                                        <p:cTn id="94" dur="1000"/>
                                        <p:tgtEl>
                                          <p:spTgt spid="8"/>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55" presetClass="entr" presetSubtype="0" fill="hold" nodeType="clickEffect">
                                  <p:stCondLst>
                                    <p:cond delay="0"/>
                                  </p:stCondLst>
                                  <p:childTnLst>
                                    <p:set>
                                      <p:cBhvr>
                                        <p:cTn id="98" dur="1" fill="hold">
                                          <p:stCondLst>
                                            <p:cond delay="0"/>
                                          </p:stCondLst>
                                        </p:cTn>
                                        <p:tgtEl>
                                          <p:spTgt spid="9"/>
                                        </p:tgtEl>
                                        <p:attrNameLst>
                                          <p:attrName>style.visibility</p:attrName>
                                        </p:attrNameLst>
                                      </p:cBhvr>
                                      <p:to>
                                        <p:strVal val="visible"/>
                                      </p:to>
                                    </p:set>
                                    <p:anim calcmode="lin" valueType="num">
                                      <p:cBhvr>
                                        <p:cTn id="99" dur="1000" fill="hold"/>
                                        <p:tgtEl>
                                          <p:spTgt spid="9"/>
                                        </p:tgtEl>
                                        <p:attrNameLst>
                                          <p:attrName>ppt_w</p:attrName>
                                        </p:attrNameLst>
                                      </p:cBhvr>
                                      <p:tavLst>
                                        <p:tav tm="0">
                                          <p:val>
                                            <p:strVal val="#ppt_w*0.70"/>
                                          </p:val>
                                        </p:tav>
                                        <p:tav tm="100000">
                                          <p:val>
                                            <p:strVal val="#ppt_w"/>
                                          </p:val>
                                        </p:tav>
                                      </p:tavLst>
                                    </p:anim>
                                    <p:anim calcmode="lin" valueType="num">
                                      <p:cBhvr>
                                        <p:cTn id="100" dur="1000" fill="hold"/>
                                        <p:tgtEl>
                                          <p:spTgt spid="9"/>
                                        </p:tgtEl>
                                        <p:attrNameLst>
                                          <p:attrName>ppt_h</p:attrName>
                                        </p:attrNameLst>
                                      </p:cBhvr>
                                      <p:tavLst>
                                        <p:tav tm="0">
                                          <p:val>
                                            <p:strVal val="#ppt_h"/>
                                          </p:val>
                                        </p:tav>
                                        <p:tav tm="100000">
                                          <p:val>
                                            <p:strVal val="#ppt_h"/>
                                          </p:val>
                                        </p:tav>
                                      </p:tavLst>
                                    </p:anim>
                                    <p:animEffect transition="in" filter="fade">
                                      <p:cBhvr>
                                        <p:cTn id="101" dur="1000"/>
                                        <p:tgtEl>
                                          <p:spTgt spid="9"/>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55" presetClass="entr" presetSubtype="0" fill="hold" nodeType="clickEffect">
                                  <p:stCondLst>
                                    <p:cond delay="0"/>
                                  </p:stCondLst>
                                  <p:childTnLst>
                                    <p:set>
                                      <p:cBhvr>
                                        <p:cTn id="105" dur="1" fill="hold">
                                          <p:stCondLst>
                                            <p:cond delay="0"/>
                                          </p:stCondLst>
                                        </p:cTn>
                                        <p:tgtEl>
                                          <p:spTgt spid="43"/>
                                        </p:tgtEl>
                                        <p:attrNameLst>
                                          <p:attrName>style.visibility</p:attrName>
                                        </p:attrNameLst>
                                      </p:cBhvr>
                                      <p:to>
                                        <p:strVal val="visible"/>
                                      </p:to>
                                    </p:set>
                                    <p:anim calcmode="lin" valueType="num">
                                      <p:cBhvr>
                                        <p:cTn id="106" dur="1000" fill="hold"/>
                                        <p:tgtEl>
                                          <p:spTgt spid="43"/>
                                        </p:tgtEl>
                                        <p:attrNameLst>
                                          <p:attrName>ppt_w</p:attrName>
                                        </p:attrNameLst>
                                      </p:cBhvr>
                                      <p:tavLst>
                                        <p:tav tm="0">
                                          <p:val>
                                            <p:strVal val="#ppt_w*0.70"/>
                                          </p:val>
                                        </p:tav>
                                        <p:tav tm="100000">
                                          <p:val>
                                            <p:strVal val="#ppt_w"/>
                                          </p:val>
                                        </p:tav>
                                      </p:tavLst>
                                    </p:anim>
                                    <p:anim calcmode="lin" valueType="num">
                                      <p:cBhvr>
                                        <p:cTn id="107" dur="1000" fill="hold"/>
                                        <p:tgtEl>
                                          <p:spTgt spid="43"/>
                                        </p:tgtEl>
                                        <p:attrNameLst>
                                          <p:attrName>ppt_h</p:attrName>
                                        </p:attrNameLst>
                                      </p:cBhvr>
                                      <p:tavLst>
                                        <p:tav tm="0">
                                          <p:val>
                                            <p:strVal val="#ppt_h"/>
                                          </p:val>
                                        </p:tav>
                                        <p:tav tm="100000">
                                          <p:val>
                                            <p:strVal val="#ppt_h"/>
                                          </p:val>
                                        </p:tav>
                                      </p:tavLst>
                                    </p:anim>
                                    <p:animEffect transition="in" filter="fade">
                                      <p:cBhvr>
                                        <p:cTn id="108" dur="1000"/>
                                        <p:tgtEl>
                                          <p:spTgt spid="43"/>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55" presetClass="entr" presetSubtype="0" fill="hold" nodeType="clickEffect">
                                  <p:stCondLst>
                                    <p:cond delay="0"/>
                                  </p:stCondLst>
                                  <p:childTnLst>
                                    <p:set>
                                      <p:cBhvr>
                                        <p:cTn id="112" dur="1" fill="hold">
                                          <p:stCondLst>
                                            <p:cond delay="0"/>
                                          </p:stCondLst>
                                        </p:cTn>
                                        <p:tgtEl>
                                          <p:spTgt spid="63"/>
                                        </p:tgtEl>
                                        <p:attrNameLst>
                                          <p:attrName>style.visibility</p:attrName>
                                        </p:attrNameLst>
                                      </p:cBhvr>
                                      <p:to>
                                        <p:strVal val="visible"/>
                                      </p:to>
                                    </p:set>
                                    <p:anim calcmode="lin" valueType="num">
                                      <p:cBhvr>
                                        <p:cTn id="113" dur="1000" fill="hold"/>
                                        <p:tgtEl>
                                          <p:spTgt spid="63"/>
                                        </p:tgtEl>
                                        <p:attrNameLst>
                                          <p:attrName>ppt_w</p:attrName>
                                        </p:attrNameLst>
                                      </p:cBhvr>
                                      <p:tavLst>
                                        <p:tav tm="0">
                                          <p:val>
                                            <p:strVal val="#ppt_w*0.70"/>
                                          </p:val>
                                        </p:tav>
                                        <p:tav tm="100000">
                                          <p:val>
                                            <p:strVal val="#ppt_w"/>
                                          </p:val>
                                        </p:tav>
                                      </p:tavLst>
                                    </p:anim>
                                    <p:anim calcmode="lin" valueType="num">
                                      <p:cBhvr>
                                        <p:cTn id="114" dur="1000" fill="hold"/>
                                        <p:tgtEl>
                                          <p:spTgt spid="63"/>
                                        </p:tgtEl>
                                        <p:attrNameLst>
                                          <p:attrName>ppt_h</p:attrName>
                                        </p:attrNameLst>
                                      </p:cBhvr>
                                      <p:tavLst>
                                        <p:tav tm="0">
                                          <p:val>
                                            <p:strVal val="#ppt_h"/>
                                          </p:val>
                                        </p:tav>
                                        <p:tav tm="100000">
                                          <p:val>
                                            <p:strVal val="#ppt_h"/>
                                          </p:val>
                                        </p:tav>
                                      </p:tavLst>
                                    </p:anim>
                                    <p:animEffect transition="in" filter="fade">
                                      <p:cBhvr>
                                        <p:cTn id="115" dur="1000"/>
                                        <p:tgtEl>
                                          <p:spTgt spid="63"/>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1" presetClass="exit" presetSubtype="0" fill="hold" nodeType="clickEffect">
                                  <p:stCondLst>
                                    <p:cond delay="0"/>
                                  </p:stCondLst>
                                  <p:childTnLst>
                                    <p:anim calcmode="lin" valueType="num">
                                      <p:cBhvr>
                                        <p:cTn id="119" dur="1000"/>
                                        <p:tgtEl>
                                          <p:spTgt spid="63"/>
                                        </p:tgtEl>
                                        <p:attrNameLst>
                                          <p:attrName>ppt_w</p:attrName>
                                        </p:attrNameLst>
                                      </p:cBhvr>
                                      <p:tavLst>
                                        <p:tav tm="0">
                                          <p:val>
                                            <p:strVal val="ppt_w"/>
                                          </p:val>
                                        </p:tav>
                                        <p:tav tm="100000">
                                          <p:val>
                                            <p:fltVal val="0"/>
                                          </p:val>
                                        </p:tav>
                                      </p:tavLst>
                                    </p:anim>
                                    <p:anim calcmode="lin" valueType="num">
                                      <p:cBhvr>
                                        <p:cTn id="120" dur="1000"/>
                                        <p:tgtEl>
                                          <p:spTgt spid="63"/>
                                        </p:tgtEl>
                                        <p:attrNameLst>
                                          <p:attrName>ppt_h</p:attrName>
                                        </p:attrNameLst>
                                      </p:cBhvr>
                                      <p:tavLst>
                                        <p:tav tm="0">
                                          <p:val>
                                            <p:strVal val="ppt_h"/>
                                          </p:val>
                                        </p:tav>
                                        <p:tav tm="100000">
                                          <p:val>
                                            <p:fltVal val="0"/>
                                          </p:val>
                                        </p:tav>
                                      </p:tavLst>
                                    </p:anim>
                                    <p:anim calcmode="lin" valueType="num">
                                      <p:cBhvr>
                                        <p:cTn id="121" dur="1000"/>
                                        <p:tgtEl>
                                          <p:spTgt spid="63"/>
                                        </p:tgtEl>
                                        <p:attrNameLst>
                                          <p:attrName>style.rotation</p:attrName>
                                        </p:attrNameLst>
                                      </p:cBhvr>
                                      <p:tavLst>
                                        <p:tav tm="0">
                                          <p:val>
                                            <p:fltVal val="0"/>
                                          </p:val>
                                        </p:tav>
                                        <p:tav tm="100000">
                                          <p:val>
                                            <p:fltVal val="90"/>
                                          </p:val>
                                        </p:tav>
                                      </p:tavLst>
                                    </p:anim>
                                    <p:animEffect transition="out" filter="fade">
                                      <p:cBhvr>
                                        <p:cTn id="122" dur="1000"/>
                                        <p:tgtEl>
                                          <p:spTgt spid="63"/>
                                        </p:tgtEl>
                                      </p:cBhvr>
                                    </p:animEffect>
                                    <p:set>
                                      <p:cBhvr>
                                        <p:cTn id="123" dur="1" fill="hold">
                                          <p:stCondLst>
                                            <p:cond delay="999"/>
                                          </p:stCondLst>
                                        </p:cTn>
                                        <p:tgtEl>
                                          <p:spTgt spid="63"/>
                                        </p:tgtEl>
                                        <p:attrNameLst>
                                          <p:attrName>style.visibility</p:attrName>
                                        </p:attrNameLst>
                                      </p:cBhvr>
                                      <p:to>
                                        <p:strVal val="hidden"/>
                                      </p:to>
                                    </p:se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55" presetClass="entr" presetSubtype="0" fill="hold" nodeType="clickEffect">
                                  <p:stCondLst>
                                    <p:cond delay="0"/>
                                  </p:stCondLst>
                                  <p:childTnLst>
                                    <p:set>
                                      <p:cBhvr>
                                        <p:cTn id="127" dur="1" fill="hold">
                                          <p:stCondLst>
                                            <p:cond delay="0"/>
                                          </p:stCondLst>
                                        </p:cTn>
                                        <p:tgtEl>
                                          <p:spTgt spid="3"/>
                                        </p:tgtEl>
                                        <p:attrNameLst>
                                          <p:attrName>style.visibility</p:attrName>
                                        </p:attrNameLst>
                                      </p:cBhvr>
                                      <p:to>
                                        <p:strVal val="visible"/>
                                      </p:to>
                                    </p:set>
                                    <p:anim calcmode="lin" valueType="num">
                                      <p:cBhvr>
                                        <p:cTn id="128" dur="1000" fill="hold"/>
                                        <p:tgtEl>
                                          <p:spTgt spid="3"/>
                                        </p:tgtEl>
                                        <p:attrNameLst>
                                          <p:attrName>ppt_w</p:attrName>
                                        </p:attrNameLst>
                                      </p:cBhvr>
                                      <p:tavLst>
                                        <p:tav tm="0">
                                          <p:val>
                                            <p:strVal val="#ppt_w*0.70"/>
                                          </p:val>
                                        </p:tav>
                                        <p:tav tm="100000">
                                          <p:val>
                                            <p:strVal val="#ppt_w"/>
                                          </p:val>
                                        </p:tav>
                                      </p:tavLst>
                                    </p:anim>
                                    <p:anim calcmode="lin" valueType="num">
                                      <p:cBhvr>
                                        <p:cTn id="129" dur="1000" fill="hold"/>
                                        <p:tgtEl>
                                          <p:spTgt spid="3"/>
                                        </p:tgtEl>
                                        <p:attrNameLst>
                                          <p:attrName>ppt_h</p:attrName>
                                        </p:attrNameLst>
                                      </p:cBhvr>
                                      <p:tavLst>
                                        <p:tav tm="0">
                                          <p:val>
                                            <p:strVal val="#ppt_h"/>
                                          </p:val>
                                        </p:tav>
                                        <p:tav tm="100000">
                                          <p:val>
                                            <p:strVal val="#ppt_h"/>
                                          </p:val>
                                        </p:tav>
                                      </p:tavLst>
                                    </p:anim>
                                    <p:animEffect transition="in" filter="fade">
                                      <p:cBhvr>
                                        <p:cTn id="1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52" grpId="0"/>
      <p:bldP spid="5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ocuments\2464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2895600"/>
            <a:ext cx="4381500" cy="347662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381000" y="533400"/>
            <a:ext cx="4700765" cy="3389734"/>
          </a:xfrm>
          <a:prstGeom prst="rect">
            <a:avLst/>
          </a:prstGeom>
          <a:ln>
            <a:solidFill>
              <a:schemeClr val="accent6">
                <a:lumMod val="75000"/>
              </a:schemeClr>
            </a:solidFill>
          </a:ln>
          <a:extLst>
            <a:ext uri="{FAA26D3D-D897-4be2-8F04-BA451C77F1D7}"/>
          </a:extLst>
        </p:spPr>
        <p:txBody>
          <a:bodyPr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6" indent="-342900" algn="just">
              <a:spcBef>
                <a:spcPts val="0"/>
              </a:spcBef>
              <a:spcAft>
                <a:spcPts val="600"/>
              </a:spcAft>
              <a:buFont typeface="Wingdings" pitchFamily="2" charset="2"/>
              <a:buChar char="ü"/>
              <a:defRPr/>
            </a:pPr>
            <a:r>
              <a:rPr lang="es-ES" sz="2400" dirty="0" err="1" smtClean="0">
                <a:solidFill>
                  <a:srgbClr val="000066"/>
                </a:solidFill>
                <a:latin typeface="Arial" panose="020B0604020202020204" pitchFamily="34" charset="0"/>
                <a:cs typeface="Arial" panose="020B0604020202020204" pitchFamily="34" charset="0"/>
              </a:rPr>
              <a:t>Là</a:t>
            </a:r>
            <a:r>
              <a:rPr lang="es-ES" sz="2400" dirty="0" smtClean="0">
                <a:solidFill>
                  <a:srgbClr val="000066"/>
                </a:solidFill>
                <a:latin typeface="Arial" panose="020B0604020202020204" pitchFamily="34" charset="0"/>
                <a:cs typeface="Arial" panose="020B0604020202020204" pitchFamily="34" charset="0"/>
              </a:rPr>
              <a:t> </a:t>
            </a:r>
            <a:r>
              <a:rPr lang="es-ES" sz="2400" dirty="0" err="1" smtClean="0">
                <a:solidFill>
                  <a:srgbClr val="000066"/>
                </a:solidFill>
                <a:latin typeface="Arial" panose="020B0604020202020204" pitchFamily="34" charset="0"/>
                <a:cs typeface="Arial" panose="020B0604020202020204" pitchFamily="34" charset="0"/>
              </a:rPr>
              <a:t>hiện</a:t>
            </a:r>
            <a:r>
              <a:rPr lang="es-ES" sz="2400" dirty="0" smtClean="0">
                <a:solidFill>
                  <a:srgbClr val="000066"/>
                </a:solidFill>
                <a:latin typeface="Arial" panose="020B0604020202020204" pitchFamily="34" charset="0"/>
                <a:cs typeface="Arial" panose="020B0604020202020204" pitchFamily="34" charset="0"/>
              </a:rPr>
              <a:t> </a:t>
            </a:r>
            <a:r>
              <a:rPr lang="es-ES" sz="2400" dirty="0" err="1" smtClean="0">
                <a:solidFill>
                  <a:srgbClr val="000066"/>
                </a:solidFill>
                <a:latin typeface="Arial" panose="020B0604020202020204" pitchFamily="34" charset="0"/>
                <a:cs typeface="Arial" panose="020B0604020202020204" pitchFamily="34" charset="0"/>
              </a:rPr>
              <a:t>tượng</a:t>
            </a:r>
            <a:r>
              <a:rPr lang="es-ES" sz="2400" dirty="0" smtClean="0">
                <a:solidFill>
                  <a:srgbClr val="000066"/>
                </a:solidFill>
                <a:latin typeface="Arial" panose="020B0604020202020204" pitchFamily="34" charset="0"/>
                <a:cs typeface="Arial" panose="020B0604020202020204" pitchFamily="34" charset="0"/>
              </a:rPr>
              <a:t> </a:t>
            </a:r>
            <a:r>
              <a:rPr lang="es-ES" sz="2400" dirty="0" err="1" smtClean="0">
                <a:solidFill>
                  <a:srgbClr val="000066"/>
                </a:solidFill>
                <a:latin typeface="Arial" panose="020B0604020202020204" pitchFamily="34" charset="0"/>
                <a:cs typeface="Arial" panose="020B0604020202020204" pitchFamily="34" charset="0"/>
              </a:rPr>
              <a:t>tăng</a:t>
            </a:r>
            <a:r>
              <a:rPr lang="es-ES" sz="2400" dirty="0" smtClean="0">
                <a:solidFill>
                  <a:srgbClr val="000066"/>
                </a:solidFill>
                <a:latin typeface="Arial" panose="020B0604020202020204" pitchFamily="34" charset="0"/>
                <a:cs typeface="Arial" panose="020B0604020202020204" pitchFamily="34" charset="0"/>
              </a:rPr>
              <a:t> </a:t>
            </a:r>
            <a:r>
              <a:rPr lang="es-ES" sz="2400" dirty="0" err="1" smtClean="0">
                <a:solidFill>
                  <a:srgbClr val="000066"/>
                </a:solidFill>
                <a:latin typeface="Arial" panose="020B0604020202020204" pitchFamily="34" charset="0"/>
                <a:cs typeface="Arial" panose="020B0604020202020204" pitchFamily="34" charset="0"/>
              </a:rPr>
              <a:t>thân</a:t>
            </a:r>
            <a:r>
              <a:rPr lang="es-ES" sz="2400" dirty="0" smtClean="0">
                <a:solidFill>
                  <a:srgbClr val="000066"/>
                </a:solidFill>
                <a:latin typeface="Arial" panose="020B0604020202020204" pitchFamily="34" charset="0"/>
                <a:cs typeface="Arial" panose="020B0604020202020204" pitchFamily="34" charset="0"/>
              </a:rPr>
              <a:t> </a:t>
            </a:r>
            <a:r>
              <a:rPr lang="es-ES" sz="2400" dirty="0" err="1" smtClean="0">
                <a:solidFill>
                  <a:srgbClr val="000066"/>
                </a:solidFill>
                <a:latin typeface="Arial" panose="020B0604020202020204" pitchFamily="34" charset="0"/>
                <a:cs typeface="Arial" panose="020B0604020202020204" pitchFamily="34" charset="0"/>
              </a:rPr>
              <a:t>nhiệt</a:t>
            </a:r>
            <a:r>
              <a:rPr lang="es-ES" sz="2400" dirty="0" smtClean="0">
                <a:solidFill>
                  <a:srgbClr val="000066"/>
                </a:solidFill>
                <a:latin typeface="Arial" panose="020B0604020202020204" pitchFamily="34" charset="0"/>
                <a:cs typeface="Arial" panose="020B0604020202020204" pitchFamily="34" charset="0"/>
              </a:rPr>
              <a:t>. </a:t>
            </a:r>
          </a:p>
          <a:p>
            <a:pPr algn="just">
              <a:spcBef>
                <a:spcPts val="0"/>
              </a:spcBef>
              <a:spcAft>
                <a:spcPts val="600"/>
              </a:spcAft>
              <a:buFont typeface="Wingdings" charset="2"/>
              <a:buChar char="ü"/>
              <a:defRPr/>
            </a:pPr>
            <a:r>
              <a:rPr lang="es-ES" sz="2400" dirty="0" smtClean="0">
                <a:solidFill>
                  <a:srgbClr val="000066"/>
                </a:solidFill>
                <a:latin typeface="Arial" panose="020B0604020202020204" pitchFamily="34" charset="0"/>
                <a:cs typeface="Arial" panose="020B0604020202020204" pitchFamily="34" charset="0"/>
              </a:rPr>
              <a:t> </a:t>
            </a:r>
            <a:r>
              <a:rPr lang="es-ES" sz="2400" dirty="0" err="1" smtClean="0">
                <a:solidFill>
                  <a:srgbClr val="000066"/>
                </a:solidFill>
                <a:latin typeface="Arial" panose="020B0604020202020204" pitchFamily="34" charset="0"/>
                <a:cs typeface="Arial" panose="020B0604020202020204" pitchFamily="34" charset="0"/>
              </a:rPr>
              <a:t>Sốt</a:t>
            </a:r>
            <a:r>
              <a:rPr lang="es-ES" sz="2400" dirty="0" smtClean="0">
                <a:solidFill>
                  <a:srgbClr val="000066"/>
                </a:solidFill>
                <a:latin typeface="Arial" panose="020B0604020202020204" pitchFamily="34" charset="0"/>
                <a:cs typeface="Arial" panose="020B0604020202020204" pitchFamily="34" charset="0"/>
              </a:rPr>
              <a:t> </a:t>
            </a:r>
            <a:r>
              <a:rPr lang="es-ES" sz="2400" dirty="0" err="1" smtClean="0">
                <a:solidFill>
                  <a:srgbClr val="000066"/>
                </a:solidFill>
                <a:latin typeface="Arial" panose="020B0604020202020204" pitchFamily="34" charset="0"/>
                <a:cs typeface="Arial" panose="020B0604020202020204" pitchFamily="34" charset="0"/>
              </a:rPr>
              <a:t>khi</a:t>
            </a:r>
            <a:r>
              <a:rPr lang="es-ES" sz="2400" dirty="0" smtClean="0">
                <a:solidFill>
                  <a:srgbClr val="000066"/>
                </a:solidFill>
                <a:latin typeface="Arial" panose="020B0604020202020204" pitchFamily="34" charset="0"/>
                <a:cs typeface="Arial" panose="020B0604020202020204" pitchFamily="34" charset="0"/>
              </a:rPr>
              <a:t> </a:t>
            </a:r>
            <a:r>
              <a:rPr lang="es-ES" sz="2400" dirty="0" err="1" smtClean="0">
                <a:solidFill>
                  <a:srgbClr val="000066"/>
                </a:solidFill>
                <a:latin typeface="Arial" panose="020B0604020202020204" pitchFamily="34" charset="0"/>
                <a:cs typeface="Arial" panose="020B0604020202020204" pitchFamily="34" charset="0"/>
              </a:rPr>
              <a:t>nhiệt</a:t>
            </a:r>
            <a:r>
              <a:rPr lang="es-ES" sz="2400" dirty="0" smtClean="0">
                <a:solidFill>
                  <a:srgbClr val="000066"/>
                </a:solidFill>
                <a:latin typeface="Arial" panose="020B0604020202020204" pitchFamily="34" charset="0"/>
                <a:cs typeface="Arial" panose="020B0604020202020204" pitchFamily="34" charset="0"/>
              </a:rPr>
              <a:t> </a:t>
            </a:r>
            <a:r>
              <a:rPr lang="es-ES" sz="2400" dirty="0" err="1" smtClean="0">
                <a:solidFill>
                  <a:srgbClr val="000066"/>
                </a:solidFill>
                <a:latin typeface="Arial" panose="020B0604020202020204" pitchFamily="34" charset="0"/>
                <a:cs typeface="Arial" panose="020B0604020202020204" pitchFamily="34" charset="0"/>
              </a:rPr>
              <a:t>độ</a:t>
            </a:r>
            <a:r>
              <a:rPr lang="es-ES" sz="2400" dirty="0" smtClean="0">
                <a:solidFill>
                  <a:srgbClr val="000066"/>
                </a:solidFill>
                <a:latin typeface="Arial" panose="020B0604020202020204" pitchFamily="34" charset="0"/>
                <a:cs typeface="Arial" panose="020B0604020202020204" pitchFamily="34" charset="0"/>
              </a:rPr>
              <a:t> </a:t>
            </a:r>
            <a:r>
              <a:rPr lang="es-ES" sz="2400" dirty="0" err="1" smtClean="0">
                <a:solidFill>
                  <a:srgbClr val="000066"/>
                </a:solidFill>
                <a:latin typeface="Arial" panose="020B0604020202020204" pitchFamily="34" charset="0"/>
                <a:cs typeface="Arial" panose="020B0604020202020204" pitchFamily="34" charset="0"/>
              </a:rPr>
              <a:t>cơ</a:t>
            </a:r>
            <a:r>
              <a:rPr lang="es-ES" sz="2400" dirty="0" smtClean="0">
                <a:solidFill>
                  <a:srgbClr val="000066"/>
                </a:solidFill>
                <a:latin typeface="Arial" panose="020B0604020202020204" pitchFamily="34" charset="0"/>
                <a:cs typeface="Arial" panose="020B0604020202020204" pitchFamily="34" charset="0"/>
              </a:rPr>
              <a:t> </a:t>
            </a:r>
            <a:r>
              <a:rPr lang="es-ES" sz="2400" dirty="0" err="1" smtClean="0">
                <a:solidFill>
                  <a:srgbClr val="000066"/>
                </a:solidFill>
                <a:latin typeface="Arial" panose="020B0604020202020204" pitchFamily="34" charset="0"/>
                <a:cs typeface="Arial" panose="020B0604020202020204" pitchFamily="34" charset="0"/>
              </a:rPr>
              <a:t>thể</a:t>
            </a:r>
            <a:r>
              <a:rPr lang="es-ES" sz="2400" dirty="0" smtClean="0">
                <a:solidFill>
                  <a:srgbClr val="000066"/>
                </a:solidFill>
                <a:latin typeface="Arial" panose="020B0604020202020204" pitchFamily="34" charset="0"/>
                <a:cs typeface="Arial" panose="020B0604020202020204" pitchFamily="34" charset="0"/>
              </a:rPr>
              <a:t> ≥ 37,5</a:t>
            </a:r>
            <a:r>
              <a:rPr lang="es-ES" sz="2400" baseline="30000" dirty="0" smtClean="0">
                <a:solidFill>
                  <a:srgbClr val="000066"/>
                </a:solidFill>
                <a:latin typeface="Arial" panose="020B0604020202020204" pitchFamily="34" charset="0"/>
                <a:cs typeface="Arial" panose="020B0604020202020204" pitchFamily="34" charset="0"/>
              </a:rPr>
              <a:t>o</a:t>
            </a:r>
            <a:r>
              <a:rPr lang="es-ES" sz="2400" dirty="0" smtClean="0">
                <a:solidFill>
                  <a:srgbClr val="000066"/>
                </a:solidFill>
                <a:latin typeface="Arial" panose="020B0604020202020204" pitchFamily="34" charset="0"/>
                <a:cs typeface="Arial" panose="020B0604020202020204" pitchFamily="34" charset="0"/>
              </a:rPr>
              <a:t>C, </a:t>
            </a:r>
            <a:r>
              <a:rPr lang="es-ES" sz="2400" dirty="0" err="1" smtClean="0">
                <a:solidFill>
                  <a:srgbClr val="000066"/>
                </a:solidFill>
                <a:latin typeface="Arial" panose="020B0604020202020204" pitchFamily="34" charset="0"/>
                <a:cs typeface="Arial" panose="020B0604020202020204" pitchFamily="34" charset="0"/>
              </a:rPr>
              <a:t>sốt</a:t>
            </a:r>
            <a:r>
              <a:rPr lang="es-ES" sz="2400" dirty="0" smtClean="0">
                <a:solidFill>
                  <a:srgbClr val="000066"/>
                </a:solidFill>
                <a:latin typeface="Arial" panose="020B0604020202020204" pitchFamily="34" charset="0"/>
                <a:cs typeface="Arial" panose="020B0604020202020204" pitchFamily="34" charset="0"/>
              </a:rPr>
              <a:t> cao </a:t>
            </a:r>
            <a:r>
              <a:rPr lang="es-ES" sz="2400" dirty="0" err="1" smtClean="0">
                <a:solidFill>
                  <a:srgbClr val="000066"/>
                </a:solidFill>
                <a:latin typeface="Arial" panose="020B0604020202020204" pitchFamily="34" charset="0"/>
                <a:cs typeface="Arial" panose="020B0604020202020204" pitchFamily="34" charset="0"/>
              </a:rPr>
              <a:t>khi</a:t>
            </a:r>
            <a:r>
              <a:rPr lang="es-ES" sz="2400" dirty="0" smtClean="0">
                <a:solidFill>
                  <a:srgbClr val="000066"/>
                </a:solidFill>
                <a:latin typeface="Arial" panose="020B0604020202020204" pitchFamily="34" charset="0"/>
                <a:cs typeface="Arial" panose="020B0604020202020204" pitchFamily="34" charset="0"/>
              </a:rPr>
              <a:t> ≥ 39</a:t>
            </a:r>
            <a:r>
              <a:rPr lang="es-ES" sz="2400" baseline="30000" dirty="0" smtClean="0">
                <a:solidFill>
                  <a:srgbClr val="000066"/>
                </a:solidFill>
                <a:latin typeface="Arial" panose="020B0604020202020204" pitchFamily="34" charset="0"/>
                <a:cs typeface="Arial" panose="020B0604020202020204" pitchFamily="34" charset="0"/>
              </a:rPr>
              <a:t>o</a:t>
            </a:r>
            <a:r>
              <a:rPr lang="es-ES" sz="2400" dirty="0" smtClean="0">
                <a:solidFill>
                  <a:srgbClr val="000066"/>
                </a:solidFill>
                <a:latin typeface="Arial" panose="020B0604020202020204" pitchFamily="34" charset="0"/>
                <a:cs typeface="Arial" panose="020B0604020202020204" pitchFamily="34" charset="0"/>
              </a:rPr>
              <a:t>C</a:t>
            </a:r>
            <a:endParaRPr lang="en-US" sz="2400" dirty="0" smtClean="0">
              <a:solidFill>
                <a:srgbClr val="000066"/>
              </a:solidFill>
              <a:latin typeface="Arial" panose="020B0604020202020204" pitchFamily="34" charset="0"/>
              <a:cs typeface="Arial" panose="020B0604020202020204" pitchFamily="34" charset="0"/>
            </a:endParaRPr>
          </a:p>
          <a:p>
            <a:pPr algn="just">
              <a:spcBef>
                <a:spcPts val="0"/>
              </a:spcBef>
              <a:spcAft>
                <a:spcPts val="600"/>
              </a:spcAft>
              <a:buFont typeface="Wingdings" charset="2"/>
              <a:buChar char="ü"/>
              <a:defRPr/>
            </a:pPr>
            <a:r>
              <a:rPr lang="en-US" sz="2400" dirty="0" smtClean="0">
                <a:solidFill>
                  <a:srgbClr val="000066"/>
                </a:solidFill>
                <a:latin typeface="Arial" panose="020B0604020202020204" pitchFamily="34" charset="0"/>
                <a:cs typeface="Arial" panose="020B0604020202020204" pitchFamily="34" charset="0"/>
              </a:rPr>
              <a:t> </a:t>
            </a:r>
            <a:r>
              <a:rPr lang="vi-VN" sz="2400" dirty="0" smtClean="0">
                <a:solidFill>
                  <a:srgbClr val="000066"/>
                </a:solidFill>
                <a:cs typeface="Arial" panose="020B0604020202020204" pitchFamily="34" charset="0"/>
              </a:rPr>
              <a:t>Sốt cao co giật</a:t>
            </a:r>
            <a:r>
              <a:rPr lang="en-US" sz="2400" dirty="0" smtClean="0">
                <a:solidFill>
                  <a:srgbClr val="000066"/>
                </a:solidFill>
                <a:latin typeface="Arial" panose="020B0604020202020204" pitchFamily="34" charset="0"/>
                <a:cs typeface="Arial" panose="020B0604020202020204" pitchFamily="34" charset="0"/>
              </a:rPr>
              <a:t>: </a:t>
            </a:r>
            <a:r>
              <a:rPr lang="vi-VN" sz="2400" dirty="0" smtClean="0">
                <a:solidFill>
                  <a:srgbClr val="000066"/>
                </a:solidFill>
                <a:cs typeface="Arial" panose="020B0604020202020204" pitchFamily="34" charset="0"/>
              </a:rPr>
              <a:t>thường gặp ở trẻ em từ 6 tháng – 5 tuổi, có thể đưa đến biến chứng nguy hiểm nếu không xử trí đúng và kịp thời.</a:t>
            </a:r>
            <a:endParaRPr lang="en-US" sz="2400" dirty="0">
              <a:solidFill>
                <a:srgbClr val="000066"/>
              </a:solidFill>
              <a:latin typeface="Arial" panose="020B0604020202020204" pitchFamily="34" charset="0"/>
              <a:cs typeface="Arial" panose="020B0604020202020204" pitchFamily="34" charset="0"/>
            </a:endParaRPr>
          </a:p>
        </p:txBody>
      </p:sp>
      <p:sp>
        <p:nvSpPr>
          <p:cNvPr id="3" name="Oval 2"/>
          <p:cNvSpPr/>
          <p:nvPr/>
        </p:nvSpPr>
        <p:spPr>
          <a:xfrm>
            <a:off x="5049610" y="2743200"/>
            <a:ext cx="1198790" cy="1409700"/>
          </a:xfrm>
          <a:prstGeom prst="ellipse">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9A0000"/>
                </a:solidFill>
                <a:latin typeface="Tahoma" pitchFamily="34" charset="0"/>
                <a:ea typeface="Tahoma" pitchFamily="34" charset="0"/>
                <a:cs typeface="Tahoma" pitchFamily="34" charset="0"/>
              </a:rPr>
              <a:t>Sốt</a:t>
            </a:r>
            <a:endParaRPr lang="en-US" sz="2800" b="1" dirty="0">
              <a:solidFill>
                <a:srgbClr val="9A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90368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ocuments\depositphotos_89604694-stock-illustration-boy-got-fever-high-tempera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27" y="2514600"/>
            <a:ext cx="4038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4876800" y="457200"/>
            <a:ext cx="3962400" cy="1409700"/>
          </a:xfrm>
          <a:prstGeom prst="ellipse">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9A0000"/>
                </a:solidFill>
                <a:latin typeface="Tahoma" pitchFamily="34" charset="0"/>
                <a:ea typeface="Tahoma" pitchFamily="34" charset="0"/>
                <a:cs typeface="Tahoma" pitchFamily="34" charset="0"/>
              </a:rPr>
              <a:t>Nguyên</a:t>
            </a:r>
            <a:r>
              <a:rPr lang="en-US" sz="2800" b="1" dirty="0" smtClean="0">
                <a:solidFill>
                  <a:srgbClr val="9A0000"/>
                </a:solidFill>
                <a:latin typeface="Tahoma" pitchFamily="34" charset="0"/>
                <a:ea typeface="Tahoma" pitchFamily="34" charset="0"/>
                <a:cs typeface="Tahoma" pitchFamily="34" charset="0"/>
              </a:rPr>
              <a:t> </a:t>
            </a:r>
            <a:r>
              <a:rPr lang="en-US" sz="2800" b="1" dirty="0" err="1" smtClean="0">
                <a:solidFill>
                  <a:srgbClr val="9A0000"/>
                </a:solidFill>
                <a:latin typeface="Tahoma" pitchFamily="34" charset="0"/>
                <a:ea typeface="Tahoma" pitchFamily="34" charset="0"/>
                <a:cs typeface="Tahoma" pitchFamily="34" charset="0"/>
              </a:rPr>
              <a:t>nhân</a:t>
            </a:r>
            <a:endParaRPr lang="en-US" sz="2800" b="1" dirty="0">
              <a:solidFill>
                <a:srgbClr val="9A0000"/>
              </a:solidFill>
              <a:latin typeface="Tahoma" pitchFamily="34" charset="0"/>
              <a:ea typeface="Tahoma" pitchFamily="34" charset="0"/>
              <a:cs typeface="Tahoma" pitchFamily="34" charset="0"/>
            </a:endParaRPr>
          </a:p>
        </p:txBody>
      </p:sp>
      <p:sp>
        <p:nvSpPr>
          <p:cNvPr id="4" name="Content Placeholder 2"/>
          <p:cNvSpPr txBox="1">
            <a:spLocks/>
          </p:cNvSpPr>
          <p:nvPr/>
        </p:nvSpPr>
        <p:spPr>
          <a:xfrm>
            <a:off x="3886200" y="2133600"/>
            <a:ext cx="4700765" cy="3389734"/>
          </a:xfrm>
          <a:prstGeom prst="rect">
            <a:avLst/>
          </a:prstGeom>
          <a:ln>
            <a:solidFill>
              <a:schemeClr val="accent6">
                <a:lumMod val="75000"/>
              </a:schemeClr>
            </a:solidFill>
          </a:ln>
          <a:extLst>
            <a:ext uri="{FAA26D3D-D897-4be2-8F04-BA451C77F1D7}"/>
          </a:extLst>
        </p:spPr>
        <p:txBody>
          <a:bodyPr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6" indent="0" algn="just">
              <a:spcBef>
                <a:spcPts val="0"/>
              </a:spcBef>
              <a:spcAft>
                <a:spcPts val="600"/>
              </a:spcAft>
              <a:buNone/>
              <a:defRPr/>
            </a:pPr>
            <a:r>
              <a:rPr lang="vi-VN" sz="2400" dirty="0">
                <a:solidFill>
                  <a:srgbClr val="000066"/>
                </a:solidFill>
                <a:latin typeface="Arial" panose="020B0604020202020204" pitchFamily="34" charset="0"/>
                <a:cs typeface="Arial" panose="020B0604020202020204" pitchFamily="34" charset="0"/>
              </a:rPr>
              <a:t>Mắc phải các bệnh về:</a:t>
            </a:r>
          </a:p>
          <a:p>
            <a:pPr marL="342900" lvl="6" indent="-342900" algn="just">
              <a:spcBef>
                <a:spcPts val="0"/>
              </a:spcBef>
              <a:spcAft>
                <a:spcPts val="600"/>
              </a:spcAft>
              <a:buFont typeface="Wingdings" pitchFamily="2" charset="2"/>
              <a:buChar char="ü"/>
              <a:defRPr/>
            </a:pPr>
            <a:r>
              <a:rPr lang="vi-VN" sz="2400" dirty="0">
                <a:solidFill>
                  <a:srgbClr val="000066"/>
                </a:solidFill>
                <a:latin typeface="Arial" panose="020B0604020202020204" pitchFamily="34" charset="0"/>
                <a:cs typeface="Arial" panose="020B0604020202020204" pitchFamily="34" charset="0"/>
              </a:rPr>
              <a:t> Đường hô hấp: viêm họng, viêm tai giữa, viêm phổi,…</a:t>
            </a:r>
          </a:p>
          <a:p>
            <a:pPr marL="342900" lvl="6" indent="-342900" algn="just">
              <a:spcBef>
                <a:spcPts val="0"/>
              </a:spcBef>
              <a:spcAft>
                <a:spcPts val="600"/>
              </a:spcAft>
              <a:buFont typeface="Wingdings" pitchFamily="2" charset="2"/>
              <a:buChar char="ü"/>
              <a:defRPr/>
            </a:pPr>
            <a:r>
              <a:rPr lang="vi-VN" sz="2400" dirty="0">
                <a:solidFill>
                  <a:srgbClr val="000066"/>
                </a:solidFill>
                <a:latin typeface="Arial" panose="020B0604020202020204" pitchFamily="34" charset="0"/>
                <a:cs typeface="Arial" panose="020B0604020202020204" pitchFamily="34" charset="0"/>
              </a:rPr>
              <a:t> Đường tiêu hóa: viêm đường ruột, nhiễm khuẩn thức ăn, viêm ruột thừa,..</a:t>
            </a:r>
          </a:p>
          <a:p>
            <a:pPr marL="342900" lvl="6" indent="-342900" algn="just">
              <a:spcBef>
                <a:spcPts val="0"/>
              </a:spcBef>
              <a:spcAft>
                <a:spcPts val="600"/>
              </a:spcAft>
              <a:buFont typeface="Wingdings" pitchFamily="2" charset="2"/>
              <a:buChar char="ü"/>
              <a:defRPr/>
            </a:pPr>
            <a:r>
              <a:rPr lang="vi-VN" sz="2400" dirty="0">
                <a:solidFill>
                  <a:srgbClr val="000066"/>
                </a:solidFill>
                <a:latin typeface="Arial" panose="020B0604020202020204" pitchFamily="34" charset="0"/>
                <a:cs typeface="Arial" panose="020B0604020202020204" pitchFamily="34" charset="0"/>
              </a:rPr>
              <a:t> Đường tiết niệu: viêm cầu thận, viêm bàng quang,…</a:t>
            </a:r>
            <a:endParaRPr lang="vi-VN" sz="2400" dirty="0" smtClean="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5336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514600" y="228600"/>
            <a:ext cx="3962400" cy="1143000"/>
          </a:xfrm>
          <a:prstGeom prst="ellipse">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9A0000"/>
                </a:solidFill>
                <a:latin typeface="Tahoma" pitchFamily="34" charset="0"/>
                <a:ea typeface="Tahoma" pitchFamily="34" charset="0"/>
                <a:cs typeface="Tahoma" pitchFamily="34" charset="0"/>
              </a:rPr>
              <a:t>Biểu</a:t>
            </a:r>
            <a:r>
              <a:rPr lang="en-US" sz="2800" b="1" dirty="0" smtClean="0">
                <a:solidFill>
                  <a:srgbClr val="9A0000"/>
                </a:solidFill>
                <a:latin typeface="Tahoma" pitchFamily="34" charset="0"/>
                <a:ea typeface="Tahoma" pitchFamily="34" charset="0"/>
                <a:cs typeface="Tahoma" pitchFamily="34" charset="0"/>
              </a:rPr>
              <a:t> </a:t>
            </a:r>
            <a:r>
              <a:rPr lang="en-US" sz="2800" b="1" dirty="0" err="1" smtClean="0">
                <a:solidFill>
                  <a:srgbClr val="9A0000"/>
                </a:solidFill>
                <a:latin typeface="Tahoma" pitchFamily="34" charset="0"/>
                <a:ea typeface="Tahoma" pitchFamily="34" charset="0"/>
                <a:cs typeface="Tahoma" pitchFamily="34" charset="0"/>
              </a:rPr>
              <a:t>hiện</a:t>
            </a:r>
            <a:endParaRPr lang="en-US" sz="2800" b="1" dirty="0">
              <a:solidFill>
                <a:srgbClr val="9A0000"/>
              </a:solidFill>
              <a:latin typeface="Tahoma" pitchFamily="34" charset="0"/>
              <a:ea typeface="Tahoma" pitchFamily="34" charset="0"/>
              <a:cs typeface="Tahoma" pitchFamily="34" charset="0"/>
            </a:endParaRPr>
          </a:p>
        </p:txBody>
      </p:sp>
      <p:sp>
        <p:nvSpPr>
          <p:cNvPr id="3" name="Content Placeholder 2"/>
          <p:cNvSpPr txBox="1">
            <a:spLocks/>
          </p:cNvSpPr>
          <p:nvPr/>
        </p:nvSpPr>
        <p:spPr>
          <a:xfrm>
            <a:off x="115888" y="1816062"/>
            <a:ext cx="4379911" cy="3868737"/>
          </a:xfrm>
          <a:prstGeom prst="rect">
            <a:avLst/>
          </a:prstGeom>
          <a:solidFill>
            <a:srgbClr val="FFFF99"/>
          </a:solidFill>
          <a:ln>
            <a:solidFill>
              <a:srgbClr val="9A0000"/>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ct val="0"/>
              </a:spcBef>
              <a:spcAft>
                <a:spcPct val="0"/>
              </a:spcAft>
              <a:buFont typeface="Arial" pitchFamily="34" charset="0"/>
              <a:buNone/>
            </a:pPr>
            <a:r>
              <a:rPr lang="vi-VN" sz="2400" b="1" i="1" u="sng" dirty="0" smtClean="0">
                <a:solidFill>
                  <a:srgbClr val="000066"/>
                </a:solidFill>
                <a:cs typeface="Arial" pitchFamily="34" charset="0"/>
              </a:rPr>
              <a:t>Quan sát</a:t>
            </a:r>
            <a:endParaRPr lang="en-US" sz="2400" b="1" i="1" u="sng" dirty="0" smtClean="0">
              <a:solidFill>
                <a:srgbClr val="000066"/>
              </a:solidFill>
              <a:latin typeface="Arial" pitchFamily="34" charset="0"/>
              <a:cs typeface="Arial" pitchFamily="34" charset="0"/>
            </a:endParaRPr>
          </a:p>
          <a:p>
            <a:pPr marL="0" indent="0" algn="just">
              <a:spcBef>
                <a:spcPct val="0"/>
              </a:spcBef>
              <a:spcAft>
                <a:spcPct val="0"/>
              </a:spcAft>
              <a:buFont typeface="Wingdings" pitchFamily="2" charset="2"/>
              <a:buChar char="ü"/>
            </a:pPr>
            <a:r>
              <a:rPr lang="vi-VN" sz="2400" dirty="0" smtClean="0">
                <a:solidFill>
                  <a:srgbClr val="000066"/>
                </a:solidFill>
                <a:cs typeface="Arial" pitchFamily="34" charset="0"/>
              </a:rPr>
              <a:t> Thông thường</a:t>
            </a:r>
            <a:r>
              <a:rPr lang="en-US" sz="2400" dirty="0" smtClean="0">
                <a:solidFill>
                  <a:srgbClr val="000066"/>
                </a:solidFill>
                <a:latin typeface="Arial" pitchFamily="34" charset="0"/>
                <a:cs typeface="Arial" pitchFamily="34" charset="0"/>
              </a:rPr>
              <a:t>: </a:t>
            </a:r>
            <a:r>
              <a:rPr lang="vi-VN" sz="2400" dirty="0" smtClean="0">
                <a:solidFill>
                  <a:srgbClr val="000066"/>
                </a:solidFill>
                <a:cs typeface="Arial" pitchFamily="34" charset="0"/>
              </a:rPr>
              <a:t>HS có vẻ mệt mỏi, môi đỏ, khô.</a:t>
            </a:r>
            <a:endParaRPr lang="en-US" sz="2400" dirty="0" smtClean="0">
              <a:solidFill>
                <a:srgbClr val="000066"/>
              </a:solidFill>
              <a:latin typeface="Arial" pitchFamily="34" charset="0"/>
              <a:cs typeface="Arial" pitchFamily="34" charset="0"/>
            </a:endParaRPr>
          </a:p>
          <a:p>
            <a:pPr marL="0" indent="0" algn="just">
              <a:spcBef>
                <a:spcPct val="0"/>
              </a:spcBef>
              <a:spcAft>
                <a:spcPct val="0"/>
              </a:spcAft>
              <a:buFont typeface="Wingdings" pitchFamily="2" charset="2"/>
              <a:buChar char="ü"/>
            </a:pPr>
            <a:r>
              <a:rPr lang="en-US" sz="2400" dirty="0" smtClean="0">
                <a:solidFill>
                  <a:srgbClr val="000066"/>
                </a:solidFill>
                <a:latin typeface="Arial" pitchFamily="34" charset="0"/>
                <a:cs typeface="Arial" pitchFamily="34" charset="0"/>
              </a:rPr>
              <a:t> </a:t>
            </a:r>
            <a:r>
              <a:rPr lang="vi-VN" sz="2400" dirty="0" smtClean="0">
                <a:solidFill>
                  <a:srgbClr val="000066"/>
                </a:solidFill>
                <a:cs typeface="Arial" pitchFamily="34" charset="0"/>
              </a:rPr>
              <a:t>HS nhỏ (nhà trẻ, mẫu giáo, lớp 1…)</a:t>
            </a:r>
            <a:r>
              <a:rPr lang="en-US" sz="2400" dirty="0" smtClean="0">
                <a:solidFill>
                  <a:srgbClr val="000066"/>
                </a:solidFill>
                <a:latin typeface="Arial" pitchFamily="34" charset="0"/>
                <a:cs typeface="Arial" pitchFamily="34" charset="0"/>
              </a:rPr>
              <a:t>: </a:t>
            </a:r>
            <a:r>
              <a:rPr lang="vi-VN" sz="2400" dirty="0" smtClean="0">
                <a:solidFill>
                  <a:srgbClr val="000066"/>
                </a:solidFill>
                <a:cs typeface="Arial" pitchFamily="34" charset="0"/>
              </a:rPr>
              <a:t>có thể nổi bông da khi sốt cao.</a:t>
            </a:r>
            <a:endParaRPr lang="en-US" sz="2400" dirty="0" smtClean="0">
              <a:solidFill>
                <a:srgbClr val="000066"/>
              </a:solidFill>
              <a:latin typeface="Arial" pitchFamily="34" charset="0"/>
              <a:cs typeface="Arial" pitchFamily="34" charset="0"/>
            </a:endParaRPr>
          </a:p>
          <a:p>
            <a:pPr marL="0" indent="0" algn="just">
              <a:spcBef>
                <a:spcPct val="0"/>
              </a:spcBef>
              <a:spcAft>
                <a:spcPct val="0"/>
              </a:spcAft>
              <a:buFont typeface="Wingdings" pitchFamily="2" charset="2"/>
              <a:buChar char="ü"/>
            </a:pPr>
            <a:r>
              <a:rPr lang="vi-VN" sz="2400" dirty="0" smtClean="0">
                <a:solidFill>
                  <a:srgbClr val="000066"/>
                </a:solidFill>
                <a:cs typeface="Arial" pitchFamily="34" charset="0"/>
              </a:rPr>
              <a:t>HS lớn</a:t>
            </a:r>
            <a:r>
              <a:rPr lang="en-US" sz="2400" dirty="0" smtClean="0">
                <a:solidFill>
                  <a:srgbClr val="000066"/>
                </a:solidFill>
                <a:latin typeface="Arial" pitchFamily="34" charset="0"/>
                <a:cs typeface="Arial" pitchFamily="34" charset="0"/>
              </a:rPr>
              <a:t>: </a:t>
            </a:r>
            <a:r>
              <a:rPr lang="vi-VN" sz="2400" dirty="0" smtClean="0">
                <a:solidFill>
                  <a:srgbClr val="000066"/>
                </a:solidFill>
                <a:cs typeface="Arial" pitchFamily="34" charset="0"/>
              </a:rPr>
              <a:t>có thể mặc thêm áo, mặc áo ấm hoặc có vẻ co ro người vì cảm giác lạnh.</a:t>
            </a:r>
            <a:endParaRPr lang="en-US" sz="2400" dirty="0" smtClean="0">
              <a:solidFill>
                <a:srgbClr val="000066"/>
              </a:solidFill>
              <a:latin typeface="Arial" pitchFamily="34" charset="0"/>
              <a:cs typeface="Arial" pitchFamily="34" charset="0"/>
            </a:endParaRPr>
          </a:p>
          <a:p>
            <a:pPr marL="0" indent="0" algn="just">
              <a:spcBef>
                <a:spcPct val="0"/>
              </a:spcBef>
              <a:spcAft>
                <a:spcPct val="0"/>
              </a:spcAft>
            </a:pPr>
            <a:endParaRPr lang="en-US" sz="2400" dirty="0">
              <a:solidFill>
                <a:srgbClr val="000066"/>
              </a:solidFill>
            </a:endParaRPr>
          </a:p>
        </p:txBody>
      </p:sp>
      <p:sp>
        <p:nvSpPr>
          <p:cNvPr id="4" name="Content Placeholder 2"/>
          <p:cNvSpPr txBox="1">
            <a:spLocks/>
          </p:cNvSpPr>
          <p:nvPr/>
        </p:nvSpPr>
        <p:spPr bwMode="auto">
          <a:xfrm>
            <a:off x="4495800" y="1820863"/>
            <a:ext cx="4513641" cy="3875087"/>
          </a:xfrm>
          <a:prstGeom prst="rect">
            <a:avLst/>
          </a:prstGeom>
          <a:solidFill>
            <a:schemeClr val="accent6">
              <a:lumMod val="20000"/>
              <a:lumOff val="80000"/>
            </a:schemeClr>
          </a:solidFill>
          <a:ln>
            <a:solidFill>
              <a:srgbClr val="9A0000"/>
            </a:solidFill>
          </a:ln>
          <a:extLst>
            <a:ext uri="{FAA26D3D-D897-4be2-8F04-BA451C77F1D7}"/>
          </a:extLst>
        </p:spPr>
        <p:txBody>
          <a:bodyPr lIns="0" rIns="0">
            <a:norm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just">
              <a:buClr>
                <a:schemeClr val="accent1"/>
              </a:buClr>
              <a:buSzPct val="100000"/>
              <a:buFont typeface="Arial" pitchFamily="34" charset="0"/>
              <a:buNone/>
              <a:defRPr/>
            </a:pPr>
            <a:r>
              <a:rPr lang="vi-VN" b="1" i="1" u="sng" dirty="0" smtClean="0">
                <a:solidFill>
                  <a:srgbClr val="000066"/>
                </a:solidFill>
                <a:latin typeface="Arial" pitchFamily="34" charset="0"/>
                <a:cs typeface="Arial" pitchFamily="34" charset="0"/>
              </a:rPr>
              <a:t>Xác định sốt</a:t>
            </a:r>
            <a:endParaRPr lang="en-US" b="1" i="1" u="sng" dirty="0" smtClean="0">
              <a:solidFill>
                <a:srgbClr val="000066"/>
              </a:solidFill>
              <a:latin typeface="Arial" pitchFamily="34" charset="0"/>
              <a:cs typeface="Arial" pitchFamily="34" charset="0"/>
            </a:endParaRPr>
          </a:p>
          <a:p>
            <a:pPr algn="just">
              <a:buClr>
                <a:schemeClr val="accent1"/>
              </a:buClr>
              <a:buSzPct val="100000"/>
              <a:buFont typeface="Wingdings" pitchFamily="2" charset="2"/>
              <a:buChar char="ü"/>
              <a:defRPr/>
            </a:pPr>
            <a:r>
              <a:rPr lang="en-US" dirty="0" smtClean="0">
                <a:solidFill>
                  <a:srgbClr val="000066"/>
                </a:solidFill>
                <a:latin typeface="Arial" pitchFamily="34" charset="0"/>
                <a:cs typeface="Arial" pitchFamily="34" charset="0"/>
              </a:rPr>
              <a:t> Đ</a:t>
            </a:r>
            <a:r>
              <a:rPr lang="vi-VN" dirty="0" smtClean="0">
                <a:solidFill>
                  <a:srgbClr val="000066"/>
                </a:solidFill>
                <a:latin typeface="Arial" pitchFamily="34" charset="0"/>
                <a:cs typeface="Arial" pitchFamily="34" charset="0"/>
              </a:rPr>
              <a:t>o nhiệt độ cơ thể nhờ nhiệt kế.</a:t>
            </a:r>
            <a:endParaRPr lang="en-US" dirty="0" smtClean="0">
              <a:solidFill>
                <a:srgbClr val="000066"/>
              </a:solidFill>
              <a:latin typeface="Arial" pitchFamily="34" charset="0"/>
              <a:cs typeface="Arial" pitchFamily="34" charset="0"/>
            </a:endParaRPr>
          </a:p>
          <a:p>
            <a:pPr algn="just">
              <a:buClr>
                <a:schemeClr val="accent1"/>
              </a:buClr>
              <a:buSzPct val="100000"/>
              <a:buFont typeface="Wingdings" pitchFamily="2" charset="2"/>
              <a:buChar char="ü"/>
              <a:defRPr/>
            </a:pPr>
            <a:r>
              <a:rPr lang="en-US" dirty="0" smtClean="0">
                <a:solidFill>
                  <a:srgbClr val="000066"/>
                </a:solidFill>
                <a:latin typeface="Arial" pitchFamily="34" charset="0"/>
                <a:cs typeface="Arial" pitchFamily="34" charset="0"/>
              </a:rPr>
              <a:t> M</a:t>
            </a:r>
            <a:r>
              <a:rPr lang="vi-VN" dirty="0" smtClean="0">
                <a:solidFill>
                  <a:srgbClr val="000066"/>
                </a:solidFill>
                <a:latin typeface="Arial" pitchFamily="34" charset="0"/>
                <a:cs typeface="Arial" pitchFamily="34" charset="0"/>
              </a:rPr>
              <a:t>ột số trường hợp</a:t>
            </a:r>
            <a:r>
              <a:rPr lang="en-US" dirty="0" smtClean="0">
                <a:solidFill>
                  <a:srgbClr val="000066"/>
                </a:solidFill>
                <a:latin typeface="Arial" pitchFamily="34" charset="0"/>
                <a:cs typeface="Arial" pitchFamily="34" charset="0"/>
              </a:rPr>
              <a:t>: </a:t>
            </a:r>
            <a:r>
              <a:rPr lang="vi-VN" dirty="0" smtClean="0">
                <a:solidFill>
                  <a:srgbClr val="000066"/>
                </a:solidFill>
                <a:latin typeface="Arial" pitchFamily="34" charset="0"/>
                <a:cs typeface="Arial" pitchFamily="34" charset="0"/>
              </a:rPr>
              <a:t>giai đoạn đầu sốt cao</a:t>
            </a:r>
            <a:r>
              <a:rPr lang="en-US" dirty="0" smtClean="0">
                <a:solidFill>
                  <a:srgbClr val="000066"/>
                </a:solidFill>
                <a:latin typeface="Arial" pitchFamily="34" charset="0"/>
                <a:cs typeface="Arial" pitchFamily="34" charset="0"/>
              </a:rPr>
              <a:t> </a:t>
            </a:r>
            <a:r>
              <a:rPr lang="vi-VN" dirty="0" smtClean="0">
                <a:solidFill>
                  <a:srgbClr val="000066"/>
                </a:solidFill>
                <a:latin typeface="Arial" pitchFamily="34" charset="0"/>
                <a:cs typeface="Arial" pitchFamily="34" charset="0"/>
              </a:rPr>
              <a:t>chỉ có cảm giác lạnh, lạnh run, đo nhiệt độ vẫn trong giới hạn bình thường → đo lại sau 10 – 20 phút.</a:t>
            </a:r>
            <a:endParaRPr lang="en-US" dirty="0" smtClean="0">
              <a:solidFill>
                <a:srgbClr val="000066"/>
              </a:solidFill>
              <a:latin typeface="Arial" pitchFamily="34" charset="0"/>
              <a:cs typeface="Arial" pitchFamily="34" charset="0"/>
            </a:endParaRPr>
          </a:p>
          <a:p>
            <a:pPr algn="just">
              <a:buClr>
                <a:schemeClr val="accent1"/>
              </a:buClr>
              <a:buSzPct val="100000"/>
              <a:buFont typeface="Arial" pitchFamily="34" charset="0"/>
              <a:buChar char="•"/>
              <a:defRPr/>
            </a:pPr>
            <a:endParaRPr lang="vi-VN" dirty="0" smtClean="0">
              <a:solidFill>
                <a:srgbClr val="000066"/>
              </a:solidFill>
              <a:latin typeface="Arial" pitchFamily="34" charset="0"/>
            </a:endParaRPr>
          </a:p>
        </p:txBody>
      </p:sp>
    </p:spTree>
    <p:extLst>
      <p:ext uri="{BB962C8B-B14F-4D97-AF65-F5344CB8AC3E}">
        <p14:creationId xmlns:p14="http://schemas.microsoft.com/office/powerpoint/2010/main" val="71532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47700" y="228600"/>
            <a:ext cx="3962400" cy="1143000"/>
          </a:xfrm>
          <a:prstGeom prst="ellipse">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9A0000"/>
                </a:solidFill>
                <a:latin typeface="Tahoma" pitchFamily="34" charset="0"/>
                <a:ea typeface="Tahoma" pitchFamily="34" charset="0"/>
                <a:cs typeface="Tahoma" pitchFamily="34" charset="0"/>
              </a:rPr>
              <a:t>Xử</a:t>
            </a:r>
            <a:r>
              <a:rPr lang="en-US" sz="2800" b="1" dirty="0" smtClean="0">
                <a:solidFill>
                  <a:srgbClr val="9A0000"/>
                </a:solidFill>
                <a:latin typeface="Tahoma" pitchFamily="34" charset="0"/>
                <a:ea typeface="Tahoma" pitchFamily="34" charset="0"/>
                <a:cs typeface="Tahoma" pitchFamily="34" charset="0"/>
              </a:rPr>
              <a:t> </a:t>
            </a:r>
            <a:r>
              <a:rPr lang="en-US" sz="2800" b="1" dirty="0" err="1" smtClean="0">
                <a:solidFill>
                  <a:srgbClr val="9A0000"/>
                </a:solidFill>
                <a:latin typeface="Tahoma" pitchFamily="34" charset="0"/>
                <a:ea typeface="Tahoma" pitchFamily="34" charset="0"/>
                <a:cs typeface="Tahoma" pitchFamily="34" charset="0"/>
              </a:rPr>
              <a:t>trí</a:t>
            </a:r>
            <a:endParaRPr lang="en-US" sz="2800" b="1" dirty="0">
              <a:solidFill>
                <a:srgbClr val="9A0000"/>
              </a:solidFill>
              <a:latin typeface="Tahoma" pitchFamily="34" charset="0"/>
              <a:ea typeface="Tahoma" pitchFamily="34" charset="0"/>
              <a:cs typeface="Tahoma" pitchFamily="34" charset="0"/>
            </a:endParaRPr>
          </a:p>
        </p:txBody>
      </p:sp>
      <p:sp>
        <p:nvSpPr>
          <p:cNvPr id="3" name="Flowchart: Terminator 2"/>
          <p:cNvSpPr/>
          <p:nvPr/>
        </p:nvSpPr>
        <p:spPr>
          <a:xfrm>
            <a:off x="1366157" y="1828800"/>
            <a:ext cx="7086600" cy="914400"/>
          </a:xfrm>
          <a:prstGeom prst="flowChartTerminato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dirty="0" smtClean="0">
                <a:solidFill>
                  <a:srgbClr val="000066"/>
                </a:solidFill>
                <a:latin typeface="Tahoma" pitchFamily="34" charset="0"/>
                <a:ea typeface="Tahoma" pitchFamily="34" charset="0"/>
                <a:cs typeface="Tahoma" pitchFamily="34" charset="0"/>
              </a:rPr>
              <a:t>Đặt nằm nơi thông thoáng (nhưng tránh nơi gió lùa)</a:t>
            </a:r>
            <a:endParaRPr lang="vi-VN" sz="2600" dirty="0">
              <a:solidFill>
                <a:srgbClr val="000066"/>
              </a:solidFill>
              <a:latin typeface="Tahoma" pitchFamily="34" charset="0"/>
              <a:ea typeface="Tahoma" pitchFamily="34" charset="0"/>
              <a:cs typeface="Tahoma" pitchFamily="34" charset="0"/>
            </a:endParaRPr>
          </a:p>
        </p:txBody>
      </p:sp>
      <p:sp>
        <p:nvSpPr>
          <p:cNvPr id="4" name="Flowchart: Terminator 3"/>
          <p:cNvSpPr/>
          <p:nvPr/>
        </p:nvSpPr>
        <p:spPr>
          <a:xfrm>
            <a:off x="1360714" y="2971800"/>
            <a:ext cx="7086600" cy="914400"/>
          </a:xfrm>
          <a:prstGeom prst="flowChartTerminator">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dirty="0" smtClean="0">
                <a:solidFill>
                  <a:srgbClr val="000066"/>
                </a:solidFill>
                <a:latin typeface="Tahoma" pitchFamily="34" charset="0"/>
                <a:ea typeface="Tahoma" pitchFamily="34" charset="0"/>
                <a:cs typeface="Tahoma" pitchFamily="34" charset="0"/>
              </a:rPr>
              <a:t>Cởi bớt quần áo, mặc quần áo mỏng, dễ hút mồ hôi</a:t>
            </a:r>
            <a:endParaRPr lang="vi-VN" sz="2600" dirty="0">
              <a:solidFill>
                <a:srgbClr val="000066"/>
              </a:solidFill>
              <a:latin typeface="Tahoma" pitchFamily="34" charset="0"/>
              <a:ea typeface="Tahoma" pitchFamily="34" charset="0"/>
              <a:cs typeface="Tahoma" pitchFamily="34" charset="0"/>
            </a:endParaRPr>
          </a:p>
        </p:txBody>
      </p:sp>
      <p:sp>
        <p:nvSpPr>
          <p:cNvPr id="5" name="Flowchart: Terminator 4"/>
          <p:cNvSpPr/>
          <p:nvPr/>
        </p:nvSpPr>
        <p:spPr>
          <a:xfrm>
            <a:off x="1371600" y="4180114"/>
            <a:ext cx="7086600" cy="914400"/>
          </a:xfrm>
          <a:prstGeom prst="flowChartTermina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dirty="0" smtClean="0">
                <a:solidFill>
                  <a:srgbClr val="000066"/>
                </a:solidFill>
                <a:latin typeface="Tahoma" pitchFamily="34" charset="0"/>
                <a:ea typeface="Tahoma" pitchFamily="34" charset="0"/>
                <a:cs typeface="Tahoma" pitchFamily="34" charset="0"/>
              </a:rPr>
              <a:t>Cho trẻ uống nhiều nước hơn so với bình thường</a:t>
            </a:r>
            <a:endParaRPr lang="vi-VN" sz="2600" dirty="0">
              <a:solidFill>
                <a:srgbClr val="000066"/>
              </a:solidFill>
              <a:latin typeface="Tahoma" pitchFamily="34" charset="0"/>
              <a:ea typeface="Tahoma" pitchFamily="34" charset="0"/>
              <a:cs typeface="Tahoma" pitchFamily="34" charset="0"/>
            </a:endParaRPr>
          </a:p>
        </p:txBody>
      </p:sp>
      <p:sp>
        <p:nvSpPr>
          <p:cNvPr id="6" name="Flowchart: Terminator 5"/>
          <p:cNvSpPr/>
          <p:nvPr/>
        </p:nvSpPr>
        <p:spPr>
          <a:xfrm>
            <a:off x="1371600" y="5334000"/>
            <a:ext cx="7086600" cy="914400"/>
          </a:xfrm>
          <a:prstGeom prst="flowChartTerminator">
            <a:avLst/>
          </a:prstGeom>
          <a:solidFill>
            <a:srgbClr val="FFC1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dirty="0" smtClean="0">
                <a:solidFill>
                  <a:srgbClr val="000066"/>
                </a:solidFill>
                <a:latin typeface="Tahoma" pitchFamily="34" charset="0"/>
                <a:ea typeface="Tahoma" pitchFamily="34" charset="0"/>
                <a:cs typeface="Tahoma" pitchFamily="34" charset="0"/>
              </a:rPr>
              <a:t>Cho ăn thức ăn lỏng dễ tiêu hóa như cháo, súp,…</a:t>
            </a:r>
            <a:endParaRPr lang="vi-VN" sz="2600" dirty="0">
              <a:solidFill>
                <a:srgbClr val="000066"/>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549325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p:cNvSpPr/>
          <p:nvPr/>
        </p:nvSpPr>
        <p:spPr>
          <a:xfrm flipH="1">
            <a:off x="1676400" y="685800"/>
            <a:ext cx="7483000" cy="6172200"/>
          </a:xfrm>
          <a:prstGeom prst="rtTriangle">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381000" y="228600"/>
            <a:ext cx="7924800" cy="5105400"/>
            <a:chOff x="381000" y="228600"/>
            <a:chExt cx="7924800" cy="5105400"/>
          </a:xfrm>
        </p:grpSpPr>
        <p:sp>
          <p:nvSpPr>
            <p:cNvPr id="5" name="16-Point Star 4"/>
            <p:cNvSpPr/>
            <p:nvPr/>
          </p:nvSpPr>
          <p:spPr>
            <a:xfrm>
              <a:off x="381000" y="228600"/>
              <a:ext cx="7924800" cy="5105400"/>
            </a:xfrm>
            <a:prstGeom prst="star16">
              <a:avLst>
                <a:gd name="adj" fmla="val 4389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1665514" y="1066800"/>
              <a:ext cx="5497286" cy="35829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ct val="0"/>
                </a:spcBef>
                <a:spcAft>
                  <a:spcPct val="0"/>
                </a:spcAft>
                <a:buFont typeface="Calibri" pitchFamily="34" charset="0"/>
                <a:buNone/>
              </a:pPr>
              <a:r>
                <a:rPr lang="vi-VN" sz="2400" b="1" dirty="0" smtClean="0">
                  <a:solidFill>
                    <a:srgbClr val="9A0000"/>
                  </a:solidFill>
                  <a:latin typeface="Tahoma" pitchFamily="34" charset="0"/>
                  <a:ea typeface="Tahoma" pitchFamily="34" charset="0"/>
                  <a:cs typeface="Tahoma" pitchFamily="34" charset="0"/>
                </a:rPr>
                <a:t>Lưu ý: </a:t>
              </a:r>
              <a:r>
                <a:rPr lang="vi-VN" sz="2400" dirty="0" smtClean="0">
                  <a:solidFill>
                    <a:srgbClr val="9A0000"/>
                  </a:solidFill>
                  <a:latin typeface="Tahoma" pitchFamily="34" charset="0"/>
                  <a:ea typeface="Tahoma" pitchFamily="34" charset="0"/>
                  <a:cs typeface="Tahoma" pitchFamily="34" charset="0"/>
                </a:rPr>
                <a:t>Theo dõi dấu hiệu nguy hiểm, đưa học sinh đến các cơ sở y tế ngay khi có 1 trong những dấu hiệu:</a:t>
              </a:r>
              <a:endParaRPr lang="en-US" sz="2400" dirty="0" smtClean="0">
                <a:solidFill>
                  <a:srgbClr val="9A0000"/>
                </a:solidFill>
                <a:latin typeface="Tahoma" pitchFamily="34" charset="0"/>
                <a:ea typeface="Tahoma" pitchFamily="34" charset="0"/>
                <a:cs typeface="Tahoma" pitchFamily="34" charset="0"/>
              </a:endParaRPr>
            </a:p>
            <a:p>
              <a:pPr marL="0" indent="0" algn="just">
                <a:spcBef>
                  <a:spcPct val="0"/>
                </a:spcBef>
                <a:spcAft>
                  <a:spcPct val="0"/>
                </a:spcAft>
                <a:buFont typeface="Arial" pitchFamily="34" charset="0"/>
                <a:buNone/>
              </a:pPr>
              <a:r>
                <a:rPr lang="vi-VN" sz="2400" dirty="0" smtClean="0">
                  <a:solidFill>
                    <a:srgbClr val="000066"/>
                  </a:solidFill>
                  <a:latin typeface="Tahoma" pitchFamily="34" charset="0"/>
                  <a:ea typeface="Tahoma" pitchFamily="34" charset="0"/>
                  <a:cs typeface="Tahoma" pitchFamily="34" charset="0"/>
                </a:rPr>
                <a:t>+ Co giật, đôi khi có cổ gượng, cứng gáy</a:t>
              </a:r>
              <a:endParaRPr lang="en-US" sz="2400" dirty="0" smtClean="0">
                <a:solidFill>
                  <a:srgbClr val="000066"/>
                </a:solidFill>
                <a:latin typeface="Tahoma" pitchFamily="34" charset="0"/>
                <a:ea typeface="Tahoma" pitchFamily="34" charset="0"/>
                <a:cs typeface="Tahoma" pitchFamily="34" charset="0"/>
              </a:endParaRPr>
            </a:p>
            <a:p>
              <a:pPr marL="0" indent="0" algn="just">
                <a:spcBef>
                  <a:spcPct val="0"/>
                </a:spcBef>
                <a:spcAft>
                  <a:spcPct val="0"/>
                </a:spcAft>
                <a:buFont typeface="Arial" pitchFamily="34" charset="0"/>
                <a:buNone/>
              </a:pPr>
              <a:r>
                <a:rPr lang="vi-VN" sz="2400" dirty="0" smtClean="0">
                  <a:solidFill>
                    <a:srgbClr val="000066"/>
                  </a:solidFill>
                  <a:latin typeface="Tahoma" pitchFamily="34" charset="0"/>
                  <a:ea typeface="Tahoma" pitchFamily="34" charset="0"/>
                  <a:cs typeface="Tahoma" pitchFamily="34" charset="0"/>
                </a:rPr>
                <a:t>+ Ói nhiều</a:t>
              </a:r>
              <a:endParaRPr lang="en-US" sz="2400" dirty="0" smtClean="0">
                <a:solidFill>
                  <a:srgbClr val="000066"/>
                </a:solidFill>
                <a:latin typeface="Tahoma" pitchFamily="34" charset="0"/>
                <a:ea typeface="Tahoma" pitchFamily="34" charset="0"/>
                <a:cs typeface="Tahoma" pitchFamily="34" charset="0"/>
              </a:endParaRPr>
            </a:p>
            <a:p>
              <a:pPr marL="0" indent="0" algn="just">
                <a:spcBef>
                  <a:spcPct val="0"/>
                </a:spcBef>
                <a:spcAft>
                  <a:spcPct val="0"/>
                </a:spcAft>
                <a:buFont typeface="Arial" pitchFamily="34" charset="0"/>
                <a:buNone/>
              </a:pPr>
              <a:r>
                <a:rPr lang="vi-VN" sz="2400" dirty="0" smtClean="0">
                  <a:solidFill>
                    <a:srgbClr val="000066"/>
                  </a:solidFill>
                  <a:latin typeface="Tahoma" pitchFamily="34" charset="0"/>
                  <a:ea typeface="Tahoma" pitchFamily="34" charset="0"/>
                  <a:cs typeface="Tahoma" pitchFamily="34" charset="0"/>
                </a:rPr>
                <a:t>+ Mất ý thức</a:t>
              </a:r>
              <a:endParaRPr lang="en-US" sz="2400" dirty="0" smtClean="0">
                <a:solidFill>
                  <a:srgbClr val="000066"/>
                </a:solidFill>
                <a:latin typeface="Tahoma" pitchFamily="34" charset="0"/>
                <a:ea typeface="Tahoma" pitchFamily="34" charset="0"/>
                <a:cs typeface="Tahoma" pitchFamily="34" charset="0"/>
              </a:endParaRPr>
            </a:p>
            <a:p>
              <a:pPr marL="0" indent="0" algn="just">
                <a:spcBef>
                  <a:spcPct val="0"/>
                </a:spcBef>
                <a:spcAft>
                  <a:spcPct val="0"/>
                </a:spcAft>
                <a:buFont typeface="Arial" pitchFamily="34" charset="0"/>
                <a:buNone/>
              </a:pPr>
              <a:r>
                <a:rPr lang="vi-VN" sz="2400" dirty="0" smtClean="0">
                  <a:solidFill>
                    <a:srgbClr val="000066"/>
                  </a:solidFill>
                  <a:latin typeface="Tahoma" pitchFamily="34" charset="0"/>
                  <a:ea typeface="Tahoma" pitchFamily="34" charset="0"/>
                  <a:cs typeface="Tahoma" pitchFamily="34" charset="0"/>
                </a:rPr>
                <a:t>+ Thở mệt</a:t>
              </a:r>
              <a:endParaRPr lang="en-US" sz="2400" dirty="0" smtClean="0">
                <a:solidFill>
                  <a:srgbClr val="000066"/>
                </a:solidFill>
                <a:latin typeface="Tahoma" pitchFamily="34" charset="0"/>
                <a:ea typeface="Tahoma" pitchFamily="34" charset="0"/>
                <a:cs typeface="Tahoma" pitchFamily="34" charset="0"/>
              </a:endParaRPr>
            </a:p>
            <a:p>
              <a:pPr marL="0" indent="0" algn="just">
                <a:spcBef>
                  <a:spcPct val="0"/>
                </a:spcBef>
                <a:spcAft>
                  <a:spcPct val="0"/>
                </a:spcAft>
              </a:pPr>
              <a:endParaRPr lang="en-US" sz="2400" dirty="0">
                <a:solidFill>
                  <a:srgbClr val="9A0000"/>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3570349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p:cNvSpPr/>
          <p:nvPr/>
        </p:nvSpPr>
        <p:spPr>
          <a:xfrm>
            <a:off x="2057400" y="3962400"/>
            <a:ext cx="2590800" cy="2514600"/>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920342" y="2155692"/>
            <a:ext cx="1861457" cy="1806708"/>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696200" y="838200"/>
            <a:ext cx="1153884" cy="1119946"/>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a:grpSpLocks/>
          </p:cNvGrpSpPr>
          <p:nvPr/>
        </p:nvGrpSpPr>
        <p:grpSpPr bwMode="auto">
          <a:xfrm>
            <a:off x="830263" y="2959099"/>
            <a:ext cx="7399337" cy="1246495"/>
            <a:chOff x="829733" y="2958534"/>
            <a:chExt cx="11362267" cy="1246483"/>
          </a:xfrm>
        </p:grpSpPr>
        <p:sp>
          <p:nvSpPr>
            <p:cNvPr id="5" name="Text Box 15"/>
            <p:cNvSpPr txBox="1">
              <a:spLocks noChangeArrowheads="1"/>
            </p:cNvSpPr>
            <p:nvPr/>
          </p:nvSpPr>
          <p:spPr bwMode="auto">
            <a:xfrm>
              <a:off x="1936271" y="2958534"/>
              <a:ext cx="10255729" cy="124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eaLnBrk="1" hangingPunct="1">
                <a:lnSpc>
                  <a:spcPct val="150000"/>
                </a:lnSpc>
                <a:buSzPct val="55000"/>
              </a:pPr>
              <a:r>
                <a:rPr lang="en-US" sz="2500" dirty="0" err="1">
                  <a:solidFill>
                    <a:srgbClr val="376092"/>
                  </a:solidFill>
                  <a:latin typeface="Arial" pitchFamily="34" charset="0"/>
                  <a:cs typeface="Arial" pitchFamily="34" charset="0"/>
                </a:rPr>
                <a:t>Mô</a:t>
              </a:r>
              <a:r>
                <a:rPr lang="en-US" sz="2500" dirty="0">
                  <a:solidFill>
                    <a:srgbClr val="376092"/>
                  </a:solidFill>
                  <a:latin typeface="Arial" pitchFamily="34" charset="0"/>
                  <a:cs typeface="Arial" pitchFamily="34" charset="0"/>
                </a:rPr>
                <a:t> </a:t>
              </a:r>
              <a:r>
                <a:rPr lang="en-US" sz="2500" dirty="0" err="1">
                  <a:solidFill>
                    <a:srgbClr val="376092"/>
                  </a:solidFill>
                  <a:latin typeface="Arial" pitchFamily="34" charset="0"/>
                  <a:cs typeface="Arial" pitchFamily="34" charset="0"/>
                </a:rPr>
                <a:t>tả</a:t>
              </a:r>
              <a:r>
                <a:rPr lang="en-US" sz="2500" dirty="0">
                  <a:solidFill>
                    <a:srgbClr val="376092"/>
                  </a:solidFill>
                  <a:latin typeface="Arial" pitchFamily="34" charset="0"/>
                  <a:cs typeface="Arial" pitchFamily="34" charset="0"/>
                </a:rPr>
                <a:t> </a:t>
              </a:r>
              <a:r>
                <a:rPr lang="en-US" sz="2500" dirty="0" err="1">
                  <a:solidFill>
                    <a:srgbClr val="376092"/>
                  </a:solidFill>
                  <a:latin typeface="Arial" pitchFamily="34" charset="0"/>
                  <a:cs typeface="Arial" pitchFamily="34" charset="0"/>
                </a:rPr>
                <a:t>được</a:t>
              </a:r>
              <a:r>
                <a:rPr lang="en-US" sz="2500" dirty="0">
                  <a:solidFill>
                    <a:srgbClr val="376092"/>
                  </a:solidFill>
                  <a:latin typeface="Arial" pitchFamily="34" charset="0"/>
                  <a:cs typeface="Arial" pitchFamily="34" charset="0"/>
                </a:rPr>
                <a:t> </a:t>
              </a:r>
              <a:r>
                <a:rPr lang="en-US" sz="2500" dirty="0" err="1">
                  <a:solidFill>
                    <a:srgbClr val="376092"/>
                  </a:solidFill>
                  <a:latin typeface="Arial" pitchFamily="34" charset="0"/>
                  <a:cs typeface="Arial" pitchFamily="34" charset="0"/>
                </a:rPr>
                <a:t>dấu</a:t>
              </a:r>
              <a:r>
                <a:rPr lang="en-US" sz="2500" dirty="0">
                  <a:solidFill>
                    <a:srgbClr val="376092"/>
                  </a:solidFill>
                  <a:latin typeface="Arial" pitchFamily="34" charset="0"/>
                  <a:cs typeface="Arial" pitchFamily="34" charset="0"/>
                </a:rPr>
                <a:t> </a:t>
              </a:r>
              <a:r>
                <a:rPr lang="en-US" sz="2500" dirty="0" err="1">
                  <a:solidFill>
                    <a:srgbClr val="376092"/>
                  </a:solidFill>
                  <a:latin typeface="Arial" pitchFamily="34" charset="0"/>
                  <a:cs typeface="Arial" pitchFamily="34" charset="0"/>
                </a:rPr>
                <a:t>hiệu</a:t>
              </a:r>
              <a:r>
                <a:rPr lang="en-US" sz="2500" dirty="0">
                  <a:solidFill>
                    <a:srgbClr val="376092"/>
                  </a:solidFill>
                  <a:latin typeface="Arial" pitchFamily="34" charset="0"/>
                  <a:cs typeface="Arial" pitchFamily="34" charset="0"/>
                </a:rPr>
                <a:t> </a:t>
              </a:r>
              <a:r>
                <a:rPr lang="en-US" sz="2500" dirty="0" err="1">
                  <a:solidFill>
                    <a:srgbClr val="376092"/>
                  </a:solidFill>
                  <a:latin typeface="Arial" pitchFamily="34" charset="0"/>
                  <a:cs typeface="Arial" pitchFamily="34" charset="0"/>
                </a:rPr>
                <a:t>đặc</a:t>
              </a:r>
              <a:r>
                <a:rPr lang="en-US" sz="2500" dirty="0">
                  <a:solidFill>
                    <a:srgbClr val="376092"/>
                  </a:solidFill>
                  <a:latin typeface="Arial" pitchFamily="34" charset="0"/>
                  <a:cs typeface="Arial" pitchFamily="34" charset="0"/>
                </a:rPr>
                <a:t> </a:t>
              </a:r>
              <a:r>
                <a:rPr lang="en-US" sz="2500" dirty="0" err="1">
                  <a:solidFill>
                    <a:srgbClr val="376092"/>
                  </a:solidFill>
                  <a:latin typeface="Arial" pitchFamily="34" charset="0"/>
                  <a:cs typeface="Arial" pitchFamily="34" charset="0"/>
                </a:rPr>
                <a:t>trưng</a:t>
              </a:r>
              <a:r>
                <a:rPr lang="en-US" sz="2500" dirty="0">
                  <a:solidFill>
                    <a:srgbClr val="376092"/>
                  </a:solidFill>
                  <a:latin typeface="Arial" pitchFamily="34" charset="0"/>
                  <a:cs typeface="Arial" pitchFamily="34" charset="0"/>
                </a:rPr>
                <a:t> </a:t>
              </a:r>
              <a:r>
                <a:rPr lang="en-US" sz="2500" dirty="0" err="1">
                  <a:solidFill>
                    <a:srgbClr val="376092"/>
                  </a:solidFill>
                  <a:latin typeface="Arial" pitchFamily="34" charset="0"/>
                  <a:cs typeface="Arial" pitchFamily="34" charset="0"/>
                </a:rPr>
                <a:t>của</a:t>
              </a:r>
              <a:r>
                <a:rPr lang="en-US" sz="2500" dirty="0">
                  <a:solidFill>
                    <a:srgbClr val="376092"/>
                  </a:solidFill>
                  <a:latin typeface="Arial" pitchFamily="34" charset="0"/>
                  <a:cs typeface="Arial" pitchFamily="34" charset="0"/>
                </a:rPr>
                <a:t> </a:t>
              </a:r>
              <a:r>
                <a:rPr lang="en-US" sz="2500" dirty="0" err="1">
                  <a:solidFill>
                    <a:srgbClr val="376092"/>
                  </a:solidFill>
                  <a:latin typeface="Arial" pitchFamily="34" charset="0"/>
                  <a:cs typeface="Arial" pitchFamily="34" charset="0"/>
                </a:rPr>
                <a:t>một</a:t>
              </a:r>
              <a:r>
                <a:rPr lang="en-US" sz="2500" dirty="0">
                  <a:solidFill>
                    <a:srgbClr val="376092"/>
                  </a:solidFill>
                  <a:latin typeface="Arial" pitchFamily="34" charset="0"/>
                  <a:cs typeface="Arial" pitchFamily="34" charset="0"/>
                </a:rPr>
                <a:t> </a:t>
              </a:r>
              <a:r>
                <a:rPr lang="en-US" sz="2500" dirty="0" err="1">
                  <a:solidFill>
                    <a:srgbClr val="376092"/>
                  </a:solidFill>
                  <a:latin typeface="Arial" pitchFamily="34" charset="0"/>
                  <a:cs typeface="Arial" pitchFamily="34" charset="0"/>
                </a:rPr>
                <a:t>số</a:t>
              </a:r>
              <a:r>
                <a:rPr lang="en-US" sz="2500" dirty="0">
                  <a:solidFill>
                    <a:srgbClr val="376092"/>
                  </a:solidFill>
                  <a:latin typeface="Arial" pitchFamily="34" charset="0"/>
                  <a:cs typeface="Arial" pitchFamily="34" charset="0"/>
                </a:rPr>
                <a:t> </a:t>
              </a:r>
              <a:r>
                <a:rPr lang="en-US" sz="2500" dirty="0" err="1">
                  <a:solidFill>
                    <a:srgbClr val="376092"/>
                  </a:solidFill>
                  <a:latin typeface="Arial" pitchFamily="34" charset="0"/>
                  <a:cs typeface="Arial" pitchFamily="34" charset="0"/>
                </a:rPr>
                <a:t>trường</a:t>
              </a:r>
              <a:r>
                <a:rPr lang="en-US" sz="2500" dirty="0">
                  <a:solidFill>
                    <a:srgbClr val="376092"/>
                  </a:solidFill>
                  <a:latin typeface="Arial" pitchFamily="34" charset="0"/>
                  <a:cs typeface="Arial" pitchFamily="34" charset="0"/>
                </a:rPr>
                <a:t> </a:t>
              </a:r>
              <a:r>
                <a:rPr lang="en-US" sz="2500" dirty="0" err="1">
                  <a:solidFill>
                    <a:srgbClr val="376092"/>
                  </a:solidFill>
                  <a:latin typeface="Arial" pitchFamily="34" charset="0"/>
                  <a:cs typeface="Arial" pitchFamily="34" charset="0"/>
                </a:rPr>
                <a:t>hợp</a:t>
              </a:r>
              <a:r>
                <a:rPr lang="en-US" sz="2500" dirty="0">
                  <a:solidFill>
                    <a:srgbClr val="376092"/>
                  </a:solidFill>
                  <a:latin typeface="Arial" pitchFamily="34" charset="0"/>
                  <a:cs typeface="Arial" pitchFamily="34" charset="0"/>
                </a:rPr>
                <a:t> </a:t>
              </a:r>
              <a:r>
                <a:rPr lang="en-US" sz="2500" dirty="0" err="1" smtClean="0">
                  <a:solidFill>
                    <a:srgbClr val="376092"/>
                  </a:solidFill>
                  <a:latin typeface="Arial" pitchFamily="34" charset="0"/>
                  <a:cs typeface="Arial" pitchFamily="34" charset="0"/>
                </a:rPr>
                <a:t>thường</a:t>
              </a:r>
              <a:r>
                <a:rPr lang="en-US" sz="2500" dirty="0" smtClean="0">
                  <a:solidFill>
                    <a:srgbClr val="376092"/>
                  </a:solidFill>
                  <a:latin typeface="Arial" pitchFamily="34" charset="0"/>
                  <a:cs typeface="Arial" pitchFamily="34" charset="0"/>
                </a:rPr>
                <a:t> </a:t>
              </a:r>
              <a:r>
                <a:rPr lang="en-US" sz="2500" dirty="0" err="1" smtClean="0">
                  <a:solidFill>
                    <a:srgbClr val="376092"/>
                  </a:solidFill>
                  <a:latin typeface="Arial" pitchFamily="34" charset="0"/>
                  <a:cs typeface="Arial" pitchFamily="34" charset="0"/>
                </a:rPr>
                <a:t>gặp</a:t>
              </a:r>
              <a:r>
                <a:rPr lang="en-US" sz="2500" dirty="0" smtClean="0">
                  <a:solidFill>
                    <a:srgbClr val="376092"/>
                  </a:solidFill>
                  <a:latin typeface="Arial" pitchFamily="34" charset="0"/>
                  <a:cs typeface="Arial" pitchFamily="34" charset="0"/>
                </a:rPr>
                <a:t>.</a:t>
              </a:r>
              <a:endParaRPr lang="en-US" sz="2500" dirty="0">
                <a:solidFill>
                  <a:srgbClr val="376092"/>
                </a:solidFill>
                <a:latin typeface="Arial" pitchFamily="34" charset="0"/>
                <a:cs typeface="Arial" pitchFamily="34" charset="0"/>
              </a:endParaRPr>
            </a:p>
          </p:txBody>
        </p:sp>
        <p:sp>
          <p:nvSpPr>
            <p:cNvPr id="6" name="Text Box 16"/>
            <p:cNvSpPr txBox="1">
              <a:spLocks noChangeArrowheads="1"/>
            </p:cNvSpPr>
            <p:nvPr/>
          </p:nvSpPr>
          <p:spPr bwMode="gray">
            <a:xfrm>
              <a:off x="1609597" y="3595688"/>
              <a:ext cx="355854" cy="46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400" b="1">
                  <a:solidFill>
                    <a:schemeClr val="bg1"/>
                  </a:solidFill>
                  <a:latin typeface="Arial" pitchFamily="34" charset="0"/>
                </a:rPr>
                <a:t>2</a:t>
              </a:r>
            </a:p>
          </p:txBody>
        </p:sp>
        <p:sp>
          <p:nvSpPr>
            <p:cNvPr id="7" name="Line 25"/>
            <p:cNvSpPr>
              <a:spLocks noChangeShapeType="1"/>
            </p:cNvSpPr>
            <p:nvPr/>
          </p:nvSpPr>
          <p:spPr bwMode="auto">
            <a:xfrm>
              <a:off x="2139951" y="4149725"/>
              <a:ext cx="7084483"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9"/>
            <p:cNvSpPr>
              <a:spLocks noChangeArrowheads="1"/>
            </p:cNvSpPr>
            <p:nvPr/>
          </p:nvSpPr>
          <p:spPr bwMode="gray">
            <a:xfrm>
              <a:off x="829733" y="3327401"/>
              <a:ext cx="848784" cy="555625"/>
            </a:xfrm>
            <a:prstGeom prst="hexagon">
              <a:avLst>
                <a:gd name="adj" fmla="val 28947"/>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endParaRPr>
            </a:p>
          </p:txBody>
        </p:sp>
        <p:sp>
          <p:nvSpPr>
            <p:cNvPr id="9" name="AutoShape 10"/>
            <p:cNvSpPr>
              <a:spLocks noChangeArrowheads="1"/>
            </p:cNvSpPr>
            <p:nvPr/>
          </p:nvSpPr>
          <p:spPr bwMode="gray">
            <a:xfrm>
              <a:off x="901173" y="3363343"/>
              <a:ext cx="704883" cy="492120"/>
            </a:xfrm>
            <a:prstGeom prst="hexagon">
              <a:avLst>
                <a:gd name="adj" fmla="val 28899"/>
                <a:gd name="vf" fmla="val 115470"/>
              </a:avLst>
            </a:prstGeom>
            <a:gradFill rotWithShape="1">
              <a:gsLst>
                <a:gs pos="0">
                  <a:srgbClr val="253C57"/>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10" name="Text Box 13"/>
            <p:cNvSpPr txBox="1">
              <a:spLocks noChangeArrowheads="1"/>
            </p:cNvSpPr>
            <p:nvPr/>
          </p:nvSpPr>
          <p:spPr bwMode="gray">
            <a:xfrm>
              <a:off x="1068918" y="3394076"/>
              <a:ext cx="41698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400" b="1">
                  <a:solidFill>
                    <a:schemeClr val="bg1"/>
                  </a:solidFill>
                  <a:latin typeface="Arial" pitchFamily="34" charset="0"/>
                </a:rPr>
                <a:t>2</a:t>
              </a:r>
            </a:p>
          </p:txBody>
        </p:sp>
      </p:grpSp>
      <p:grpSp>
        <p:nvGrpSpPr>
          <p:cNvPr id="11" name="Group 10"/>
          <p:cNvGrpSpPr>
            <a:grpSpLocks/>
          </p:cNvGrpSpPr>
          <p:nvPr/>
        </p:nvGrpSpPr>
        <p:grpSpPr bwMode="auto">
          <a:xfrm>
            <a:off x="847725" y="4529138"/>
            <a:ext cx="7320764" cy="1323975"/>
            <a:chOff x="950385" y="4516439"/>
            <a:chExt cx="11241614" cy="1323974"/>
          </a:xfrm>
        </p:grpSpPr>
        <p:grpSp>
          <p:nvGrpSpPr>
            <p:cNvPr id="12" name="Group 7"/>
            <p:cNvGrpSpPr>
              <a:grpSpLocks/>
            </p:cNvGrpSpPr>
            <p:nvPr/>
          </p:nvGrpSpPr>
          <p:grpSpPr bwMode="auto">
            <a:xfrm>
              <a:off x="950385" y="4764089"/>
              <a:ext cx="850900" cy="568325"/>
              <a:chOff x="2772" y="943"/>
              <a:chExt cx="1556" cy="1364"/>
            </a:xfrm>
          </p:grpSpPr>
          <p:sp>
            <p:nvSpPr>
              <p:cNvPr id="16" name="AutoShape 8"/>
              <p:cNvSpPr>
                <a:spLocks noChangeArrowheads="1"/>
              </p:cNvSpPr>
              <p:nvPr/>
            </p:nvSpPr>
            <p:spPr bwMode="gray">
              <a:xfrm>
                <a:off x="2772" y="9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endParaRPr>
              </a:p>
            </p:txBody>
          </p:sp>
          <p:sp>
            <p:nvSpPr>
              <p:cNvPr id="17" name="AutoShape 9"/>
              <p:cNvSpPr>
                <a:spLocks noChangeArrowheads="1"/>
              </p:cNvSpPr>
              <p:nvPr/>
            </p:nvSpPr>
            <p:spPr bwMode="gray">
              <a:xfrm>
                <a:off x="2792" y="943"/>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endParaRPr>
              </a:p>
            </p:txBody>
          </p:sp>
          <p:sp>
            <p:nvSpPr>
              <p:cNvPr id="18" name="AutoShape 10"/>
              <p:cNvSpPr>
                <a:spLocks noChangeArrowheads="1"/>
              </p:cNvSpPr>
              <p:nvPr/>
            </p:nvSpPr>
            <p:spPr bwMode="gray">
              <a:xfrm>
                <a:off x="2877" y="1023"/>
                <a:ext cx="1353" cy="1170"/>
              </a:xfrm>
              <a:prstGeom prst="hexagon">
                <a:avLst>
                  <a:gd name="adj" fmla="val 28894"/>
                  <a:gd name="vf" fmla="val 115470"/>
                </a:avLst>
              </a:prstGeom>
              <a:gradFill rotWithShape="1">
                <a:gsLst>
                  <a:gs pos="0">
                    <a:srgbClr val="FF9900"/>
                  </a:gs>
                  <a:gs pos="59000">
                    <a:srgbClr val="FF9900"/>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grpSp>
        <p:sp>
          <p:nvSpPr>
            <p:cNvPr id="13" name="Text Box 13"/>
            <p:cNvSpPr txBox="1">
              <a:spLocks noChangeArrowheads="1"/>
            </p:cNvSpPr>
            <p:nvPr/>
          </p:nvSpPr>
          <p:spPr bwMode="gray">
            <a:xfrm>
              <a:off x="1097065" y="4845051"/>
              <a:ext cx="5469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400" b="1" dirty="0">
                  <a:solidFill>
                    <a:srgbClr val="9A0000"/>
                  </a:solidFill>
                  <a:latin typeface="Arial" pitchFamily="34" charset="0"/>
                </a:rPr>
                <a:t>3</a:t>
              </a:r>
            </a:p>
          </p:txBody>
        </p:sp>
        <p:sp>
          <p:nvSpPr>
            <p:cNvPr id="14" name="Text Box 15"/>
            <p:cNvSpPr txBox="1">
              <a:spLocks noChangeArrowheads="1"/>
            </p:cNvSpPr>
            <p:nvPr/>
          </p:nvSpPr>
          <p:spPr bwMode="auto">
            <a:xfrm>
              <a:off x="2142653" y="4516439"/>
              <a:ext cx="10049346" cy="117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eaLnBrk="1" hangingPunct="1">
                <a:lnSpc>
                  <a:spcPct val="150000"/>
                </a:lnSpc>
                <a:buSzPct val="55000"/>
              </a:pPr>
              <a:r>
                <a:rPr lang="en-US" sz="2500" dirty="0" err="1">
                  <a:solidFill>
                    <a:srgbClr val="9A0000"/>
                  </a:solidFill>
                  <a:latin typeface="Arial" pitchFamily="34" charset="0"/>
                  <a:cs typeface="Arial" pitchFamily="34" charset="0"/>
                </a:rPr>
                <a:t>Thực</a:t>
              </a:r>
              <a:r>
                <a:rPr lang="en-US" sz="2500" dirty="0">
                  <a:solidFill>
                    <a:srgbClr val="9A0000"/>
                  </a:solidFill>
                  <a:latin typeface="Arial" pitchFamily="34" charset="0"/>
                  <a:cs typeface="Arial" pitchFamily="34" charset="0"/>
                </a:rPr>
                <a:t> </a:t>
              </a:r>
              <a:r>
                <a:rPr lang="en-US" sz="2500" dirty="0" err="1">
                  <a:solidFill>
                    <a:srgbClr val="9A0000"/>
                  </a:solidFill>
                  <a:latin typeface="Arial" pitchFamily="34" charset="0"/>
                  <a:cs typeface="Arial" pitchFamily="34" charset="0"/>
                </a:rPr>
                <a:t>hiện</a:t>
              </a:r>
              <a:r>
                <a:rPr lang="en-US" sz="2500" dirty="0">
                  <a:solidFill>
                    <a:srgbClr val="9A0000"/>
                  </a:solidFill>
                  <a:latin typeface="Arial" pitchFamily="34" charset="0"/>
                  <a:cs typeface="Arial" pitchFamily="34" charset="0"/>
                </a:rPr>
                <a:t> </a:t>
              </a:r>
              <a:r>
                <a:rPr lang="en-US" sz="2500" dirty="0" err="1">
                  <a:solidFill>
                    <a:srgbClr val="9A0000"/>
                  </a:solidFill>
                  <a:latin typeface="Arial" pitchFamily="34" charset="0"/>
                  <a:cs typeface="Arial" pitchFamily="34" charset="0"/>
                </a:rPr>
                <a:t>được</a:t>
              </a:r>
              <a:r>
                <a:rPr lang="en-US" sz="2500" dirty="0">
                  <a:solidFill>
                    <a:srgbClr val="9A0000"/>
                  </a:solidFill>
                  <a:latin typeface="Arial" pitchFamily="34" charset="0"/>
                  <a:cs typeface="Arial" pitchFamily="34" charset="0"/>
                </a:rPr>
                <a:t> </a:t>
              </a:r>
              <a:r>
                <a:rPr lang="en-US" sz="2500" dirty="0" err="1">
                  <a:solidFill>
                    <a:srgbClr val="9A0000"/>
                  </a:solidFill>
                  <a:latin typeface="Arial" pitchFamily="34" charset="0"/>
                  <a:cs typeface="Arial" pitchFamily="34" charset="0"/>
                </a:rPr>
                <a:t>sơ</a:t>
              </a:r>
              <a:r>
                <a:rPr lang="en-US" sz="2500" dirty="0">
                  <a:solidFill>
                    <a:srgbClr val="9A0000"/>
                  </a:solidFill>
                  <a:latin typeface="Arial" pitchFamily="34" charset="0"/>
                  <a:cs typeface="Arial" pitchFamily="34" charset="0"/>
                </a:rPr>
                <a:t> </a:t>
              </a:r>
              <a:r>
                <a:rPr lang="en-US" sz="2500" dirty="0" err="1">
                  <a:solidFill>
                    <a:srgbClr val="9A0000"/>
                  </a:solidFill>
                  <a:latin typeface="Arial" pitchFamily="34" charset="0"/>
                  <a:cs typeface="Arial" pitchFamily="34" charset="0"/>
                </a:rPr>
                <a:t>cấp</a:t>
              </a:r>
              <a:r>
                <a:rPr lang="en-US" sz="2500" dirty="0">
                  <a:solidFill>
                    <a:srgbClr val="9A0000"/>
                  </a:solidFill>
                  <a:latin typeface="Arial" pitchFamily="34" charset="0"/>
                  <a:cs typeface="Arial" pitchFamily="34" charset="0"/>
                </a:rPr>
                <a:t> </a:t>
              </a:r>
              <a:r>
                <a:rPr lang="en-US" sz="2500" dirty="0" err="1">
                  <a:solidFill>
                    <a:srgbClr val="9A0000"/>
                  </a:solidFill>
                  <a:latin typeface="Arial" pitchFamily="34" charset="0"/>
                  <a:cs typeface="Arial" pitchFamily="34" charset="0"/>
                </a:rPr>
                <a:t>cứu</a:t>
              </a:r>
              <a:r>
                <a:rPr lang="en-US" sz="2500" dirty="0">
                  <a:solidFill>
                    <a:srgbClr val="9A0000"/>
                  </a:solidFill>
                  <a:latin typeface="Arial" pitchFamily="34" charset="0"/>
                  <a:cs typeface="Arial" pitchFamily="34" charset="0"/>
                </a:rPr>
                <a:t> </a:t>
              </a:r>
              <a:r>
                <a:rPr lang="en-US" sz="2500" dirty="0" err="1">
                  <a:solidFill>
                    <a:srgbClr val="9A0000"/>
                  </a:solidFill>
                  <a:latin typeface="Arial" pitchFamily="34" charset="0"/>
                  <a:cs typeface="Arial" pitchFamily="34" charset="0"/>
                </a:rPr>
                <a:t>một</a:t>
              </a:r>
              <a:r>
                <a:rPr lang="en-US" sz="2500" dirty="0">
                  <a:solidFill>
                    <a:srgbClr val="9A0000"/>
                  </a:solidFill>
                  <a:latin typeface="Arial" pitchFamily="34" charset="0"/>
                  <a:cs typeface="Arial" pitchFamily="34" charset="0"/>
                </a:rPr>
                <a:t> </a:t>
              </a:r>
              <a:r>
                <a:rPr lang="en-US" sz="2500" dirty="0" err="1">
                  <a:solidFill>
                    <a:srgbClr val="9A0000"/>
                  </a:solidFill>
                  <a:latin typeface="Arial" pitchFamily="34" charset="0"/>
                  <a:cs typeface="Arial" pitchFamily="34" charset="0"/>
                </a:rPr>
                <a:t>số</a:t>
              </a:r>
              <a:r>
                <a:rPr lang="en-US" sz="2500" dirty="0">
                  <a:solidFill>
                    <a:srgbClr val="9A0000"/>
                  </a:solidFill>
                  <a:latin typeface="Arial" pitchFamily="34" charset="0"/>
                  <a:cs typeface="Arial" pitchFamily="34" charset="0"/>
                </a:rPr>
                <a:t> </a:t>
              </a:r>
              <a:r>
                <a:rPr lang="en-US" sz="2500" dirty="0" err="1">
                  <a:solidFill>
                    <a:srgbClr val="9A0000"/>
                  </a:solidFill>
                  <a:latin typeface="Arial" pitchFamily="34" charset="0"/>
                  <a:cs typeface="Arial" pitchFamily="34" charset="0"/>
                </a:rPr>
                <a:t>trường</a:t>
              </a:r>
              <a:r>
                <a:rPr lang="en-US" sz="2500" dirty="0">
                  <a:solidFill>
                    <a:srgbClr val="9A0000"/>
                  </a:solidFill>
                  <a:latin typeface="Arial" pitchFamily="34" charset="0"/>
                  <a:cs typeface="Arial" pitchFamily="34" charset="0"/>
                </a:rPr>
                <a:t> </a:t>
              </a:r>
              <a:r>
                <a:rPr lang="en-US" sz="2500" dirty="0" err="1">
                  <a:solidFill>
                    <a:srgbClr val="9A0000"/>
                  </a:solidFill>
                  <a:latin typeface="Arial" pitchFamily="34" charset="0"/>
                  <a:cs typeface="Arial" pitchFamily="34" charset="0"/>
                </a:rPr>
                <a:t>hợp</a:t>
              </a:r>
              <a:r>
                <a:rPr lang="en-US" sz="2500" dirty="0">
                  <a:solidFill>
                    <a:srgbClr val="9A0000"/>
                  </a:solidFill>
                  <a:latin typeface="Arial" pitchFamily="34" charset="0"/>
                  <a:cs typeface="Arial" pitchFamily="34" charset="0"/>
                </a:rPr>
                <a:t> </a:t>
              </a:r>
              <a:r>
                <a:rPr lang="en-US" sz="2500" dirty="0" err="1">
                  <a:solidFill>
                    <a:srgbClr val="9A0000"/>
                  </a:solidFill>
                  <a:latin typeface="Arial" pitchFamily="34" charset="0"/>
                  <a:cs typeface="Arial" pitchFamily="34" charset="0"/>
                </a:rPr>
                <a:t>thường</a:t>
              </a:r>
              <a:r>
                <a:rPr lang="en-US" sz="2500" dirty="0">
                  <a:solidFill>
                    <a:srgbClr val="9A0000"/>
                  </a:solidFill>
                  <a:latin typeface="Arial" pitchFamily="34" charset="0"/>
                  <a:cs typeface="Arial" pitchFamily="34" charset="0"/>
                </a:rPr>
                <a:t> </a:t>
              </a:r>
              <a:r>
                <a:rPr lang="en-US" sz="2500" dirty="0" err="1">
                  <a:solidFill>
                    <a:srgbClr val="9A0000"/>
                  </a:solidFill>
                  <a:latin typeface="Arial" pitchFamily="34" charset="0"/>
                  <a:cs typeface="Arial" pitchFamily="34" charset="0"/>
                </a:rPr>
                <a:t>gặp</a:t>
              </a:r>
              <a:r>
                <a:rPr lang="en-US" sz="2500" dirty="0">
                  <a:solidFill>
                    <a:srgbClr val="9A0000"/>
                  </a:solidFill>
                  <a:latin typeface="Arial" pitchFamily="34" charset="0"/>
                  <a:cs typeface="Arial" pitchFamily="34" charset="0"/>
                </a:rPr>
                <a:t> </a:t>
              </a:r>
              <a:r>
                <a:rPr lang="en-US" sz="2500" dirty="0" err="1">
                  <a:solidFill>
                    <a:srgbClr val="9A0000"/>
                  </a:solidFill>
                  <a:latin typeface="Arial" pitchFamily="34" charset="0"/>
                  <a:cs typeface="Arial" pitchFamily="34" charset="0"/>
                </a:rPr>
                <a:t>trong</a:t>
              </a:r>
              <a:r>
                <a:rPr lang="en-US" sz="2500" dirty="0">
                  <a:solidFill>
                    <a:srgbClr val="9A0000"/>
                  </a:solidFill>
                  <a:latin typeface="Arial" pitchFamily="34" charset="0"/>
                  <a:cs typeface="Arial" pitchFamily="34" charset="0"/>
                </a:rPr>
                <a:t> </a:t>
              </a:r>
              <a:r>
                <a:rPr lang="en-US" sz="2500" dirty="0" err="1">
                  <a:solidFill>
                    <a:srgbClr val="9A0000"/>
                  </a:solidFill>
                  <a:latin typeface="Arial" pitchFamily="34" charset="0"/>
                  <a:cs typeface="Arial" pitchFamily="34" charset="0"/>
                </a:rPr>
                <a:t>trường</a:t>
              </a:r>
              <a:r>
                <a:rPr lang="en-US" sz="2500" dirty="0">
                  <a:solidFill>
                    <a:srgbClr val="9A0000"/>
                  </a:solidFill>
                  <a:latin typeface="Arial" pitchFamily="34" charset="0"/>
                  <a:cs typeface="Arial" pitchFamily="34" charset="0"/>
                </a:rPr>
                <a:t> </a:t>
              </a:r>
              <a:r>
                <a:rPr lang="en-US" sz="2500" dirty="0" err="1">
                  <a:solidFill>
                    <a:srgbClr val="9A0000"/>
                  </a:solidFill>
                  <a:latin typeface="Arial" pitchFamily="34" charset="0"/>
                  <a:cs typeface="Arial" pitchFamily="34" charset="0"/>
                </a:rPr>
                <a:t>học</a:t>
              </a:r>
              <a:r>
                <a:rPr lang="en-US" sz="2500" dirty="0">
                  <a:solidFill>
                    <a:srgbClr val="9A0000"/>
                  </a:solidFill>
                  <a:latin typeface="Arial" pitchFamily="34" charset="0"/>
                  <a:cs typeface="Arial" pitchFamily="34" charset="0"/>
                </a:rPr>
                <a:t>.</a:t>
              </a:r>
            </a:p>
          </p:txBody>
        </p:sp>
        <p:sp>
          <p:nvSpPr>
            <p:cNvPr id="15" name="Line 25"/>
            <p:cNvSpPr>
              <a:spLocks noChangeShapeType="1"/>
            </p:cNvSpPr>
            <p:nvPr/>
          </p:nvSpPr>
          <p:spPr bwMode="auto">
            <a:xfrm>
              <a:off x="2159001" y="5840413"/>
              <a:ext cx="7065433"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 name="Group 18"/>
          <p:cNvGrpSpPr>
            <a:grpSpLocks/>
          </p:cNvGrpSpPr>
          <p:nvPr/>
        </p:nvGrpSpPr>
        <p:grpSpPr bwMode="auto">
          <a:xfrm>
            <a:off x="830263" y="1417638"/>
            <a:ext cx="7399338" cy="1206500"/>
            <a:chOff x="829734" y="1418405"/>
            <a:chExt cx="11362266" cy="1205733"/>
          </a:xfrm>
        </p:grpSpPr>
        <p:sp>
          <p:nvSpPr>
            <p:cNvPr id="20" name="Text Box 12"/>
            <p:cNvSpPr txBox="1">
              <a:spLocks noChangeArrowheads="1"/>
            </p:cNvSpPr>
            <p:nvPr/>
          </p:nvSpPr>
          <p:spPr bwMode="auto">
            <a:xfrm>
              <a:off x="1970618" y="1418405"/>
              <a:ext cx="10221382" cy="113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eaLnBrk="1" hangingPunct="1">
                <a:lnSpc>
                  <a:spcPct val="150000"/>
                </a:lnSpc>
                <a:spcAft>
                  <a:spcPts val="600"/>
                </a:spcAft>
                <a:buSzPct val="55000"/>
              </a:pPr>
              <a:r>
                <a:rPr lang="en-US" sz="2400" dirty="0" err="1">
                  <a:solidFill>
                    <a:srgbClr val="C00000"/>
                  </a:solidFill>
                  <a:latin typeface="Arial" pitchFamily="34" charset="0"/>
                  <a:cs typeface="Arial" pitchFamily="34" charset="0"/>
                </a:rPr>
                <a:t>Nắm</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được</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khái</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niệm</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mục</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đích</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và</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một</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số</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bước</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cơ</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bản</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khi</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tiến</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hành</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sơ</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cấp</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cứu</a:t>
              </a:r>
              <a:r>
                <a:rPr lang="en-US" sz="2400" dirty="0">
                  <a:solidFill>
                    <a:srgbClr val="C00000"/>
                  </a:solidFill>
                  <a:latin typeface="Arial" pitchFamily="34" charset="0"/>
                  <a:cs typeface="Arial" pitchFamily="34" charset="0"/>
                </a:rPr>
                <a:t> ban </a:t>
              </a:r>
              <a:r>
                <a:rPr lang="en-US" sz="2400" dirty="0" err="1">
                  <a:solidFill>
                    <a:srgbClr val="C00000"/>
                  </a:solidFill>
                  <a:latin typeface="Arial" pitchFamily="34" charset="0"/>
                  <a:cs typeface="Arial" pitchFamily="34" charset="0"/>
                </a:rPr>
                <a:t>đầu</a:t>
              </a:r>
              <a:r>
                <a:rPr lang="en-US" sz="2400" dirty="0">
                  <a:solidFill>
                    <a:srgbClr val="C00000"/>
                  </a:solidFill>
                  <a:latin typeface="Arial" pitchFamily="34" charset="0"/>
                  <a:cs typeface="Arial" pitchFamily="34" charset="0"/>
                </a:rPr>
                <a:t>.</a:t>
              </a:r>
            </a:p>
          </p:txBody>
        </p:sp>
        <p:sp>
          <p:nvSpPr>
            <p:cNvPr id="21" name="Text Box 13"/>
            <p:cNvSpPr txBox="1">
              <a:spLocks noChangeArrowheads="1"/>
            </p:cNvSpPr>
            <p:nvPr/>
          </p:nvSpPr>
          <p:spPr bwMode="gray">
            <a:xfrm>
              <a:off x="1133051" y="1857376"/>
              <a:ext cx="546955" cy="46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400" b="1">
                  <a:solidFill>
                    <a:srgbClr val="C00000"/>
                  </a:solidFill>
                  <a:latin typeface="Arial" pitchFamily="34" charset="0"/>
                </a:rPr>
                <a:t>1</a:t>
              </a:r>
            </a:p>
          </p:txBody>
        </p:sp>
        <p:sp>
          <p:nvSpPr>
            <p:cNvPr id="22" name="Line 25"/>
            <p:cNvSpPr>
              <a:spLocks noChangeShapeType="1"/>
            </p:cNvSpPr>
            <p:nvPr/>
          </p:nvSpPr>
          <p:spPr bwMode="auto">
            <a:xfrm>
              <a:off x="2159001" y="2624138"/>
              <a:ext cx="7065433"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00000"/>
                </a:solidFill>
              </a:endParaRPr>
            </a:p>
          </p:txBody>
        </p:sp>
        <p:grpSp>
          <p:nvGrpSpPr>
            <p:cNvPr id="23" name="Group 3"/>
            <p:cNvGrpSpPr>
              <a:grpSpLocks/>
            </p:cNvGrpSpPr>
            <p:nvPr/>
          </p:nvGrpSpPr>
          <p:grpSpPr bwMode="auto">
            <a:xfrm>
              <a:off x="829734" y="1831977"/>
              <a:ext cx="844551" cy="550864"/>
              <a:chOff x="610" y="1660"/>
              <a:chExt cx="1587" cy="1329"/>
            </a:xfrm>
          </p:grpSpPr>
          <p:sp>
            <p:nvSpPr>
              <p:cNvPr id="25" name="AutoShape 4"/>
              <p:cNvSpPr>
                <a:spLocks noChangeArrowheads="1"/>
              </p:cNvSpPr>
              <p:nvPr/>
            </p:nvSpPr>
            <p:spPr bwMode="gray">
              <a:xfrm>
                <a:off x="661" y="1661"/>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00000"/>
                  </a:solidFill>
                  <a:latin typeface="Arial" pitchFamily="34" charset="0"/>
                </a:endParaRPr>
              </a:p>
            </p:txBody>
          </p:sp>
          <p:sp>
            <p:nvSpPr>
              <p:cNvPr id="26" name="AutoShape 5"/>
              <p:cNvSpPr>
                <a:spLocks noChangeArrowheads="1"/>
              </p:cNvSpPr>
              <p:nvPr/>
            </p:nvSpPr>
            <p:spPr bwMode="gray">
              <a:xfrm>
                <a:off x="610" y="1660"/>
                <a:ext cx="1536" cy="1328"/>
              </a:xfrm>
              <a:prstGeom prst="hexagon">
                <a:avLst>
                  <a:gd name="adj" fmla="val 28916"/>
                  <a:gd name="vf" fmla="val 115470"/>
                </a:avLst>
              </a:prstGeom>
              <a:solidFill>
                <a:srgbClr val="FFFFCC"/>
              </a:soli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00000"/>
                  </a:solidFill>
                  <a:latin typeface="Arial" pitchFamily="34" charset="0"/>
                </a:endParaRPr>
              </a:p>
            </p:txBody>
          </p:sp>
          <p:sp>
            <p:nvSpPr>
              <p:cNvPr id="27" name="AutoShape 6"/>
              <p:cNvSpPr>
                <a:spLocks noChangeArrowheads="1"/>
              </p:cNvSpPr>
              <p:nvPr/>
            </p:nvSpPr>
            <p:spPr bwMode="gray">
              <a:xfrm>
                <a:off x="722" y="1744"/>
                <a:ext cx="1348" cy="1167"/>
              </a:xfrm>
              <a:prstGeom prst="hexagon">
                <a:avLst>
                  <a:gd name="adj" fmla="val 28894"/>
                  <a:gd name="vf" fmla="val 11547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solidFill>
                    <a:srgbClr val="C00000"/>
                  </a:solidFill>
                  <a:latin typeface="+mn-lt"/>
                  <a:ea typeface="+mn-ea"/>
                </a:endParaRPr>
              </a:p>
            </p:txBody>
          </p:sp>
        </p:grpSp>
        <p:sp>
          <p:nvSpPr>
            <p:cNvPr id="24" name="Text Box 13"/>
            <p:cNvSpPr txBox="1">
              <a:spLocks noChangeArrowheads="1"/>
            </p:cNvSpPr>
            <p:nvPr/>
          </p:nvSpPr>
          <p:spPr bwMode="gray">
            <a:xfrm>
              <a:off x="997034" y="1874083"/>
              <a:ext cx="546955" cy="46137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400" b="1" dirty="0">
                  <a:solidFill>
                    <a:srgbClr val="C00000"/>
                  </a:solidFill>
                  <a:latin typeface="Arial" pitchFamily="34" charset="0"/>
                </a:rPr>
                <a:t>1</a:t>
              </a:r>
            </a:p>
          </p:txBody>
        </p:sp>
      </p:grpSp>
      <p:sp>
        <p:nvSpPr>
          <p:cNvPr id="28" name="TextBox 27"/>
          <p:cNvSpPr txBox="1"/>
          <p:nvPr/>
        </p:nvSpPr>
        <p:spPr>
          <a:xfrm>
            <a:off x="5120489" y="567898"/>
            <a:ext cx="3048000" cy="830997"/>
          </a:xfrm>
          <a:prstGeom prst="rect">
            <a:avLst/>
          </a:prstGeom>
          <a:noFill/>
        </p:spPr>
        <p:txBody>
          <a:bodyPr wrap="square" rtlCol="0">
            <a:spAutoFit/>
          </a:bodyPr>
          <a:lstStyle/>
          <a:p>
            <a:pPr algn="ctr">
              <a:lnSpc>
                <a:spcPct val="150000"/>
              </a:lnSpc>
            </a:pPr>
            <a:r>
              <a:rPr lang="en-US" sz="3200" b="1" dirty="0" smtClean="0">
                <a:solidFill>
                  <a:srgbClr val="0000CC"/>
                </a:solidFill>
                <a:latin typeface="Tahoma" pitchFamily="34" charset="0"/>
                <a:ea typeface="Tahoma" pitchFamily="34" charset="0"/>
                <a:cs typeface="Tahoma" pitchFamily="34" charset="0"/>
              </a:rPr>
              <a:t>MỤC TIÊU</a:t>
            </a:r>
            <a:endParaRPr lang="en-US" sz="3200" b="1" dirty="0">
              <a:solidFill>
                <a:srgbClr val="0000CC"/>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795461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ocuments\17_16882_fa6408ef-b653-4190-ac18-457875a1bc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4240213" cy="424021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953973" y="990600"/>
            <a:ext cx="1503590" cy="14097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9A0000"/>
                </a:solidFill>
                <a:latin typeface="Tahoma" pitchFamily="34" charset="0"/>
                <a:ea typeface="Tahoma" pitchFamily="34" charset="0"/>
                <a:cs typeface="Tahoma" pitchFamily="34" charset="0"/>
              </a:rPr>
              <a:t>Ngất</a:t>
            </a:r>
            <a:endParaRPr lang="en-US" sz="2800" b="1" dirty="0">
              <a:solidFill>
                <a:srgbClr val="9A0000"/>
              </a:solidFill>
              <a:latin typeface="Tahoma" pitchFamily="34" charset="0"/>
              <a:ea typeface="Tahoma" pitchFamily="34" charset="0"/>
              <a:cs typeface="Tahoma" pitchFamily="34" charset="0"/>
            </a:endParaRPr>
          </a:p>
        </p:txBody>
      </p:sp>
      <p:sp>
        <p:nvSpPr>
          <p:cNvPr id="4" name="Flowchart: Alternate Process 3"/>
          <p:cNvSpPr/>
          <p:nvPr/>
        </p:nvSpPr>
        <p:spPr>
          <a:xfrm>
            <a:off x="4114800" y="1219200"/>
            <a:ext cx="4637314" cy="2707936"/>
          </a:xfrm>
          <a:prstGeom prst="flowChartAlternate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smtClean="0">
                <a:solidFill>
                  <a:srgbClr val="002060"/>
                </a:solidFill>
                <a:latin typeface="Tahoma" pitchFamily="34" charset="0"/>
                <a:ea typeface="Tahoma" pitchFamily="34" charset="0"/>
                <a:cs typeface="Tahoma" pitchFamily="34" charset="0"/>
              </a:rPr>
              <a:t>Trạng thái mất ý thức một cách đột ngột, thoảng qua do không cung cấp máu đầy đủ cho não bởi nhiều nguyên nhân khác nhau</a:t>
            </a:r>
            <a:endParaRPr lang="vi-VN" sz="2800" dirty="0">
              <a:solidFill>
                <a:srgbClr val="00206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507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ocuments\17_16882_fa6408ef-b653-4190-ac18-457875a1bc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4240213" cy="424021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953973" y="990600"/>
            <a:ext cx="1503590" cy="14097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9A0000"/>
                </a:solidFill>
                <a:latin typeface="Tahoma" pitchFamily="34" charset="0"/>
                <a:ea typeface="Tahoma" pitchFamily="34" charset="0"/>
                <a:cs typeface="Tahoma" pitchFamily="34" charset="0"/>
              </a:rPr>
              <a:t>Dấu</a:t>
            </a:r>
            <a:r>
              <a:rPr lang="en-US" sz="2800" b="1" dirty="0" smtClean="0">
                <a:solidFill>
                  <a:srgbClr val="9A0000"/>
                </a:solidFill>
                <a:latin typeface="Tahoma" pitchFamily="34" charset="0"/>
                <a:ea typeface="Tahoma" pitchFamily="34" charset="0"/>
                <a:cs typeface="Tahoma" pitchFamily="34" charset="0"/>
              </a:rPr>
              <a:t> </a:t>
            </a:r>
            <a:r>
              <a:rPr lang="en-US" sz="2800" b="1" dirty="0" err="1" smtClean="0">
                <a:solidFill>
                  <a:srgbClr val="9A0000"/>
                </a:solidFill>
                <a:latin typeface="Tahoma" pitchFamily="34" charset="0"/>
                <a:ea typeface="Tahoma" pitchFamily="34" charset="0"/>
                <a:cs typeface="Tahoma" pitchFamily="34" charset="0"/>
              </a:rPr>
              <a:t>hiệu</a:t>
            </a:r>
            <a:endParaRPr lang="en-US" sz="2800" b="1" dirty="0">
              <a:solidFill>
                <a:srgbClr val="9A0000"/>
              </a:solidFill>
              <a:latin typeface="Tahoma" pitchFamily="34" charset="0"/>
              <a:ea typeface="Tahoma" pitchFamily="34" charset="0"/>
              <a:cs typeface="Tahoma" pitchFamily="34" charset="0"/>
            </a:endParaRPr>
          </a:p>
        </p:txBody>
      </p:sp>
      <p:sp>
        <p:nvSpPr>
          <p:cNvPr id="5" name="Content Placeholder 2"/>
          <p:cNvSpPr txBox="1">
            <a:spLocks/>
          </p:cNvSpPr>
          <p:nvPr/>
        </p:nvSpPr>
        <p:spPr>
          <a:xfrm>
            <a:off x="3810000" y="762001"/>
            <a:ext cx="4876800" cy="3886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ct val="0"/>
              </a:spcBef>
              <a:spcAft>
                <a:spcPct val="0"/>
              </a:spcAft>
              <a:buFont typeface="Wingdings" pitchFamily="2" charset="2"/>
              <a:buChar char="ü"/>
            </a:pPr>
            <a:r>
              <a:rPr lang="en-US" sz="2400" smtClean="0">
                <a:solidFill>
                  <a:srgbClr val="000066"/>
                </a:solidFill>
                <a:latin typeface="Tahoma" pitchFamily="34" charset="0"/>
                <a:ea typeface="Tahoma" pitchFamily="34" charset="0"/>
                <a:cs typeface="Tahoma" pitchFamily="34" charset="0"/>
              </a:rPr>
              <a:t> Đột ngột ngã lăn ra bất tỉnh (mất ý thức tạm thời) </a:t>
            </a:r>
            <a:r>
              <a:rPr lang="en-US" sz="2400" smtClean="0">
                <a:solidFill>
                  <a:srgbClr val="000066"/>
                </a:solidFill>
                <a:latin typeface="Tahoma" pitchFamily="34" charset="0"/>
                <a:ea typeface="Tahoma" pitchFamily="34" charset="0"/>
                <a:cs typeface="Tahoma" pitchFamily="34" charset="0"/>
                <a:sym typeface="Wingdings" pitchFamily="2" charset="2"/>
              </a:rPr>
              <a:t> không đáp ứng đau khi cấu véo, lay gọi không thể mở mắt trả lời, có thể kèm theo tím tái, lạnh người, vã mồ hôi.</a:t>
            </a:r>
          </a:p>
          <a:p>
            <a:pPr algn="just">
              <a:spcBef>
                <a:spcPct val="0"/>
              </a:spcBef>
              <a:spcAft>
                <a:spcPct val="0"/>
              </a:spcAft>
              <a:buFont typeface="Wingdings" pitchFamily="2" charset="2"/>
              <a:buChar char="ü"/>
            </a:pPr>
            <a:r>
              <a:rPr lang="en-US" sz="2400" smtClean="0">
                <a:solidFill>
                  <a:srgbClr val="000066"/>
                </a:solidFill>
                <a:latin typeface="Tahoma" pitchFamily="34" charset="0"/>
                <a:ea typeface="Tahoma" pitchFamily="34" charset="0"/>
                <a:cs typeface="Tahoma" pitchFamily="34" charset="0"/>
                <a:sym typeface="Wingdings" pitchFamily="2" charset="2"/>
              </a:rPr>
              <a:t> Nhức đầu, hoa mắt, chóng mặt, ù tai, buồn nôn, vã mồ hôi lạnh, có thể co giật</a:t>
            </a:r>
          </a:p>
          <a:p>
            <a:pPr algn="just">
              <a:spcBef>
                <a:spcPct val="0"/>
              </a:spcBef>
              <a:spcAft>
                <a:spcPct val="0"/>
              </a:spcAft>
              <a:buFont typeface="Calibri" pitchFamily="34" charset="0"/>
              <a:buNone/>
            </a:pPr>
            <a:endParaRPr lang="vi-VN" sz="2400" dirty="0">
              <a:solidFill>
                <a:srgbClr val="000066"/>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096335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a:spLocks noChangeArrowheads="1"/>
          </p:cNvSpPr>
          <p:nvPr/>
        </p:nvSpPr>
        <p:spPr bwMode="auto">
          <a:xfrm>
            <a:off x="381000" y="838200"/>
            <a:ext cx="7772400" cy="3232150"/>
          </a:xfrm>
          <a:prstGeom prst="cloudCallout">
            <a:avLst>
              <a:gd name="adj1" fmla="val -29310"/>
              <a:gd name="adj2" fmla="val 69780"/>
            </a:avLst>
          </a:prstGeom>
          <a:solidFill>
            <a:srgbClr val="FFFF99"/>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lnSpc>
                <a:spcPct val="150000"/>
              </a:lnSpc>
              <a:defRPr/>
            </a:pPr>
            <a:r>
              <a:rPr lang="en-US" sz="2800" b="1" dirty="0" err="1" smtClean="0">
                <a:solidFill>
                  <a:srgbClr val="9A0000"/>
                </a:solidFill>
                <a:latin typeface="Arial" pitchFamily="34" charset="0"/>
                <a:cs typeface="Arial" pitchFamily="34" charset="0"/>
              </a:rPr>
              <a:t>Làm</a:t>
            </a:r>
            <a:r>
              <a:rPr lang="en-US" sz="2800" b="1" dirty="0" smtClean="0">
                <a:solidFill>
                  <a:srgbClr val="9A0000"/>
                </a:solidFill>
                <a:latin typeface="Arial" pitchFamily="34" charset="0"/>
                <a:cs typeface="Arial" pitchFamily="34" charset="0"/>
              </a:rPr>
              <a:t> </a:t>
            </a:r>
            <a:r>
              <a:rPr lang="en-US" sz="2800" b="1" dirty="0" err="1">
                <a:solidFill>
                  <a:srgbClr val="9A0000"/>
                </a:solidFill>
                <a:latin typeface="Arial" pitchFamily="34" charset="0"/>
                <a:cs typeface="Arial" pitchFamily="34" charset="0"/>
              </a:rPr>
              <a:t>gì</a:t>
            </a:r>
            <a:r>
              <a:rPr lang="en-US" sz="2800" b="1" dirty="0">
                <a:solidFill>
                  <a:srgbClr val="9A0000"/>
                </a:solidFill>
                <a:latin typeface="Arial" pitchFamily="34" charset="0"/>
                <a:cs typeface="Arial" pitchFamily="34" charset="0"/>
              </a:rPr>
              <a:t> </a:t>
            </a:r>
            <a:r>
              <a:rPr lang="en-US" sz="2800" b="1" dirty="0" err="1">
                <a:solidFill>
                  <a:srgbClr val="9A0000"/>
                </a:solidFill>
                <a:latin typeface="Arial" pitchFamily="34" charset="0"/>
                <a:cs typeface="Arial" pitchFamily="34" charset="0"/>
              </a:rPr>
              <a:t>khi</a:t>
            </a:r>
            <a:r>
              <a:rPr lang="en-US" sz="2800" b="1" dirty="0">
                <a:solidFill>
                  <a:srgbClr val="9A0000"/>
                </a:solidFill>
                <a:latin typeface="Arial" pitchFamily="34" charset="0"/>
                <a:cs typeface="Arial" pitchFamily="34" charset="0"/>
              </a:rPr>
              <a:t> </a:t>
            </a:r>
            <a:r>
              <a:rPr lang="en-US" sz="2800" b="1" dirty="0" err="1">
                <a:solidFill>
                  <a:srgbClr val="9A0000"/>
                </a:solidFill>
                <a:latin typeface="Arial" pitchFamily="34" charset="0"/>
                <a:cs typeface="Arial" pitchFamily="34" charset="0"/>
              </a:rPr>
              <a:t>gặp</a:t>
            </a:r>
            <a:r>
              <a:rPr lang="en-US" sz="2800" b="1" dirty="0">
                <a:solidFill>
                  <a:srgbClr val="9A0000"/>
                </a:solidFill>
                <a:latin typeface="Arial" pitchFamily="34" charset="0"/>
                <a:cs typeface="Arial" pitchFamily="34" charset="0"/>
              </a:rPr>
              <a:t> </a:t>
            </a:r>
            <a:r>
              <a:rPr lang="en-US" sz="2800" b="1" dirty="0" err="1">
                <a:solidFill>
                  <a:srgbClr val="9A0000"/>
                </a:solidFill>
                <a:latin typeface="Arial" pitchFamily="34" charset="0"/>
                <a:cs typeface="Arial" pitchFamily="34" charset="0"/>
              </a:rPr>
              <a:t>trường</a:t>
            </a:r>
            <a:r>
              <a:rPr lang="en-US" sz="2800" b="1" dirty="0">
                <a:solidFill>
                  <a:srgbClr val="9A0000"/>
                </a:solidFill>
                <a:latin typeface="Arial" pitchFamily="34" charset="0"/>
                <a:cs typeface="Arial" pitchFamily="34" charset="0"/>
              </a:rPr>
              <a:t> </a:t>
            </a:r>
            <a:r>
              <a:rPr lang="en-US" sz="2800" b="1" dirty="0" err="1">
                <a:solidFill>
                  <a:srgbClr val="9A0000"/>
                </a:solidFill>
                <a:latin typeface="Arial" pitchFamily="34" charset="0"/>
                <a:cs typeface="Arial" pitchFamily="34" charset="0"/>
              </a:rPr>
              <a:t>hợp</a:t>
            </a:r>
            <a:r>
              <a:rPr lang="en-US" sz="2800" b="1" dirty="0">
                <a:solidFill>
                  <a:srgbClr val="9A0000"/>
                </a:solidFill>
                <a:latin typeface="Arial" pitchFamily="34" charset="0"/>
                <a:cs typeface="Arial" pitchFamily="34" charset="0"/>
              </a:rPr>
              <a:t> </a:t>
            </a:r>
            <a:r>
              <a:rPr lang="en-US" sz="2800" b="1" dirty="0" err="1">
                <a:solidFill>
                  <a:srgbClr val="9A0000"/>
                </a:solidFill>
                <a:latin typeface="Arial" pitchFamily="34" charset="0"/>
                <a:cs typeface="Arial" pitchFamily="34" charset="0"/>
              </a:rPr>
              <a:t>học</a:t>
            </a:r>
            <a:r>
              <a:rPr lang="en-US" sz="2800" b="1" dirty="0">
                <a:solidFill>
                  <a:srgbClr val="9A0000"/>
                </a:solidFill>
                <a:latin typeface="Arial" pitchFamily="34" charset="0"/>
                <a:cs typeface="Arial" pitchFamily="34" charset="0"/>
              </a:rPr>
              <a:t> </a:t>
            </a:r>
            <a:r>
              <a:rPr lang="en-US" sz="2800" b="1" dirty="0" err="1">
                <a:solidFill>
                  <a:srgbClr val="9A0000"/>
                </a:solidFill>
                <a:latin typeface="Arial" pitchFamily="34" charset="0"/>
                <a:cs typeface="Arial" pitchFamily="34" charset="0"/>
              </a:rPr>
              <a:t>sinh</a:t>
            </a:r>
            <a:r>
              <a:rPr lang="en-US" sz="2800" b="1" dirty="0">
                <a:solidFill>
                  <a:srgbClr val="9A0000"/>
                </a:solidFill>
                <a:latin typeface="Arial" pitchFamily="34" charset="0"/>
                <a:cs typeface="Arial" pitchFamily="34" charset="0"/>
              </a:rPr>
              <a:t> </a:t>
            </a:r>
            <a:r>
              <a:rPr lang="en-US" sz="2800" b="1" dirty="0" err="1">
                <a:solidFill>
                  <a:srgbClr val="9A0000"/>
                </a:solidFill>
                <a:latin typeface="Arial" pitchFamily="34" charset="0"/>
                <a:cs typeface="Arial" pitchFamily="34" charset="0"/>
              </a:rPr>
              <a:t>bị</a:t>
            </a:r>
            <a:r>
              <a:rPr lang="en-US" sz="2800" b="1" dirty="0">
                <a:solidFill>
                  <a:srgbClr val="9A0000"/>
                </a:solidFill>
                <a:latin typeface="Arial" pitchFamily="34" charset="0"/>
                <a:cs typeface="Arial" pitchFamily="34" charset="0"/>
              </a:rPr>
              <a:t> </a:t>
            </a:r>
            <a:r>
              <a:rPr lang="en-US" sz="2800" b="1" dirty="0" err="1">
                <a:solidFill>
                  <a:srgbClr val="9A0000"/>
                </a:solidFill>
                <a:latin typeface="Arial" pitchFamily="34" charset="0"/>
                <a:cs typeface="Arial" pitchFamily="34" charset="0"/>
              </a:rPr>
              <a:t>choáng</a:t>
            </a:r>
            <a:r>
              <a:rPr lang="en-US" sz="2800" b="1" dirty="0">
                <a:solidFill>
                  <a:srgbClr val="9A0000"/>
                </a:solidFill>
                <a:latin typeface="Arial" pitchFamily="34" charset="0"/>
                <a:cs typeface="Arial" pitchFamily="34" charset="0"/>
              </a:rPr>
              <a:t>/</a:t>
            </a:r>
            <a:r>
              <a:rPr lang="en-US" sz="2800" b="1" dirty="0" err="1">
                <a:solidFill>
                  <a:srgbClr val="9A0000"/>
                </a:solidFill>
                <a:latin typeface="Arial" pitchFamily="34" charset="0"/>
                <a:cs typeface="Arial" pitchFamily="34" charset="0"/>
              </a:rPr>
              <a:t>ngất</a:t>
            </a:r>
            <a:r>
              <a:rPr lang="en-US" sz="2800" b="1" dirty="0">
                <a:solidFill>
                  <a:srgbClr val="9A0000"/>
                </a:solidFill>
                <a:latin typeface="Arial" pitchFamily="34" charset="0"/>
                <a:cs typeface="Arial" pitchFamily="34" charset="0"/>
              </a:rPr>
              <a:t>?</a:t>
            </a:r>
          </a:p>
        </p:txBody>
      </p:sp>
    </p:spTree>
    <p:extLst>
      <p:ext uri="{BB962C8B-B14F-4D97-AF65-F5344CB8AC3E}">
        <p14:creationId xmlns:p14="http://schemas.microsoft.com/office/powerpoint/2010/main" val="1372521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16200000">
            <a:off x="1333499" y="-952502"/>
            <a:ext cx="6476999" cy="9144001"/>
          </a:xfrm>
          <a:prstGeom prst="rtTriangl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4" name="Oval 3"/>
          <p:cNvSpPr/>
          <p:nvPr/>
        </p:nvSpPr>
        <p:spPr>
          <a:xfrm>
            <a:off x="1333500" y="3276600"/>
            <a:ext cx="1600200" cy="1447800"/>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905000" y="914400"/>
            <a:ext cx="1028700" cy="914400"/>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171950" y="489857"/>
            <a:ext cx="514350" cy="457200"/>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758825" y="2060575"/>
            <a:ext cx="6708775" cy="300089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ct val="0"/>
              </a:spcBef>
              <a:spcAft>
                <a:spcPct val="0"/>
              </a:spcAft>
              <a:buFont typeface="Wingdings" pitchFamily="2" charset="2"/>
              <a:buChar char="ü"/>
            </a:pPr>
            <a:r>
              <a:rPr lang="en-US" sz="2800" dirty="0" smtClean="0">
                <a:solidFill>
                  <a:srgbClr val="000066"/>
                </a:solidFill>
                <a:latin typeface="Arial" pitchFamily="34" charset="0"/>
                <a:cs typeface="Arial" pitchFamily="34" charset="0"/>
              </a:rPr>
              <a:t> </a:t>
            </a:r>
            <a:r>
              <a:rPr lang="en-US" sz="2800" dirty="0" err="1" smtClean="0">
                <a:solidFill>
                  <a:srgbClr val="000066"/>
                </a:solidFill>
                <a:latin typeface="Arial" pitchFamily="34" charset="0"/>
                <a:cs typeface="Arial" pitchFamily="34" charset="0"/>
              </a:rPr>
              <a:t>Động</a:t>
            </a:r>
            <a:r>
              <a:rPr lang="en-US" sz="2800" dirty="0" smtClean="0">
                <a:solidFill>
                  <a:srgbClr val="000066"/>
                </a:solidFill>
                <a:latin typeface="Arial" pitchFamily="34" charset="0"/>
                <a:cs typeface="Arial" pitchFamily="34" charset="0"/>
              </a:rPr>
              <a:t> </a:t>
            </a:r>
            <a:r>
              <a:rPr lang="en-US" sz="2800" dirty="0" err="1" smtClean="0">
                <a:solidFill>
                  <a:srgbClr val="000066"/>
                </a:solidFill>
                <a:latin typeface="Arial" pitchFamily="34" charset="0"/>
                <a:cs typeface="Arial" pitchFamily="34" charset="0"/>
              </a:rPr>
              <a:t>kinh</a:t>
            </a:r>
            <a:r>
              <a:rPr lang="en-US" sz="2800" dirty="0" smtClean="0">
                <a:solidFill>
                  <a:srgbClr val="000066"/>
                </a:solidFill>
                <a:latin typeface="Arial" pitchFamily="34" charset="0"/>
                <a:cs typeface="Arial" pitchFamily="34" charset="0"/>
              </a:rPr>
              <a:t>: co </a:t>
            </a:r>
            <a:r>
              <a:rPr lang="en-US" sz="2800" dirty="0" err="1" smtClean="0">
                <a:solidFill>
                  <a:srgbClr val="000066"/>
                </a:solidFill>
                <a:latin typeface="Arial" pitchFamily="34" charset="0"/>
                <a:cs typeface="Arial" pitchFamily="34" charset="0"/>
              </a:rPr>
              <a:t>giật</a:t>
            </a:r>
            <a:r>
              <a:rPr lang="en-US" sz="2800" dirty="0" smtClean="0">
                <a:solidFill>
                  <a:srgbClr val="000066"/>
                </a:solidFill>
                <a:latin typeface="Arial" pitchFamily="34" charset="0"/>
                <a:cs typeface="Arial" pitchFamily="34" charset="0"/>
              </a:rPr>
              <a:t> </a:t>
            </a:r>
            <a:r>
              <a:rPr lang="en-US" sz="2800" dirty="0" err="1" smtClean="0">
                <a:solidFill>
                  <a:srgbClr val="000066"/>
                </a:solidFill>
                <a:latin typeface="Arial" pitchFamily="34" charset="0"/>
                <a:cs typeface="Arial" pitchFamily="34" charset="0"/>
              </a:rPr>
              <a:t>sùi</a:t>
            </a:r>
            <a:r>
              <a:rPr lang="en-US" sz="2800" dirty="0" smtClean="0">
                <a:solidFill>
                  <a:srgbClr val="000066"/>
                </a:solidFill>
                <a:latin typeface="Arial" pitchFamily="34" charset="0"/>
                <a:cs typeface="Arial" pitchFamily="34" charset="0"/>
              </a:rPr>
              <a:t> </a:t>
            </a:r>
            <a:r>
              <a:rPr lang="en-US" sz="2800" dirty="0" err="1" smtClean="0">
                <a:solidFill>
                  <a:srgbClr val="000066"/>
                </a:solidFill>
                <a:latin typeface="Arial" pitchFamily="34" charset="0"/>
                <a:cs typeface="Arial" pitchFamily="34" charset="0"/>
              </a:rPr>
              <a:t>bọt</a:t>
            </a:r>
            <a:r>
              <a:rPr lang="en-US" sz="2800" dirty="0" smtClean="0">
                <a:solidFill>
                  <a:srgbClr val="000066"/>
                </a:solidFill>
                <a:latin typeface="Arial" pitchFamily="34" charset="0"/>
                <a:cs typeface="Arial" pitchFamily="34" charset="0"/>
              </a:rPr>
              <a:t> </a:t>
            </a:r>
            <a:r>
              <a:rPr lang="en-US" sz="2800" dirty="0" err="1" smtClean="0">
                <a:solidFill>
                  <a:srgbClr val="000066"/>
                </a:solidFill>
                <a:latin typeface="Arial" pitchFamily="34" charset="0"/>
                <a:cs typeface="Arial" pitchFamily="34" charset="0"/>
              </a:rPr>
              <a:t>mép</a:t>
            </a:r>
            <a:r>
              <a:rPr lang="en-US" sz="2800" dirty="0" smtClean="0">
                <a:solidFill>
                  <a:srgbClr val="000066"/>
                </a:solidFill>
                <a:latin typeface="Arial" pitchFamily="34" charset="0"/>
                <a:cs typeface="Arial" pitchFamily="34" charset="0"/>
              </a:rPr>
              <a:t>, </a:t>
            </a:r>
            <a:r>
              <a:rPr lang="en-US" sz="2800" dirty="0" err="1" smtClean="0">
                <a:solidFill>
                  <a:srgbClr val="000066"/>
                </a:solidFill>
                <a:latin typeface="Arial" pitchFamily="34" charset="0"/>
                <a:cs typeface="Arial" pitchFamily="34" charset="0"/>
              </a:rPr>
              <a:t>mất</a:t>
            </a:r>
            <a:r>
              <a:rPr lang="en-US" sz="2800" dirty="0" smtClean="0">
                <a:solidFill>
                  <a:srgbClr val="000066"/>
                </a:solidFill>
                <a:latin typeface="Arial" pitchFamily="34" charset="0"/>
                <a:cs typeface="Arial" pitchFamily="34" charset="0"/>
              </a:rPr>
              <a:t> ý </a:t>
            </a:r>
            <a:r>
              <a:rPr lang="en-US" sz="2800" dirty="0" err="1" smtClean="0">
                <a:solidFill>
                  <a:srgbClr val="000066"/>
                </a:solidFill>
                <a:latin typeface="Arial" pitchFamily="34" charset="0"/>
                <a:cs typeface="Arial" pitchFamily="34" charset="0"/>
              </a:rPr>
              <a:t>thức</a:t>
            </a:r>
            <a:r>
              <a:rPr lang="en-US" sz="2800" dirty="0" smtClean="0">
                <a:solidFill>
                  <a:srgbClr val="000066"/>
                </a:solidFill>
                <a:latin typeface="Arial" pitchFamily="34" charset="0"/>
                <a:cs typeface="Arial" pitchFamily="34" charset="0"/>
              </a:rPr>
              <a:t> </a:t>
            </a:r>
            <a:r>
              <a:rPr lang="en-US" sz="2800" dirty="0" err="1" smtClean="0">
                <a:solidFill>
                  <a:srgbClr val="000066"/>
                </a:solidFill>
                <a:latin typeface="Arial" pitchFamily="34" charset="0"/>
                <a:cs typeface="Arial" pitchFamily="34" charset="0"/>
              </a:rPr>
              <a:t>sau</a:t>
            </a:r>
            <a:r>
              <a:rPr lang="en-US" sz="2800" dirty="0" smtClean="0">
                <a:solidFill>
                  <a:srgbClr val="000066"/>
                </a:solidFill>
                <a:latin typeface="Arial" pitchFamily="34" charset="0"/>
                <a:cs typeface="Arial" pitchFamily="34" charset="0"/>
              </a:rPr>
              <a:t> </a:t>
            </a:r>
            <a:r>
              <a:rPr lang="en-US" sz="2800" dirty="0" err="1" smtClean="0">
                <a:solidFill>
                  <a:srgbClr val="000066"/>
                </a:solidFill>
                <a:latin typeface="Arial" pitchFamily="34" charset="0"/>
                <a:cs typeface="Arial" pitchFamily="34" charset="0"/>
              </a:rPr>
              <a:t>cơn</a:t>
            </a:r>
            <a:r>
              <a:rPr lang="en-US" sz="2800" dirty="0" smtClean="0">
                <a:solidFill>
                  <a:srgbClr val="000066"/>
                </a:solidFill>
                <a:latin typeface="Arial" pitchFamily="34" charset="0"/>
                <a:cs typeface="Arial" pitchFamily="34" charset="0"/>
              </a:rPr>
              <a:t> </a:t>
            </a:r>
            <a:r>
              <a:rPr lang="en-US" sz="2800" dirty="0" err="1" smtClean="0">
                <a:solidFill>
                  <a:srgbClr val="000066"/>
                </a:solidFill>
                <a:latin typeface="Arial" pitchFamily="34" charset="0"/>
                <a:cs typeface="Arial" pitchFamily="34" charset="0"/>
              </a:rPr>
              <a:t>thiếu</a:t>
            </a:r>
            <a:r>
              <a:rPr lang="en-US" sz="2800" dirty="0" smtClean="0">
                <a:solidFill>
                  <a:srgbClr val="000066"/>
                </a:solidFill>
                <a:latin typeface="Arial" pitchFamily="34" charset="0"/>
                <a:cs typeface="Arial" pitchFamily="34" charset="0"/>
              </a:rPr>
              <a:t> </a:t>
            </a:r>
            <a:r>
              <a:rPr lang="en-US" sz="2800" dirty="0" err="1" smtClean="0">
                <a:solidFill>
                  <a:srgbClr val="000066"/>
                </a:solidFill>
                <a:latin typeface="Arial" pitchFamily="34" charset="0"/>
                <a:cs typeface="Arial" pitchFamily="34" charset="0"/>
              </a:rPr>
              <a:t>máu</a:t>
            </a:r>
            <a:r>
              <a:rPr lang="en-US" sz="2800" dirty="0" smtClean="0">
                <a:solidFill>
                  <a:srgbClr val="000066"/>
                </a:solidFill>
                <a:latin typeface="Arial" pitchFamily="34" charset="0"/>
                <a:cs typeface="Arial" pitchFamily="34" charset="0"/>
              </a:rPr>
              <a:t> </a:t>
            </a:r>
            <a:r>
              <a:rPr lang="en-US" sz="2800" dirty="0" err="1" smtClean="0">
                <a:solidFill>
                  <a:srgbClr val="000066"/>
                </a:solidFill>
                <a:latin typeface="Arial" pitchFamily="34" charset="0"/>
                <a:cs typeface="Arial" pitchFamily="34" charset="0"/>
              </a:rPr>
              <a:t>não</a:t>
            </a:r>
            <a:r>
              <a:rPr lang="en-US" sz="2800" dirty="0" smtClean="0">
                <a:solidFill>
                  <a:srgbClr val="000066"/>
                </a:solidFill>
                <a:latin typeface="Arial" pitchFamily="34" charset="0"/>
                <a:cs typeface="Arial" pitchFamily="34" charset="0"/>
              </a:rPr>
              <a:t> </a:t>
            </a:r>
            <a:r>
              <a:rPr lang="en-US" sz="2800" dirty="0" err="1" smtClean="0">
                <a:solidFill>
                  <a:srgbClr val="000066"/>
                </a:solidFill>
                <a:latin typeface="Arial" pitchFamily="34" charset="0"/>
                <a:cs typeface="Arial" pitchFamily="34" charset="0"/>
              </a:rPr>
              <a:t>thoáng</a:t>
            </a:r>
            <a:r>
              <a:rPr lang="en-US" sz="2800" dirty="0" smtClean="0">
                <a:solidFill>
                  <a:srgbClr val="000066"/>
                </a:solidFill>
                <a:latin typeface="Arial" pitchFamily="34" charset="0"/>
                <a:cs typeface="Arial" pitchFamily="34" charset="0"/>
              </a:rPr>
              <a:t> qua</a:t>
            </a:r>
          </a:p>
          <a:p>
            <a:pPr algn="just">
              <a:spcBef>
                <a:spcPct val="0"/>
              </a:spcBef>
              <a:spcAft>
                <a:spcPct val="0"/>
              </a:spcAft>
              <a:buFont typeface="Wingdings" pitchFamily="2" charset="2"/>
              <a:buChar char="ü"/>
            </a:pPr>
            <a:r>
              <a:rPr lang="en-US" sz="2800" dirty="0" smtClean="0">
                <a:solidFill>
                  <a:srgbClr val="000066"/>
                </a:solidFill>
                <a:latin typeface="Arial" pitchFamily="34" charset="0"/>
                <a:cs typeface="Arial" pitchFamily="34" charset="0"/>
              </a:rPr>
              <a:t> </a:t>
            </a:r>
            <a:r>
              <a:rPr lang="en-US" sz="2800" dirty="0" err="1" smtClean="0">
                <a:solidFill>
                  <a:srgbClr val="000066"/>
                </a:solidFill>
                <a:latin typeface="Arial" pitchFamily="34" charset="0"/>
                <a:cs typeface="Arial" pitchFamily="34" charset="0"/>
              </a:rPr>
              <a:t>Ngất</a:t>
            </a:r>
            <a:r>
              <a:rPr lang="en-US" sz="2800" dirty="0" smtClean="0">
                <a:solidFill>
                  <a:srgbClr val="000066"/>
                </a:solidFill>
                <a:latin typeface="Arial" pitchFamily="34" charset="0"/>
                <a:cs typeface="Arial" pitchFamily="34" charset="0"/>
              </a:rPr>
              <a:t> do </a:t>
            </a:r>
            <a:r>
              <a:rPr lang="en-US" sz="2800" dirty="0" err="1" smtClean="0">
                <a:solidFill>
                  <a:srgbClr val="000066"/>
                </a:solidFill>
                <a:latin typeface="Arial" pitchFamily="34" charset="0"/>
                <a:cs typeface="Arial" pitchFamily="34" charset="0"/>
              </a:rPr>
              <a:t>bệnh</a:t>
            </a:r>
            <a:r>
              <a:rPr lang="en-US" sz="2800" dirty="0" smtClean="0">
                <a:solidFill>
                  <a:srgbClr val="000066"/>
                </a:solidFill>
                <a:latin typeface="Arial" pitchFamily="34" charset="0"/>
                <a:cs typeface="Arial" pitchFamily="34" charset="0"/>
              </a:rPr>
              <a:t> </a:t>
            </a:r>
            <a:r>
              <a:rPr lang="en-US" sz="2800" dirty="0" err="1" smtClean="0">
                <a:solidFill>
                  <a:srgbClr val="000066"/>
                </a:solidFill>
                <a:latin typeface="Arial" pitchFamily="34" charset="0"/>
                <a:cs typeface="Arial" pitchFamily="34" charset="0"/>
              </a:rPr>
              <a:t>lý</a:t>
            </a:r>
            <a:r>
              <a:rPr lang="en-US" sz="2800" dirty="0" smtClean="0">
                <a:solidFill>
                  <a:srgbClr val="000066"/>
                </a:solidFill>
                <a:latin typeface="Arial" pitchFamily="34" charset="0"/>
                <a:cs typeface="Arial" pitchFamily="34" charset="0"/>
              </a:rPr>
              <a:t> </a:t>
            </a:r>
            <a:r>
              <a:rPr lang="en-US" sz="2800" dirty="0" err="1" smtClean="0">
                <a:solidFill>
                  <a:srgbClr val="000066"/>
                </a:solidFill>
                <a:latin typeface="Arial" pitchFamily="34" charset="0"/>
                <a:cs typeface="Arial" pitchFamily="34" charset="0"/>
              </a:rPr>
              <a:t>tâm</a:t>
            </a:r>
            <a:r>
              <a:rPr lang="en-US" sz="2800" dirty="0" smtClean="0">
                <a:solidFill>
                  <a:srgbClr val="000066"/>
                </a:solidFill>
                <a:latin typeface="Arial" pitchFamily="34" charset="0"/>
                <a:cs typeface="Arial" pitchFamily="34" charset="0"/>
              </a:rPr>
              <a:t> </a:t>
            </a:r>
            <a:r>
              <a:rPr lang="en-US" sz="2800" dirty="0" err="1" smtClean="0">
                <a:solidFill>
                  <a:srgbClr val="000066"/>
                </a:solidFill>
                <a:latin typeface="Arial" pitchFamily="34" charset="0"/>
                <a:cs typeface="Arial" pitchFamily="34" charset="0"/>
              </a:rPr>
              <a:t>thần</a:t>
            </a:r>
            <a:r>
              <a:rPr lang="en-US" sz="2800" dirty="0" smtClean="0">
                <a:solidFill>
                  <a:srgbClr val="000066"/>
                </a:solidFill>
                <a:latin typeface="Arial" pitchFamily="34" charset="0"/>
                <a:cs typeface="Arial" pitchFamily="34" charset="0"/>
              </a:rPr>
              <a:t> </a:t>
            </a:r>
            <a:r>
              <a:rPr lang="en-US" sz="2800" dirty="0" err="1" smtClean="0">
                <a:solidFill>
                  <a:srgbClr val="000066"/>
                </a:solidFill>
                <a:latin typeface="Arial" pitchFamily="34" charset="0"/>
                <a:cs typeface="Arial" pitchFamily="34" charset="0"/>
              </a:rPr>
              <a:t>kinh</a:t>
            </a:r>
            <a:endParaRPr lang="en-US" sz="2800" dirty="0" smtClean="0">
              <a:solidFill>
                <a:srgbClr val="000066"/>
              </a:solidFill>
              <a:latin typeface="Arial" pitchFamily="34" charset="0"/>
              <a:cs typeface="Arial" pitchFamily="34" charset="0"/>
            </a:endParaRPr>
          </a:p>
          <a:p>
            <a:pPr algn="just">
              <a:spcBef>
                <a:spcPct val="0"/>
              </a:spcBef>
              <a:spcAft>
                <a:spcPct val="0"/>
              </a:spcAft>
              <a:buFont typeface="Arial" pitchFamily="34" charset="0"/>
              <a:buNone/>
            </a:pPr>
            <a:r>
              <a:rPr lang="en-US" sz="2800" dirty="0" smtClean="0">
                <a:solidFill>
                  <a:srgbClr val="000066"/>
                </a:solidFill>
                <a:latin typeface="Arial" pitchFamily="34" charset="0"/>
                <a:cs typeface="Arial" pitchFamily="34" charset="0"/>
              </a:rPr>
              <a:t>+ Do </a:t>
            </a:r>
            <a:r>
              <a:rPr lang="en-US" sz="2800" dirty="0" err="1" smtClean="0">
                <a:solidFill>
                  <a:srgbClr val="000066"/>
                </a:solidFill>
                <a:latin typeface="Arial" pitchFamily="34" charset="0"/>
                <a:cs typeface="Arial" pitchFamily="34" charset="0"/>
              </a:rPr>
              <a:t>hoảng</a:t>
            </a:r>
            <a:r>
              <a:rPr lang="en-US" sz="2800" dirty="0" smtClean="0">
                <a:solidFill>
                  <a:srgbClr val="000066"/>
                </a:solidFill>
                <a:latin typeface="Arial" pitchFamily="34" charset="0"/>
                <a:cs typeface="Arial" pitchFamily="34" charset="0"/>
              </a:rPr>
              <a:t> </a:t>
            </a:r>
            <a:r>
              <a:rPr lang="en-US" sz="2800" dirty="0" err="1" smtClean="0">
                <a:solidFill>
                  <a:srgbClr val="000066"/>
                </a:solidFill>
                <a:latin typeface="Arial" pitchFamily="34" charset="0"/>
                <a:cs typeface="Arial" pitchFamily="34" charset="0"/>
              </a:rPr>
              <a:t>sợ</a:t>
            </a:r>
            <a:r>
              <a:rPr lang="en-US" sz="2800" dirty="0" smtClean="0">
                <a:solidFill>
                  <a:srgbClr val="000066"/>
                </a:solidFill>
                <a:latin typeface="Arial" pitchFamily="34" charset="0"/>
                <a:cs typeface="Arial" pitchFamily="34" charset="0"/>
              </a:rPr>
              <a:t> </a:t>
            </a:r>
            <a:r>
              <a:rPr lang="en-US" sz="2800" dirty="0" err="1" smtClean="0">
                <a:solidFill>
                  <a:srgbClr val="000066"/>
                </a:solidFill>
                <a:latin typeface="Arial" pitchFamily="34" charset="0"/>
                <a:cs typeface="Arial" pitchFamily="34" charset="0"/>
              </a:rPr>
              <a:t>tâm</a:t>
            </a:r>
            <a:r>
              <a:rPr lang="en-US" sz="2800" dirty="0" smtClean="0">
                <a:solidFill>
                  <a:srgbClr val="000066"/>
                </a:solidFill>
                <a:latin typeface="Arial" pitchFamily="34" charset="0"/>
                <a:cs typeface="Arial" pitchFamily="34" charset="0"/>
              </a:rPr>
              <a:t> </a:t>
            </a:r>
            <a:r>
              <a:rPr lang="en-US" sz="2800" dirty="0" err="1" smtClean="0">
                <a:solidFill>
                  <a:srgbClr val="000066"/>
                </a:solidFill>
                <a:latin typeface="Arial" pitchFamily="34" charset="0"/>
                <a:cs typeface="Arial" pitchFamily="34" charset="0"/>
              </a:rPr>
              <a:t>lý</a:t>
            </a:r>
            <a:endParaRPr lang="en-US" sz="2800" dirty="0" smtClean="0">
              <a:solidFill>
                <a:srgbClr val="000066"/>
              </a:solidFill>
              <a:latin typeface="Arial" pitchFamily="34" charset="0"/>
              <a:cs typeface="Arial" pitchFamily="34" charset="0"/>
            </a:endParaRPr>
          </a:p>
          <a:p>
            <a:pPr algn="just">
              <a:spcBef>
                <a:spcPct val="0"/>
              </a:spcBef>
              <a:spcAft>
                <a:spcPct val="0"/>
              </a:spcAft>
              <a:buFont typeface="Arial" pitchFamily="34" charset="0"/>
              <a:buNone/>
            </a:pPr>
            <a:r>
              <a:rPr lang="en-US" sz="2800" dirty="0" smtClean="0">
                <a:solidFill>
                  <a:srgbClr val="000066"/>
                </a:solidFill>
                <a:latin typeface="Arial" pitchFamily="34" charset="0"/>
                <a:cs typeface="Arial" pitchFamily="34" charset="0"/>
              </a:rPr>
              <a:t>+ </a:t>
            </a:r>
            <a:r>
              <a:rPr lang="en-US" sz="2800" dirty="0" err="1" smtClean="0">
                <a:solidFill>
                  <a:srgbClr val="000066"/>
                </a:solidFill>
                <a:latin typeface="Arial" pitchFamily="34" charset="0"/>
                <a:cs typeface="Arial" pitchFamily="34" charset="0"/>
              </a:rPr>
              <a:t>Hystery</a:t>
            </a:r>
            <a:endParaRPr lang="en-US" sz="2800" dirty="0" smtClean="0">
              <a:solidFill>
                <a:srgbClr val="000066"/>
              </a:solidFill>
              <a:latin typeface="Arial" pitchFamily="34" charset="0"/>
              <a:cs typeface="Arial" pitchFamily="34" charset="0"/>
            </a:endParaRPr>
          </a:p>
        </p:txBody>
      </p:sp>
      <p:sp>
        <p:nvSpPr>
          <p:cNvPr id="3" name="Oval 2"/>
          <p:cNvSpPr/>
          <p:nvPr/>
        </p:nvSpPr>
        <p:spPr>
          <a:xfrm>
            <a:off x="3657600" y="533400"/>
            <a:ext cx="5486400" cy="1066800"/>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9A0000"/>
                </a:solidFill>
                <a:latin typeface="Tahoma" pitchFamily="34" charset="0"/>
                <a:ea typeface="Tahoma" pitchFamily="34" charset="0"/>
                <a:cs typeface="Tahoma" pitchFamily="34" charset="0"/>
              </a:rPr>
              <a:t>Cần</a:t>
            </a:r>
            <a:r>
              <a:rPr lang="en-US" sz="2800" b="1" dirty="0" smtClean="0">
                <a:solidFill>
                  <a:srgbClr val="9A0000"/>
                </a:solidFill>
                <a:latin typeface="Tahoma" pitchFamily="34" charset="0"/>
                <a:ea typeface="Tahoma" pitchFamily="34" charset="0"/>
                <a:cs typeface="Tahoma" pitchFamily="34" charset="0"/>
              </a:rPr>
              <a:t> </a:t>
            </a:r>
            <a:r>
              <a:rPr lang="en-US" sz="2800" b="1" dirty="0" err="1" smtClean="0">
                <a:solidFill>
                  <a:srgbClr val="9A0000"/>
                </a:solidFill>
                <a:latin typeface="Tahoma" pitchFamily="34" charset="0"/>
                <a:ea typeface="Tahoma" pitchFamily="34" charset="0"/>
                <a:cs typeface="Tahoma" pitchFamily="34" charset="0"/>
              </a:rPr>
              <a:t>phân</a:t>
            </a:r>
            <a:r>
              <a:rPr lang="en-US" sz="2800" b="1" dirty="0" smtClean="0">
                <a:solidFill>
                  <a:srgbClr val="9A0000"/>
                </a:solidFill>
                <a:latin typeface="Tahoma" pitchFamily="34" charset="0"/>
                <a:ea typeface="Tahoma" pitchFamily="34" charset="0"/>
                <a:cs typeface="Tahoma" pitchFamily="34" charset="0"/>
              </a:rPr>
              <a:t> </a:t>
            </a:r>
            <a:r>
              <a:rPr lang="en-US" sz="2800" b="1" dirty="0" err="1" smtClean="0">
                <a:solidFill>
                  <a:srgbClr val="9A0000"/>
                </a:solidFill>
                <a:latin typeface="Tahoma" pitchFamily="34" charset="0"/>
                <a:ea typeface="Tahoma" pitchFamily="34" charset="0"/>
                <a:cs typeface="Tahoma" pitchFamily="34" charset="0"/>
              </a:rPr>
              <a:t>biệt</a:t>
            </a:r>
            <a:endParaRPr lang="en-US" sz="2800" b="1" dirty="0">
              <a:solidFill>
                <a:srgbClr val="9A0000"/>
              </a:solidFill>
              <a:latin typeface="Tahoma" pitchFamily="34" charset="0"/>
              <a:ea typeface="Tahoma" pitchFamily="34" charset="0"/>
              <a:cs typeface="Tahoma" pitchFamily="34" charset="0"/>
            </a:endParaRPr>
          </a:p>
        </p:txBody>
      </p:sp>
      <p:sp>
        <p:nvSpPr>
          <p:cNvPr id="8" name="Rectangle 7">
            <a:hlinkClick r:id="rId2" action="ppaction://hlinkfile"/>
          </p:cNvPr>
          <p:cNvSpPr/>
          <p:nvPr/>
        </p:nvSpPr>
        <p:spPr>
          <a:xfrm>
            <a:off x="5638800" y="4876800"/>
            <a:ext cx="1223412" cy="369332"/>
          </a:xfrm>
          <a:prstGeom prst="rect">
            <a:avLst/>
          </a:prstGeom>
          <a:ln>
            <a:solidFill>
              <a:schemeClr val="accent1"/>
            </a:solidFill>
          </a:ln>
        </p:spPr>
        <p:txBody>
          <a:bodyPr wrap="none">
            <a:spAutoFit/>
          </a:bodyPr>
          <a:lstStyle/>
          <a:p>
            <a:pPr algn="just">
              <a:spcBef>
                <a:spcPct val="0"/>
              </a:spcBef>
              <a:spcAft>
                <a:spcPct val="0"/>
              </a:spcAft>
              <a:buFont typeface="Arial" pitchFamily="34" charset="0"/>
              <a:buNone/>
            </a:pPr>
            <a:r>
              <a:rPr lang="en-US" dirty="0" err="1">
                <a:solidFill>
                  <a:srgbClr val="000066"/>
                </a:solidFill>
                <a:latin typeface="Arial" pitchFamily="34" charset="0"/>
                <a:cs typeface="Arial" pitchFamily="34" charset="0"/>
              </a:rPr>
              <a:t>xem</a:t>
            </a:r>
            <a:r>
              <a:rPr lang="en-US" dirty="0">
                <a:solidFill>
                  <a:srgbClr val="000066"/>
                </a:solidFill>
                <a:latin typeface="Arial" pitchFamily="34" charset="0"/>
                <a:cs typeface="Arial" pitchFamily="34" charset="0"/>
              </a:rPr>
              <a:t> clip 1</a:t>
            </a:r>
          </a:p>
        </p:txBody>
      </p:sp>
      <p:sp>
        <p:nvSpPr>
          <p:cNvPr id="9" name="Rectangle 8"/>
          <p:cNvSpPr/>
          <p:nvPr/>
        </p:nvSpPr>
        <p:spPr>
          <a:xfrm>
            <a:off x="4370723" y="4876800"/>
            <a:ext cx="825867" cy="369332"/>
          </a:xfrm>
          <a:prstGeom prst="rect">
            <a:avLst/>
          </a:prstGeom>
          <a:ln>
            <a:solidFill>
              <a:schemeClr val="accent1"/>
            </a:solidFill>
          </a:ln>
        </p:spPr>
        <p:txBody>
          <a:bodyPr wrap="none">
            <a:spAutoFit/>
          </a:bodyPr>
          <a:lstStyle/>
          <a:p>
            <a:pPr algn="just">
              <a:spcBef>
                <a:spcPct val="0"/>
              </a:spcBef>
              <a:spcAft>
                <a:spcPct val="0"/>
              </a:spcAft>
              <a:buFont typeface="Arial" pitchFamily="34" charset="0"/>
              <a:buNone/>
            </a:pPr>
            <a:r>
              <a:rPr lang="en-US" dirty="0" err="1" smtClean="0">
                <a:solidFill>
                  <a:srgbClr val="000066"/>
                </a:solidFill>
                <a:latin typeface="Arial" pitchFamily="34" charset="0"/>
                <a:cs typeface="Arial" pitchFamily="34" charset="0"/>
              </a:rPr>
              <a:t>Xử</a:t>
            </a:r>
            <a:r>
              <a:rPr lang="en-US" dirty="0" smtClean="0">
                <a:solidFill>
                  <a:srgbClr val="000066"/>
                </a:solidFill>
                <a:latin typeface="Arial" pitchFamily="34" charset="0"/>
                <a:cs typeface="Arial" pitchFamily="34" charset="0"/>
              </a:rPr>
              <a:t> </a:t>
            </a:r>
            <a:r>
              <a:rPr lang="en-US" dirty="0" err="1" smtClean="0">
                <a:solidFill>
                  <a:srgbClr val="000066"/>
                </a:solidFill>
                <a:latin typeface="Arial" pitchFamily="34" charset="0"/>
                <a:cs typeface="Arial" pitchFamily="34" charset="0"/>
              </a:rPr>
              <a:t>trí</a:t>
            </a:r>
            <a:r>
              <a:rPr lang="en-US" dirty="0" smtClean="0">
                <a:solidFill>
                  <a:srgbClr val="000066"/>
                </a:solidFill>
                <a:latin typeface="Arial" pitchFamily="34" charset="0"/>
                <a:cs typeface="Arial" pitchFamily="34" charset="0"/>
              </a:rPr>
              <a:t>:</a:t>
            </a:r>
            <a:endParaRPr lang="en-US" dirty="0">
              <a:solidFill>
                <a:srgbClr val="000066"/>
              </a:solidFill>
              <a:latin typeface="Arial" pitchFamily="34" charset="0"/>
              <a:cs typeface="Arial" pitchFamily="34" charset="0"/>
            </a:endParaRPr>
          </a:p>
        </p:txBody>
      </p:sp>
    </p:spTree>
    <p:extLst>
      <p:ext uri="{BB962C8B-B14F-4D97-AF65-F5344CB8AC3E}">
        <p14:creationId xmlns:p14="http://schemas.microsoft.com/office/powerpoint/2010/main" val="3413329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ocuments\m4pRnPgenasWz5wRAUsNZPwhOJ3M4GIUfbHLuICX.jpe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486400" y="3124200"/>
            <a:ext cx="3352800" cy="33528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5029200" y="228600"/>
            <a:ext cx="3962400" cy="2057400"/>
          </a:xfrm>
          <a:prstGeom prst="ellipse">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9A0000"/>
                </a:solidFill>
                <a:latin typeface="Tahoma" pitchFamily="34" charset="0"/>
                <a:ea typeface="Tahoma" pitchFamily="34" charset="0"/>
                <a:cs typeface="Tahoma" pitchFamily="34" charset="0"/>
              </a:rPr>
              <a:t>Say </a:t>
            </a:r>
            <a:r>
              <a:rPr lang="en-US" sz="2800" b="1" dirty="0" err="1" smtClean="0">
                <a:solidFill>
                  <a:srgbClr val="9A0000"/>
                </a:solidFill>
                <a:latin typeface="Tahoma" pitchFamily="34" charset="0"/>
                <a:ea typeface="Tahoma" pitchFamily="34" charset="0"/>
                <a:cs typeface="Tahoma" pitchFamily="34" charset="0"/>
              </a:rPr>
              <a:t>nắng</a:t>
            </a:r>
            <a:r>
              <a:rPr lang="en-US" sz="2800" b="1" dirty="0" smtClean="0">
                <a:solidFill>
                  <a:srgbClr val="9A0000"/>
                </a:solidFill>
                <a:latin typeface="Tahoma" pitchFamily="34" charset="0"/>
                <a:ea typeface="Tahoma" pitchFamily="34" charset="0"/>
                <a:cs typeface="Tahoma" pitchFamily="34" charset="0"/>
              </a:rPr>
              <a:t> - say </a:t>
            </a:r>
            <a:r>
              <a:rPr lang="en-US" sz="2800" b="1" dirty="0" err="1" smtClean="0">
                <a:solidFill>
                  <a:srgbClr val="9A0000"/>
                </a:solidFill>
                <a:latin typeface="Tahoma" pitchFamily="34" charset="0"/>
                <a:ea typeface="Tahoma" pitchFamily="34" charset="0"/>
                <a:cs typeface="Tahoma" pitchFamily="34" charset="0"/>
              </a:rPr>
              <a:t>nóng</a:t>
            </a:r>
            <a:endParaRPr lang="en-US" sz="2800" b="1" dirty="0">
              <a:solidFill>
                <a:srgbClr val="9A0000"/>
              </a:solidFill>
              <a:latin typeface="Tahoma" pitchFamily="34" charset="0"/>
              <a:ea typeface="Tahoma" pitchFamily="34" charset="0"/>
              <a:cs typeface="Tahoma" pitchFamily="34" charset="0"/>
            </a:endParaRPr>
          </a:p>
        </p:txBody>
      </p:sp>
      <p:sp>
        <p:nvSpPr>
          <p:cNvPr id="4" name="Flowchart: Alternate Process 3"/>
          <p:cNvSpPr/>
          <p:nvPr/>
        </p:nvSpPr>
        <p:spPr>
          <a:xfrm>
            <a:off x="315686" y="1545771"/>
            <a:ext cx="5627914" cy="2286000"/>
          </a:xfrm>
          <a:prstGeom prst="flowChartAlternateProcess">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smtClean="0">
                <a:solidFill>
                  <a:srgbClr val="002060"/>
                </a:solidFill>
                <a:latin typeface="Tahoma" pitchFamily="34" charset="0"/>
                <a:ea typeface="Tahoma" pitchFamily="34" charset="0"/>
                <a:cs typeface="Tahoma" pitchFamily="34" charset="0"/>
              </a:rPr>
              <a:t>Say nóng: Tình trạng trung tâm điều hoà thân nhiệt không thích ứng được với môi trường xung quanh. Thường xảy ra vào buổi xế chiều, có nhiều tia hồng ngoại</a:t>
            </a:r>
            <a:endParaRPr lang="vi-VN" sz="2400" dirty="0">
              <a:solidFill>
                <a:srgbClr val="002060"/>
              </a:solidFill>
              <a:latin typeface="Tahoma" pitchFamily="34" charset="0"/>
              <a:ea typeface="Tahoma" pitchFamily="34" charset="0"/>
              <a:cs typeface="Tahoma" pitchFamily="34" charset="0"/>
            </a:endParaRPr>
          </a:p>
        </p:txBody>
      </p:sp>
      <p:sp>
        <p:nvSpPr>
          <p:cNvPr id="5" name="Flowchart: Alternate Process 4"/>
          <p:cNvSpPr/>
          <p:nvPr/>
        </p:nvSpPr>
        <p:spPr>
          <a:xfrm>
            <a:off x="304800" y="4114800"/>
            <a:ext cx="5627914" cy="2286000"/>
          </a:xfrm>
          <a:prstGeom prst="flowChartAlternateProcess">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smtClean="0">
                <a:solidFill>
                  <a:srgbClr val="002060"/>
                </a:solidFill>
                <a:latin typeface="Tahoma" pitchFamily="34" charset="0"/>
                <a:ea typeface="Tahoma" pitchFamily="34" charset="0"/>
                <a:cs typeface="Tahoma" pitchFamily="34" charset="0"/>
              </a:rPr>
              <a:t>Say nắng: Bản thân trung tâm điều hoà thân nhiệt bị ảnh hưởng bởi tia nắng chiếu thẳng vào đầu, cổ, gáy…  Say nắng thường xuất hiện giữa trưa khi trời nắng gay gắt, có nhiều tia tử ngoại</a:t>
            </a:r>
            <a:endParaRPr lang="vi-VN" sz="2400" dirty="0">
              <a:solidFill>
                <a:srgbClr val="00206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34371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44475" y="1066801"/>
            <a:ext cx="7756525" cy="5359400"/>
          </a:xfrm>
          <a:prstGeom prst="rect">
            <a:avLst/>
          </a:prstGeom>
          <a:solidFill>
            <a:srgbClr val="FFFF99"/>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ct val="0"/>
              </a:spcAft>
              <a:buFont typeface="Wingdings" pitchFamily="2" charset="2"/>
              <a:buChar char="ü"/>
            </a:pP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Sốt</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cao</a:t>
            </a:r>
            <a:r>
              <a:rPr lang="en-US" sz="2400" dirty="0" smtClean="0">
                <a:solidFill>
                  <a:srgbClr val="000066"/>
                </a:solidFill>
                <a:latin typeface="Tahoma" pitchFamily="34" charset="0"/>
                <a:ea typeface="Tahoma" pitchFamily="34" charset="0"/>
                <a:cs typeface="Tahoma" pitchFamily="34" charset="0"/>
              </a:rPr>
              <a:t> &gt; 39,8</a:t>
            </a:r>
            <a:r>
              <a:rPr lang="en-US" sz="2400" baseline="30000" dirty="0" smtClean="0">
                <a:solidFill>
                  <a:srgbClr val="000066"/>
                </a:solidFill>
                <a:latin typeface="Tahoma" pitchFamily="34" charset="0"/>
                <a:ea typeface="Tahoma" pitchFamily="34" charset="0"/>
                <a:cs typeface="Tahoma" pitchFamily="34" charset="0"/>
              </a:rPr>
              <a:t>o</a:t>
            </a:r>
            <a:r>
              <a:rPr lang="en-US" sz="2400" dirty="0" smtClean="0">
                <a:solidFill>
                  <a:srgbClr val="000066"/>
                </a:solidFill>
                <a:latin typeface="Tahoma" pitchFamily="34" charset="0"/>
                <a:ea typeface="Tahoma" pitchFamily="34" charset="0"/>
                <a:cs typeface="Tahoma" pitchFamily="34" charset="0"/>
              </a:rPr>
              <a:t>C</a:t>
            </a:r>
          </a:p>
          <a:p>
            <a:pPr>
              <a:spcAft>
                <a:spcPct val="0"/>
              </a:spcAft>
              <a:buFont typeface="Wingdings" pitchFamily="2" charset="2"/>
              <a:buChar char="ü"/>
            </a:pP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Lúc</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đầu</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thở</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sâu</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mạch</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nhanh</a:t>
            </a:r>
            <a:endParaRPr lang="en-US" sz="2400" dirty="0" smtClean="0">
              <a:solidFill>
                <a:srgbClr val="000066"/>
              </a:solidFill>
              <a:latin typeface="Tahoma" pitchFamily="34" charset="0"/>
              <a:ea typeface="Tahoma" pitchFamily="34" charset="0"/>
              <a:cs typeface="Tahoma" pitchFamily="34" charset="0"/>
            </a:endParaRPr>
          </a:p>
          <a:p>
            <a:pPr>
              <a:spcAft>
                <a:spcPct val="0"/>
              </a:spcAft>
              <a:buFont typeface="Wingdings" pitchFamily="2" charset="2"/>
              <a:buChar char="ü"/>
            </a:pP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Lúc</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sau</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thở</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nông</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mạch</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yếu</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đồng</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tử</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giãn</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lú</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lẫn</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mê</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sảng</a:t>
            </a:r>
            <a:r>
              <a:rPr lang="en-US" sz="2400" dirty="0" smtClean="0">
                <a:solidFill>
                  <a:srgbClr val="000066"/>
                </a:solidFill>
                <a:latin typeface="Tahoma" pitchFamily="34" charset="0"/>
                <a:ea typeface="Tahoma" pitchFamily="34" charset="0"/>
                <a:cs typeface="Tahoma" pitchFamily="34" charset="0"/>
              </a:rPr>
              <a:t>, co </a:t>
            </a:r>
            <a:r>
              <a:rPr lang="en-US" sz="2400" dirty="0" err="1" smtClean="0">
                <a:solidFill>
                  <a:srgbClr val="000066"/>
                </a:solidFill>
                <a:latin typeface="Tahoma" pitchFamily="34" charset="0"/>
                <a:ea typeface="Tahoma" pitchFamily="34" charset="0"/>
                <a:cs typeface="Tahoma" pitchFamily="34" charset="0"/>
              </a:rPr>
              <a:t>giật</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ngất</a:t>
            </a:r>
            <a:r>
              <a:rPr lang="en-US" sz="2400" dirty="0" smtClean="0">
                <a:solidFill>
                  <a:srgbClr val="000066"/>
                </a:solidFill>
                <a:latin typeface="Tahoma" pitchFamily="34" charset="0"/>
                <a:ea typeface="Tahoma" pitchFamily="34" charset="0"/>
                <a:cs typeface="Tahoma" pitchFamily="34" charset="0"/>
              </a:rPr>
              <a:t>.</a:t>
            </a:r>
          </a:p>
          <a:p>
            <a:pPr>
              <a:spcAft>
                <a:spcPct val="0"/>
              </a:spcAft>
              <a:buFont typeface="Wingdings" pitchFamily="2" charset="2"/>
              <a:buChar char="ü"/>
            </a:pP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Thường</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thấy</a:t>
            </a:r>
            <a:r>
              <a:rPr lang="en-US" sz="2400" dirty="0" smtClean="0">
                <a:solidFill>
                  <a:srgbClr val="000066"/>
                </a:solidFill>
                <a:latin typeface="Tahoma" pitchFamily="34" charset="0"/>
                <a:ea typeface="Tahoma" pitchFamily="34" charset="0"/>
                <a:cs typeface="Tahoma" pitchFamily="34" charset="0"/>
              </a:rPr>
              <a:t> da </a:t>
            </a:r>
            <a:r>
              <a:rPr lang="en-US" sz="2400" dirty="0" err="1" smtClean="0">
                <a:solidFill>
                  <a:srgbClr val="000066"/>
                </a:solidFill>
                <a:latin typeface="Tahoma" pitchFamily="34" charset="0"/>
                <a:ea typeface="Tahoma" pitchFamily="34" charset="0"/>
                <a:cs typeface="Tahoma" pitchFamily="34" charset="0"/>
              </a:rPr>
              <a:t>nóng</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khô</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mệt</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lả</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đau</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đầu</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khó</a:t>
            </a:r>
            <a:r>
              <a:rPr lang="en-US" sz="2400" dirty="0" smtClean="0">
                <a:solidFill>
                  <a:srgbClr val="000066"/>
                </a:solidFill>
                <a:latin typeface="Tahoma" pitchFamily="34" charset="0"/>
                <a:ea typeface="Tahoma" pitchFamily="34" charset="0"/>
                <a:cs typeface="Tahoma" pitchFamily="34" charset="0"/>
              </a:rPr>
              <a:t> ở, </a:t>
            </a:r>
            <a:r>
              <a:rPr lang="en-US" sz="2400" dirty="0" err="1" smtClean="0">
                <a:solidFill>
                  <a:srgbClr val="000066"/>
                </a:solidFill>
                <a:latin typeface="Tahoma" pitchFamily="34" charset="0"/>
                <a:ea typeface="Tahoma" pitchFamily="34" charset="0"/>
                <a:cs typeface="Tahoma" pitchFamily="34" charset="0"/>
              </a:rPr>
              <a:t>đỏ</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mặt</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nôn</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mửa</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và</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tiêu</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chảy</a:t>
            </a:r>
            <a:r>
              <a:rPr lang="en-US" sz="2400" dirty="0" smtClean="0">
                <a:solidFill>
                  <a:srgbClr val="000066"/>
                </a:solidFill>
                <a:latin typeface="Tahoma" pitchFamily="34" charset="0"/>
                <a:ea typeface="Tahoma" pitchFamily="34" charset="0"/>
                <a:cs typeface="Tahoma" pitchFamily="34" charset="0"/>
              </a:rPr>
              <a:t>.</a:t>
            </a:r>
          </a:p>
          <a:p>
            <a:pPr>
              <a:spcAft>
                <a:spcPct val="0"/>
              </a:spcAft>
              <a:buFont typeface="Arial" pitchFamily="34" charset="0"/>
              <a:buNone/>
            </a:pPr>
            <a:r>
              <a:rPr lang="en-US" sz="2400" b="1" i="1" u="sng" dirty="0" err="1" smtClean="0">
                <a:solidFill>
                  <a:srgbClr val="000066"/>
                </a:solidFill>
                <a:latin typeface="Tahoma" pitchFamily="34" charset="0"/>
                <a:ea typeface="Tahoma" pitchFamily="34" charset="0"/>
                <a:cs typeface="Tahoma" pitchFamily="34" charset="0"/>
              </a:rPr>
              <a:t>Trẻ</a:t>
            </a:r>
            <a:r>
              <a:rPr lang="en-US" sz="2400" b="1" i="1" u="sng" dirty="0" smtClean="0">
                <a:solidFill>
                  <a:srgbClr val="000066"/>
                </a:solidFill>
                <a:latin typeface="Tahoma" pitchFamily="34" charset="0"/>
                <a:ea typeface="Tahoma" pitchFamily="34" charset="0"/>
                <a:cs typeface="Tahoma" pitchFamily="34" charset="0"/>
              </a:rPr>
              <a:t> </a:t>
            </a:r>
            <a:r>
              <a:rPr lang="en-US" sz="2400" b="1" i="1" u="sng" dirty="0" err="1" smtClean="0">
                <a:solidFill>
                  <a:srgbClr val="000066"/>
                </a:solidFill>
                <a:latin typeface="Tahoma" pitchFamily="34" charset="0"/>
                <a:ea typeface="Tahoma" pitchFamily="34" charset="0"/>
                <a:cs typeface="Tahoma" pitchFamily="34" charset="0"/>
              </a:rPr>
              <a:t>em</a:t>
            </a:r>
            <a:r>
              <a:rPr lang="en-US" sz="2400" dirty="0" smtClean="0">
                <a:solidFill>
                  <a:srgbClr val="000066"/>
                </a:solidFill>
                <a:latin typeface="Tahoma" pitchFamily="34" charset="0"/>
                <a:ea typeface="Tahoma" pitchFamily="34" charset="0"/>
                <a:cs typeface="Tahoma" pitchFamily="34" charset="0"/>
              </a:rPr>
              <a:t> (</a:t>
            </a:r>
            <a:r>
              <a:rPr lang="en-US" sz="2400" i="1" dirty="0" err="1" smtClean="0">
                <a:solidFill>
                  <a:srgbClr val="000066"/>
                </a:solidFill>
                <a:latin typeface="Tahoma" pitchFamily="34" charset="0"/>
                <a:ea typeface="Tahoma" pitchFamily="34" charset="0"/>
                <a:cs typeface="Tahoma" pitchFamily="34" charset="0"/>
              </a:rPr>
              <a:t>chơi</a:t>
            </a:r>
            <a:r>
              <a:rPr lang="en-US" sz="2400" i="1" dirty="0" smtClean="0">
                <a:solidFill>
                  <a:srgbClr val="000066"/>
                </a:solidFill>
                <a:latin typeface="Tahoma" pitchFamily="34" charset="0"/>
                <a:ea typeface="Tahoma" pitchFamily="34" charset="0"/>
                <a:cs typeface="Tahoma" pitchFamily="34" charset="0"/>
              </a:rPr>
              <a:t> </a:t>
            </a:r>
            <a:r>
              <a:rPr lang="en-US" sz="2400" i="1" dirty="0" err="1" smtClean="0">
                <a:solidFill>
                  <a:srgbClr val="000066"/>
                </a:solidFill>
                <a:latin typeface="Tahoma" pitchFamily="34" charset="0"/>
                <a:ea typeface="Tahoma" pitchFamily="34" charset="0"/>
                <a:cs typeface="Tahoma" pitchFamily="34" charset="0"/>
              </a:rPr>
              <a:t>dưới</a:t>
            </a:r>
            <a:r>
              <a:rPr lang="en-US" sz="2400" i="1" dirty="0" smtClean="0">
                <a:solidFill>
                  <a:srgbClr val="000066"/>
                </a:solidFill>
                <a:latin typeface="Tahoma" pitchFamily="34" charset="0"/>
                <a:ea typeface="Tahoma" pitchFamily="34" charset="0"/>
                <a:cs typeface="Tahoma" pitchFamily="34" charset="0"/>
              </a:rPr>
              <a:t> </a:t>
            </a:r>
            <a:r>
              <a:rPr lang="en-US" sz="2400" i="1" dirty="0" err="1" smtClean="0">
                <a:solidFill>
                  <a:srgbClr val="000066"/>
                </a:solidFill>
                <a:latin typeface="Tahoma" pitchFamily="34" charset="0"/>
                <a:ea typeface="Tahoma" pitchFamily="34" charset="0"/>
                <a:cs typeface="Tahoma" pitchFamily="34" charset="0"/>
              </a:rPr>
              <a:t>thời</a:t>
            </a:r>
            <a:r>
              <a:rPr lang="en-US" sz="2400" i="1" dirty="0" smtClean="0">
                <a:solidFill>
                  <a:srgbClr val="000066"/>
                </a:solidFill>
                <a:latin typeface="Tahoma" pitchFamily="34" charset="0"/>
                <a:ea typeface="Tahoma" pitchFamily="34" charset="0"/>
                <a:cs typeface="Tahoma" pitchFamily="34" charset="0"/>
              </a:rPr>
              <a:t> </a:t>
            </a:r>
            <a:r>
              <a:rPr lang="en-US" sz="2400" i="1" dirty="0" err="1" smtClean="0">
                <a:solidFill>
                  <a:srgbClr val="000066"/>
                </a:solidFill>
                <a:latin typeface="Tahoma" pitchFamily="34" charset="0"/>
                <a:ea typeface="Tahoma" pitchFamily="34" charset="0"/>
                <a:cs typeface="Tahoma" pitchFamily="34" charset="0"/>
              </a:rPr>
              <a:t>tiết</a:t>
            </a:r>
            <a:r>
              <a:rPr lang="en-US" sz="2400" i="1" dirty="0" smtClean="0">
                <a:solidFill>
                  <a:srgbClr val="000066"/>
                </a:solidFill>
                <a:latin typeface="Tahoma" pitchFamily="34" charset="0"/>
                <a:ea typeface="Tahoma" pitchFamily="34" charset="0"/>
                <a:cs typeface="Tahoma" pitchFamily="34" charset="0"/>
              </a:rPr>
              <a:t> </a:t>
            </a:r>
            <a:r>
              <a:rPr lang="en-US" sz="2400" i="1" dirty="0" err="1" smtClean="0">
                <a:solidFill>
                  <a:srgbClr val="000066"/>
                </a:solidFill>
                <a:latin typeface="Tahoma" pitchFamily="34" charset="0"/>
                <a:ea typeface="Tahoma" pitchFamily="34" charset="0"/>
                <a:cs typeface="Tahoma" pitchFamily="34" charset="0"/>
              </a:rPr>
              <a:t>nắng</a:t>
            </a:r>
            <a:r>
              <a:rPr lang="en-US" sz="2400" i="1" dirty="0" smtClean="0">
                <a:solidFill>
                  <a:srgbClr val="000066"/>
                </a:solidFill>
                <a:latin typeface="Tahoma" pitchFamily="34" charset="0"/>
                <a:ea typeface="Tahoma" pitchFamily="34" charset="0"/>
                <a:cs typeface="Tahoma" pitchFamily="34" charset="0"/>
              </a:rPr>
              <a:t> </a:t>
            </a:r>
            <a:r>
              <a:rPr lang="en-US" sz="2400" i="1" dirty="0" err="1" smtClean="0">
                <a:solidFill>
                  <a:srgbClr val="000066"/>
                </a:solidFill>
                <a:latin typeface="Tahoma" pitchFamily="34" charset="0"/>
                <a:ea typeface="Tahoma" pitchFamily="34" charset="0"/>
                <a:cs typeface="Tahoma" pitchFamily="34" charset="0"/>
              </a:rPr>
              <a:t>kéo</a:t>
            </a:r>
            <a:r>
              <a:rPr lang="en-US" sz="2400" i="1" dirty="0" smtClean="0">
                <a:solidFill>
                  <a:srgbClr val="000066"/>
                </a:solidFill>
                <a:latin typeface="Tahoma" pitchFamily="34" charset="0"/>
                <a:ea typeface="Tahoma" pitchFamily="34" charset="0"/>
                <a:cs typeface="Tahoma" pitchFamily="34" charset="0"/>
              </a:rPr>
              <a:t> </a:t>
            </a:r>
            <a:r>
              <a:rPr lang="en-US" sz="2400" i="1" dirty="0" err="1" smtClean="0">
                <a:solidFill>
                  <a:srgbClr val="000066"/>
                </a:solidFill>
                <a:latin typeface="Tahoma" pitchFamily="34" charset="0"/>
                <a:ea typeface="Tahoma" pitchFamily="34" charset="0"/>
                <a:cs typeface="Tahoma" pitchFamily="34" charset="0"/>
              </a:rPr>
              <a:t>dài</a:t>
            </a:r>
            <a:r>
              <a:rPr lang="en-US" sz="2400" dirty="0" smtClean="0">
                <a:solidFill>
                  <a:srgbClr val="000066"/>
                </a:solidFill>
                <a:latin typeface="Tahoma" pitchFamily="34" charset="0"/>
                <a:ea typeface="Tahoma" pitchFamily="34" charset="0"/>
                <a:cs typeface="Tahoma" pitchFamily="34" charset="0"/>
              </a:rPr>
              <a:t>)</a:t>
            </a:r>
          </a:p>
          <a:p>
            <a:pPr>
              <a:spcAft>
                <a:spcPct val="0"/>
              </a:spcAft>
              <a:buFont typeface="Wingdings" pitchFamily="2" charset="2"/>
              <a:buChar char="ü"/>
            </a:pP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Mệt</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mỏi</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mắt</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lờ</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đờ</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cơ</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thể</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nóng</a:t>
            </a:r>
            <a:r>
              <a:rPr lang="en-US" sz="2400" dirty="0" smtClean="0">
                <a:solidFill>
                  <a:srgbClr val="000066"/>
                </a:solidFill>
                <a:latin typeface="Tahoma" pitchFamily="34" charset="0"/>
                <a:ea typeface="Tahoma" pitchFamily="34" charset="0"/>
                <a:cs typeface="Tahoma" pitchFamily="34" charset="0"/>
              </a:rPr>
              <a:t> ran, </a:t>
            </a:r>
            <a:r>
              <a:rPr lang="en-US" sz="2400" dirty="0" err="1" smtClean="0">
                <a:solidFill>
                  <a:srgbClr val="000066"/>
                </a:solidFill>
                <a:latin typeface="Tahoma" pitchFamily="34" charset="0"/>
                <a:ea typeface="Tahoma" pitchFamily="34" charset="0"/>
                <a:cs typeface="Tahoma" pitchFamily="34" charset="0"/>
              </a:rPr>
              <a:t>mặt</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đỏ</a:t>
            </a:r>
            <a:r>
              <a:rPr lang="en-US" sz="2400" dirty="0" smtClean="0">
                <a:solidFill>
                  <a:srgbClr val="000066"/>
                </a:solidFill>
                <a:latin typeface="Tahoma" pitchFamily="34" charset="0"/>
                <a:ea typeface="Tahoma" pitchFamily="34" charset="0"/>
                <a:cs typeface="Tahoma" pitchFamily="34" charset="0"/>
              </a:rPr>
              <a:t> gay</a:t>
            </a:r>
          </a:p>
          <a:p>
            <a:pPr>
              <a:spcAft>
                <a:spcPct val="0"/>
              </a:spcAft>
              <a:buFont typeface="Wingdings" pitchFamily="2" charset="2"/>
              <a:buChar char="ü"/>
            </a:pP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Thân</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nhiệt</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có</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thể</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lên</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tới</a:t>
            </a:r>
            <a:r>
              <a:rPr lang="en-US" sz="2400" dirty="0" smtClean="0">
                <a:solidFill>
                  <a:srgbClr val="000066"/>
                </a:solidFill>
                <a:latin typeface="Tahoma" pitchFamily="34" charset="0"/>
                <a:ea typeface="Tahoma" pitchFamily="34" charset="0"/>
                <a:cs typeface="Tahoma" pitchFamily="34" charset="0"/>
              </a:rPr>
              <a:t> 40-41</a:t>
            </a:r>
            <a:r>
              <a:rPr lang="en-US" sz="2400" baseline="30000" dirty="0" smtClean="0">
                <a:solidFill>
                  <a:srgbClr val="000066"/>
                </a:solidFill>
                <a:latin typeface="Tahoma" pitchFamily="34" charset="0"/>
                <a:ea typeface="Tahoma" pitchFamily="34" charset="0"/>
                <a:cs typeface="Tahoma" pitchFamily="34" charset="0"/>
              </a:rPr>
              <a:t>o</a:t>
            </a:r>
            <a:r>
              <a:rPr lang="en-US" sz="2400" dirty="0" smtClean="0">
                <a:solidFill>
                  <a:srgbClr val="000066"/>
                </a:solidFill>
                <a:latin typeface="Tahoma" pitchFamily="34" charset="0"/>
                <a:ea typeface="Tahoma" pitchFamily="34" charset="0"/>
                <a:cs typeface="Tahoma" pitchFamily="34" charset="0"/>
              </a:rPr>
              <a:t>C</a:t>
            </a:r>
          </a:p>
          <a:p>
            <a:pPr>
              <a:spcAft>
                <a:spcPct val="0"/>
              </a:spcAft>
              <a:buFont typeface="Wingdings" pitchFamily="2" charset="2"/>
              <a:buChar char="ü"/>
            </a:pP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Nhịp</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thở</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nhanh</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nông</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mạch</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yếu</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khó</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bắt</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hoặc</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không</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bắt</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được</a:t>
            </a:r>
            <a:endParaRPr lang="en-US" sz="2400" dirty="0" smtClean="0">
              <a:solidFill>
                <a:srgbClr val="000066"/>
              </a:solidFill>
              <a:latin typeface="Tahoma" pitchFamily="34" charset="0"/>
              <a:ea typeface="Tahoma" pitchFamily="34" charset="0"/>
              <a:cs typeface="Tahoma" pitchFamily="34" charset="0"/>
            </a:endParaRPr>
          </a:p>
          <a:p>
            <a:pPr>
              <a:spcAft>
                <a:spcPct val="0"/>
              </a:spcAft>
              <a:buFont typeface="Wingdings" pitchFamily="2" charset="2"/>
              <a:buChar char="ü"/>
            </a:pP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Nếu</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nặng</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có</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thể</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có</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cơn</a:t>
            </a:r>
            <a:r>
              <a:rPr lang="en-US" sz="2400" dirty="0" smtClean="0">
                <a:solidFill>
                  <a:srgbClr val="000066"/>
                </a:solidFill>
                <a:latin typeface="Tahoma" pitchFamily="34" charset="0"/>
                <a:ea typeface="Tahoma" pitchFamily="34" charset="0"/>
                <a:cs typeface="Tahoma" pitchFamily="34" charset="0"/>
              </a:rPr>
              <a:t> co </a:t>
            </a:r>
            <a:r>
              <a:rPr lang="en-US" sz="2400" dirty="0" err="1" smtClean="0">
                <a:solidFill>
                  <a:srgbClr val="000066"/>
                </a:solidFill>
                <a:latin typeface="Tahoma" pitchFamily="34" charset="0"/>
                <a:ea typeface="Tahoma" pitchFamily="34" charset="0"/>
                <a:cs typeface="Tahoma" pitchFamily="34" charset="0"/>
              </a:rPr>
              <a:t>giật</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hôn</a:t>
            </a:r>
            <a:r>
              <a:rPr lang="en-US" sz="2400" dirty="0" smtClean="0">
                <a:solidFill>
                  <a:srgbClr val="000066"/>
                </a:solidFill>
                <a:latin typeface="Tahoma" pitchFamily="34" charset="0"/>
                <a:ea typeface="Tahoma" pitchFamily="34" charset="0"/>
                <a:cs typeface="Tahoma" pitchFamily="34" charset="0"/>
              </a:rPr>
              <a:t> </a:t>
            </a:r>
            <a:r>
              <a:rPr lang="en-US" sz="2400" dirty="0" err="1" smtClean="0">
                <a:solidFill>
                  <a:srgbClr val="000066"/>
                </a:solidFill>
                <a:latin typeface="Tahoma" pitchFamily="34" charset="0"/>
                <a:ea typeface="Tahoma" pitchFamily="34" charset="0"/>
                <a:cs typeface="Tahoma" pitchFamily="34" charset="0"/>
              </a:rPr>
              <a:t>mê</a:t>
            </a:r>
            <a:endParaRPr lang="en-US" sz="2400" dirty="0">
              <a:solidFill>
                <a:srgbClr val="000066"/>
              </a:solidFill>
              <a:latin typeface="Tahoma" pitchFamily="34" charset="0"/>
              <a:ea typeface="Tahoma" pitchFamily="34" charset="0"/>
              <a:cs typeface="Tahoma" pitchFamily="34" charset="0"/>
            </a:endParaRPr>
          </a:p>
        </p:txBody>
      </p:sp>
      <p:sp>
        <p:nvSpPr>
          <p:cNvPr id="3" name="Oval 2"/>
          <p:cNvSpPr/>
          <p:nvPr/>
        </p:nvSpPr>
        <p:spPr>
          <a:xfrm>
            <a:off x="5562600" y="228600"/>
            <a:ext cx="3352800" cy="1371600"/>
          </a:xfrm>
          <a:prstGeom prst="ellipse">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9A0000"/>
                </a:solidFill>
                <a:latin typeface="Tahoma" pitchFamily="34" charset="0"/>
                <a:ea typeface="Tahoma" pitchFamily="34" charset="0"/>
                <a:cs typeface="Tahoma" pitchFamily="34" charset="0"/>
              </a:rPr>
              <a:t>Biểu</a:t>
            </a:r>
            <a:r>
              <a:rPr lang="en-US" sz="2800" b="1" dirty="0" smtClean="0">
                <a:solidFill>
                  <a:srgbClr val="9A0000"/>
                </a:solidFill>
                <a:latin typeface="Tahoma" pitchFamily="34" charset="0"/>
                <a:ea typeface="Tahoma" pitchFamily="34" charset="0"/>
                <a:cs typeface="Tahoma" pitchFamily="34" charset="0"/>
              </a:rPr>
              <a:t> </a:t>
            </a:r>
            <a:r>
              <a:rPr lang="en-US" sz="2800" b="1" dirty="0" err="1" smtClean="0">
                <a:solidFill>
                  <a:srgbClr val="9A0000"/>
                </a:solidFill>
                <a:latin typeface="Tahoma" pitchFamily="34" charset="0"/>
                <a:ea typeface="Tahoma" pitchFamily="34" charset="0"/>
                <a:cs typeface="Tahoma" pitchFamily="34" charset="0"/>
              </a:rPr>
              <a:t>hiện</a:t>
            </a:r>
            <a:r>
              <a:rPr lang="en-US" sz="2800" b="1" dirty="0" smtClean="0">
                <a:solidFill>
                  <a:srgbClr val="9A0000"/>
                </a:solidFill>
                <a:latin typeface="Tahoma" pitchFamily="34" charset="0"/>
                <a:ea typeface="Tahoma" pitchFamily="34" charset="0"/>
                <a:cs typeface="Tahoma" pitchFamily="34" charset="0"/>
              </a:rPr>
              <a:t> say </a:t>
            </a:r>
            <a:r>
              <a:rPr lang="en-US" sz="2800" b="1" dirty="0" err="1" smtClean="0">
                <a:solidFill>
                  <a:srgbClr val="9A0000"/>
                </a:solidFill>
                <a:latin typeface="Tahoma" pitchFamily="34" charset="0"/>
                <a:ea typeface="Tahoma" pitchFamily="34" charset="0"/>
                <a:cs typeface="Tahoma" pitchFamily="34" charset="0"/>
              </a:rPr>
              <a:t>nắng</a:t>
            </a:r>
            <a:endParaRPr lang="en-US" sz="2800" b="1" dirty="0">
              <a:solidFill>
                <a:srgbClr val="9A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05317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981200" y="1828801"/>
            <a:ext cx="6705600" cy="3962399"/>
          </a:xfrm>
          <a:prstGeom prst="rect">
            <a:avLst/>
          </a:prstGeom>
          <a:solidFill>
            <a:srgbClr val="FFFF99"/>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ct val="0"/>
              </a:spcAft>
              <a:buFont typeface="Wingdings" pitchFamily="2" charset="2"/>
              <a:buChar char="ü"/>
            </a:pPr>
            <a:r>
              <a:rPr lang="vi-VN" sz="2400" dirty="0" smtClean="0">
                <a:solidFill>
                  <a:srgbClr val="9A0000"/>
                </a:solidFill>
                <a:latin typeface="Tahoma" pitchFamily="34" charset="0"/>
                <a:ea typeface="Tahoma" pitchFamily="34" charset="0"/>
                <a:cs typeface="Tahoma" pitchFamily="34" charset="0"/>
              </a:rPr>
              <a:t> Sốt cao &gt; 39,8oC</a:t>
            </a:r>
          </a:p>
          <a:p>
            <a:pPr>
              <a:spcAft>
                <a:spcPct val="0"/>
              </a:spcAft>
              <a:buFont typeface="Wingdings" pitchFamily="2" charset="2"/>
              <a:buChar char="ü"/>
            </a:pPr>
            <a:r>
              <a:rPr lang="vi-VN" sz="2400" dirty="0" smtClean="0">
                <a:solidFill>
                  <a:srgbClr val="9A0000"/>
                </a:solidFill>
                <a:latin typeface="Tahoma" pitchFamily="34" charset="0"/>
                <a:ea typeface="Tahoma" pitchFamily="34" charset="0"/>
                <a:cs typeface="Tahoma" pitchFamily="34" charset="0"/>
              </a:rPr>
              <a:t> Da bệnh nhân bị lạnh và ẩm ướt</a:t>
            </a:r>
          </a:p>
          <a:p>
            <a:pPr>
              <a:spcAft>
                <a:spcPct val="0"/>
              </a:spcAft>
              <a:buFont typeface="Wingdings" pitchFamily="2" charset="2"/>
              <a:buChar char="ü"/>
            </a:pPr>
            <a:r>
              <a:rPr lang="vi-VN" sz="2400" dirty="0" smtClean="0">
                <a:solidFill>
                  <a:srgbClr val="9A0000"/>
                </a:solidFill>
                <a:latin typeface="Tahoma" pitchFamily="34" charset="0"/>
                <a:ea typeface="Tahoma" pitchFamily="34" charset="0"/>
                <a:cs typeface="Tahoma" pitchFamily="34" charset="0"/>
              </a:rPr>
              <a:t> Tái mét, vã mồ hôi</a:t>
            </a:r>
          </a:p>
          <a:p>
            <a:pPr>
              <a:spcAft>
                <a:spcPct val="0"/>
              </a:spcAft>
              <a:buFont typeface="Wingdings" pitchFamily="2" charset="2"/>
              <a:buChar char="ü"/>
            </a:pPr>
            <a:r>
              <a:rPr lang="vi-VN" sz="2400" dirty="0" smtClean="0">
                <a:solidFill>
                  <a:srgbClr val="9A0000"/>
                </a:solidFill>
                <a:latin typeface="Tahoma" pitchFamily="34" charset="0"/>
                <a:ea typeface="Tahoma" pitchFamily="34" charset="0"/>
                <a:cs typeface="Tahoma" pitchFamily="34" charset="0"/>
              </a:rPr>
              <a:t> Miệng khô, yếu sức, choáng váng, nhức đầu, buồn nôn hoặc nôn, chuột rút</a:t>
            </a:r>
          </a:p>
          <a:p>
            <a:pPr>
              <a:spcAft>
                <a:spcPct val="0"/>
              </a:spcAft>
              <a:buFont typeface="Wingdings" pitchFamily="2" charset="2"/>
              <a:buChar char="ü"/>
            </a:pPr>
            <a:r>
              <a:rPr lang="vi-VN" sz="2400" dirty="0" smtClean="0">
                <a:solidFill>
                  <a:srgbClr val="9A0000"/>
                </a:solidFill>
                <a:latin typeface="Tahoma" pitchFamily="34" charset="0"/>
                <a:ea typeface="Tahoma" pitchFamily="34" charset="0"/>
                <a:cs typeface="Tahoma" pitchFamily="34" charset="0"/>
              </a:rPr>
              <a:t> Mạch nhanh, yếu, thường kết hợp loạn nhịp tim, hạ huyết áp</a:t>
            </a:r>
          </a:p>
          <a:p>
            <a:pPr>
              <a:spcAft>
                <a:spcPct val="0"/>
              </a:spcAft>
              <a:buFont typeface="Wingdings" pitchFamily="2" charset="2"/>
              <a:buChar char="ü"/>
            </a:pPr>
            <a:r>
              <a:rPr lang="vi-VN" sz="2400" dirty="0" smtClean="0">
                <a:solidFill>
                  <a:srgbClr val="9A0000"/>
                </a:solidFill>
                <a:latin typeface="Tahoma" pitchFamily="34" charset="0"/>
                <a:ea typeface="Tahoma" pitchFamily="34" charset="0"/>
                <a:cs typeface="Tahoma" pitchFamily="34" charset="0"/>
              </a:rPr>
              <a:t> Người lớn có thể có hội chứng suy hô hấp cấp, động kinh&amp; hôn mê,…</a:t>
            </a:r>
          </a:p>
        </p:txBody>
      </p:sp>
      <p:sp>
        <p:nvSpPr>
          <p:cNvPr id="3" name="Oval 2"/>
          <p:cNvSpPr/>
          <p:nvPr/>
        </p:nvSpPr>
        <p:spPr>
          <a:xfrm>
            <a:off x="228600" y="381000"/>
            <a:ext cx="3352800" cy="1371600"/>
          </a:xfrm>
          <a:prstGeom prst="ellipse">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9A0000"/>
                </a:solidFill>
                <a:latin typeface="Tahoma" pitchFamily="34" charset="0"/>
                <a:ea typeface="Tahoma" pitchFamily="34" charset="0"/>
                <a:cs typeface="Tahoma" pitchFamily="34" charset="0"/>
              </a:rPr>
              <a:t>Biểu</a:t>
            </a:r>
            <a:r>
              <a:rPr lang="en-US" sz="2800" b="1" dirty="0" smtClean="0">
                <a:solidFill>
                  <a:srgbClr val="9A0000"/>
                </a:solidFill>
                <a:latin typeface="Tahoma" pitchFamily="34" charset="0"/>
                <a:ea typeface="Tahoma" pitchFamily="34" charset="0"/>
                <a:cs typeface="Tahoma" pitchFamily="34" charset="0"/>
              </a:rPr>
              <a:t> </a:t>
            </a:r>
            <a:r>
              <a:rPr lang="en-US" sz="2800" b="1" dirty="0" err="1" smtClean="0">
                <a:solidFill>
                  <a:srgbClr val="9A0000"/>
                </a:solidFill>
                <a:latin typeface="Tahoma" pitchFamily="34" charset="0"/>
                <a:ea typeface="Tahoma" pitchFamily="34" charset="0"/>
                <a:cs typeface="Tahoma" pitchFamily="34" charset="0"/>
              </a:rPr>
              <a:t>hiện</a:t>
            </a:r>
            <a:r>
              <a:rPr lang="en-US" sz="2800" b="1" dirty="0" smtClean="0">
                <a:solidFill>
                  <a:srgbClr val="9A0000"/>
                </a:solidFill>
                <a:latin typeface="Tahoma" pitchFamily="34" charset="0"/>
                <a:ea typeface="Tahoma" pitchFamily="34" charset="0"/>
                <a:cs typeface="Tahoma" pitchFamily="34" charset="0"/>
              </a:rPr>
              <a:t> say </a:t>
            </a:r>
            <a:r>
              <a:rPr lang="en-US" sz="2800" b="1" dirty="0" err="1" smtClean="0">
                <a:solidFill>
                  <a:srgbClr val="9A0000"/>
                </a:solidFill>
                <a:latin typeface="Tahoma" pitchFamily="34" charset="0"/>
                <a:ea typeface="Tahoma" pitchFamily="34" charset="0"/>
                <a:cs typeface="Tahoma" pitchFamily="34" charset="0"/>
              </a:rPr>
              <a:t>nóng</a:t>
            </a:r>
            <a:endParaRPr lang="en-US" sz="2800" b="1" dirty="0">
              <a:solidFill>
                <a:srgbClr val="9A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745417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rot="16200000">
            <a:off x="1333499" y="-952502"/>
            <a:ext cx="6476999" cy="9144001"/>
          </a:xfrm>
          <a:prstGeom prst="rtTriangl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1771" y="381000"/>
            <a:ext cx="7064829" cy="1066800"/>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C00000"/>
                </a:solidFill>
                <a:latin typeface="Tahoma" pitchFamily="34" charset="0"/>
                <a:ea typeface="Tahoma" pitchFamily="34" charset="0"/>
                <a:cs typeface="Tahoma" pitchFamily="34" charset="0"/>
              </a:rPr>
              <a:t>Xử</a:t>
            </a:r>
            <a:r>
              <a:rPr lang="en-US" sz="2800" b="1" dirty="0" smtClean="0">
                <a:solidFill>
                  <a:srgbClr val="C00000"/>
                </a:solidFill>
                <a:latin typeface="Tahoma" pitchFamily="34" charset="0"/>
                <a:ea typeface="Tahoma" pitchFamily="34" charset="0"/>
                <a:cs typeface="Tahoma" pitchFamily="34" charset="0"/>
              </a:rPr>
              <a:t> </a:t>
            </a:r>
            <a:r>
              <a:rPr lang="en-US" sz="2800" b="1" dirty="0" err="1" smtClean="0">
                <a:solidFill>
                  <a:srgbClr val="C00000"/>
                </a:solidFill>
                <a:latin typeface="Tahoma" pitchFamily="34" charset="0"/>
                <a:ea typeface="Tahoma" pitchFamily="34" charset="0"/>
                <a:cs typeface="Tahoma" pitchFamily="34" charset="0"/>
              </a:rPr>
              <a:t>trí</a:t>
            </a:r>
            <a:endParaRPr lang="en-US" sz="2800" b="1" dirty="0">
              <a:solidFill>
                <a:srgbClr val="C00000"/>
              </a:solidFill>
              <a:latin typeface="Tahoma" pitchFamily="34" charset="0"/>
              <a:ea typeface="Tahoma" pitchFamily="34" charset="0"/>
              <a:cs typeface="Tahoma" pitchFamily="34" charset="0"/>
            </a:endParaRPr>
          </a:p>
        </p:txBody>
      </p:sp>
      <p:sp>
        <p:nvSpPr>
          <p:cNvPr id="8" name="Content Placeholder 2"/>
          <p:cNvSpPr txBox="1">
            <a:spLocks/>
          </p:cNvSpPr>
          <p:nvPr/>
        </p:nvSpPr>
        <p:spPr>
          <a:xfrm>
            <a:off x="549275" y="1697038"/>
            <a:ext cx="7604125" cy="4246562"/>
          </a:xfrm>
          <a:prstGeom prst="rect">
            <a:avLst/>
          </a:prstGeom>
          <a:ln>
            <a:solidFill>
              <a:schemeClr val="accent6">
                <a:lumMod val="75000"/>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ct val="0"/>
              </a:spcBef>
              <a:spcAft>
                <a:spcPct val="0"/>
              </a:spcAft>
              <a:buFont typeface="Wingdings" pitchFamily="2" charset="2"/>
              <a:buChar char="v"/>
            </a:pP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Giảm</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thân</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nhiệt</a:t>
            </a:r>
            <a:r>
              <a:rPr lang="es-ES" sz="2400" dirty="0" smtClean="0">
                <a:solidFill>
                  <a:srgbClr val="000066"/>
                </a:solidFill>
                <a:latin typeface="Arial" pitchFamily="34" charset="0"/>
                <a:cs typeface="Arial" pitchFamily="34" charset="0"/>
              </a:rPr>
              <a:t>: </a:t>
            </a:r>
            <a:endParaRPr lang="en-US" sz="2400" dirty="0" smtClean="0">
              <a:solidFill>
                <a:srgbClr val="000066"/>
              </a:solidFill>
              <a:latin typeface="Arial" pitchFamily="34" charset="0"/>
              <a:cs typeface="Arial" pitchFamily="34" charset="0"/>
            </a:endParaRPr>
          </a:p>
          <a:p>
            <a:pPr algn="just">
              <a:spcBef>
                <a:spcPct val="0"/>
              </a:spcBef>
              <a:spcAft>
                <a:spcPct val="0"/>
              </a:spcAft>
              <a:buFont typeface="Courier New" pitchFamily="49" charset="0"/>
              <a:buChar char="o"/>
            </a:pP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Đưa</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ngay</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vào</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chỗ</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thoáng</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mát</a:t>
            </a:r>
            <a:endParaRPr lang="en-US" sz="2400" dirty="0" smtClean="0">
              <a:solidFill>
                <a:srgbClr val="000066"/>
              </a:solidFill>
              <a:latin typeface="Arial" pitchFamily="34" charset="0"/>
              <a:cs typeface="Arial" pitchFamily="34" charset="0"/>
            </a:endParaRPr>
          </a:p>
          <a:p>
            <a:pPr algn="just">
              <a:spcBef>
                <a:spcPct val="0"/>
              </a:spcBef>
              <a:spcAft>
                <a:spcPct val="0"/>
              </a:spcAft>
              <a:buFont typeface="Courier New" pitchFamily="49" charset="0"/>
              <a:buChar char="o"/>
            </a:pP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Cởi</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bỏ</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bớt</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quần</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áo</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và</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quạt</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mát</a:t>
            </a:r>
            <a:endParaRPr lang="es-ES" sz="2400" dirty="0" smtClean="0">
              <a:solidFill>
                <a:srgbClr val="000066"/>
              </a:solidFill>
              <a:latin typeface="Arial" pitchFamily="34" charset="0"/>
              <a:cs typeface="Arial" pitchFamily="34" charset="0"/>
            </a:endParaRPr>
          </a:p>
          <a:p>
            <a:pPr algn="just">
              <a:spcBef>
                <a:spcPct val="0"/>
              </a:spcBef>
              <a:spcAft>
                <a:spcPct val="0"/>
              </a:spcAft>
              <a:buFont typeface="Courier New" pitchFamily="49" charset="0"/>
              <a:buChar char="o"/>
            </a:pP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Lau</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mát</a:t>
            </a:r>
            <a:endParaRPr lang="en-US" sz="2400" dirty="0" smtClean="0">
              <a:solidFill>
                <a:srgbClr val="000066"/>
              </a:solidFill>
              <a:latin typeface="Arial" pitchFamily="34" charset="0"/>
              <a:cs typeface="Arial" pitchFamily="34" charset="0"/>
            </a:endParaRPr>
          </a:p>
          <a:p>
            <a:pPr algn="just">
              <a:spcBef>
                <a:spcPct val="0"/>
              </a:spcBef>
              <a:spcAft>
                <a:spcPct val="0"/>
              </a:spcAft>
              <a:buFont typeface="Courier New" pitchFamily="49" charset="0"/>
              <a:buChar char="o"/>
            </a:pP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Đặt</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nằm</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ngửa</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gác</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chân</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lên</a:t>
            </a:r>
            <a:r>
              <a:rPr lang="es-ES" sz="2400" dirty="0" smtClean="0">
                <a:solidFill>
                  <a:srgbClr val="000066"/>
                </a:solidFill>
                <a:latin typeface="Arial" pitchFamily="34" charset="0"/>
                <a:cs typeface="Arial" pitchFamily="34" charset="0"/>
              </a:rPr>
              <a:t> cao</a:t>
            </a:r>
          </a:p>
          <a:p>
            <a:pPr algn="just">
              <a:spcBef>
                <a:spcPct val="0"/>
              </a:spcBef>
              <a:spcAft>
                <a:spcPct val="0"/>
              </a:spcAft>
              <a:buFont typeface="Courier New" pitchFamily="49" charset="0"/>
              <a:buChar char="o"/>
            </a:pP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Cho</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uống</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nước</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lạnh</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có</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pha</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muối</a:t>
            </a:r>
            <a:r>
              <a:rPr lang="es-ES" sz="2400" dirty="0" smtClean="0">
                <a:solidFill>
                  <a:srgbClr val="000066"/>
                </a:solidFill>
                <a:latin typeface="Arial" pitchFamily="34" charset="0"/>
                <a:cs typeface="Arial" pitchFamily="34" charset="0"/>
              </a:rPr>
              <a:t>/</a:t>
            </a:r>
            <a:r>
              <a:rPr lang="es-ES" sz="2400" dirty="0" err="1" smtClean="0">
                <a:solidFill>
                  <a:srgbClr val="000066"/>
                </a:solidFill>
                <a:latin typeface="Arial" pitchFamily="34" charset="0"/>
                <a:cs typeface="Arial" pitchFamily="34" charset="0"/>
              </a:rPr>
              <a:t>dung</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dịch</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oresol</a:t>
            </a:r>
            <a:r>
              <a:rPr lang="es-ES" sz="2400" dirty="0" smtClean="0">
                <a:solidFill>
                  <a:srgbClr val="000066"/>
                </a:solidFill>
                <a:latin typeface="Arial" pitchFamily="34" charset="0"/>
                <a:cs typeface="Arial" pitchFamily="34" charset="0"/>
              </a:rPr>
              <a:t>/</a:t>
            </a:r>
            <a:r>
              <a:rPr lang="es-ES" sz="2400" dirty="0" err="1" smtClean="0">
                <a:solidFill>
                  <a:srgbClr val="000066"/>
                </a:solidFill>
                <a:latin typeface="Arial" pitchFamily="34" charset="0"/>
                <a:cs typeface="Arial" pitchFamily="34" charset="0"/>
              </a:rPr>
              <a:t>nước</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chanh</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cam</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chè</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tươi</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cà</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phê</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rau</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muống</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luộc</a:t>
            </a:r>
            <a:r>
              <a:rPr lang="es-ES" sz="2400" dirty="0" smtClean="0">
                <a:solidFill>
                  <a:srgbClr val="000066"/>
                </a:solidFill>
                <a:latin typeface="Arial" pitchFamily="34" charset="0"/>
                <a:cs typeface="Arial" pitchFamily="34" charset="0"/>
              </a:rPr>
              <a:t>…</a:t>
            </a:r>
          </a:p>
          <a:p>
            <a:pPr algn="just">
              <a:spcBef>
                <a:spcPct val="0"/>
              </a:spcBef>
              <a:spcAft>
                <a:spcPct val="0"/>
              </a:spcAft>
              <a:buFont typeface="Courier New" pitchFamily="49" charset="0"/>
              <a:buChar char="o"/>
            </a:pP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Dùng</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khăn</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thấm</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nước</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đá</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chườm</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khắp</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người</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cổ</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nách</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háng</a:t>
            </a:r>
            <a:r>
              <a:rPr lang="es-ES" sz="2400" dirty="0" smtClean="0">
                <a:solidFill>
                  <a:srgbClr val="000066"/>
                </a:solidFill>
                <a:latin typeface="Arial" pitchFamily="34" charset="0"/>
                <a:cs typeface="Arial" pitchFamily="34" charset="0"/>
              </a:rPr>
              <a:t>)</a:t>
            </a:r>
            <a:endParaRPr lang="en-US" sz="2400" dirty="0" smtClean="0">
              <a:solidFill>
                <a:srgbClr val="000066"/>
              </a:solidFill>
              <a:latin typeface="Arial" pitchFamily="34" charset="0"/>
              <a:cs typeface="Arial" pitchFamily="34" charset="0"/>
            </a:endParaRPr>
          </a:p>
        </p:txBody>
      </p:sp>
    </p:spTree>
    <p:extLst>
      <p:ext uri="{BB962C8B-B14F-4D97-AF65-F5344CB8AC3E}">
        <p14:creationId xmlns:p14="http://schemas.microsoft.com/office/powerpoint/2010/main" val="4097913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rot="16200000">
            <a:off x="1333499" y="-952502"/>
            <a:ext cx="6476999" cy="9144001"/>
          </a:xfrm>
          <a:prstGeom prst="rtTriangl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711200" y="1949450"/>
            <a:ext cx="7594600" cy="2738438"/>
          </a:xfrm>
          <a:prstGeom prst="rect">
            <a:avLst/>
          </a:prstGeom>
          <a:ln>
            <a:solidFill>
              <a:schemeClr val="accent6">
                <a:lumMod val="75000"/>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spcBef>
                <a:spcPct val="0"/>
              </a:spcBef>
              <a:spcAft>
                <a:spcPct val="0"/>
              </a:spcAft>
              <a:buFont typeface="Wingdings" pitchFamily="2" charset="2"/>
              <a:buChar char="v"/>
            </a:pPr>
            <a:r>
              <a:rPr lang="es-ES" sz="2400" dirty="0" err="1" smtClean="0">
                <a:solidFill>
                  <a:srgbClr val="000066"/>
                </a:solidFill>
                <a:latin typeface="Arial" pitchFamily="34" charset="0"/>
                <a:cs typeface="Arial" pitchFamily="34" charset="0"/>
              </a:rPr>
              <a:t>Nhanh</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chóng</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chuyển</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đến</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cơ</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sở</a:t>
            </a:r>
            <a:r>
              <a:rPr lang="es-ES" sz="2400" dirty="0" smtClean="0">
                <a:solidFill>
                  <a:srgbClr val="000066"/>
                </a:solidFill>
                <a:latin typeface="Arial" pitchFamily="34" charset="0"/>
                <a:cs typeface="Arial" pitchFamily="34" charset="0"/>
              </a:rPr>
              <a:t> y </a:t>
            </a:r>
            <a:r>
              <a:rPr lang="es-ES" sz="2400" dirty="0" err="1" smtClean="0">
                <a:solidFill>
                  <a:srgbClr val="000066"/>
                </a:solidFill>
                <a:latin typeface="Arial" pitchFamily="34" charset="0"/>
                <a:cs typeface="Arial" pitchFamily="34" charset="0"/>
              </a:rPr>
              <a:t>tế</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không</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uống</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được</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nước</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nôn</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liên</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tục</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sốt</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tăng</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liên</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tục</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đau</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ngực</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khó</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thở</a:t>
            </a:r>
            <a:r>
              <a:rPr lang="es-ES" sz="2400" dirty="0" smtClean="0">
                <a:solidFill>
                  <a:srgbClr val="000066"/>
                </a:solidFill>
                <a:latin typeface="Arial" pitchFamily="34" charset="0"/>
                <a:cs typeface="Arial" pitchFamily="34" charset="0"/>
              </a:rPr>
              <a:t>…</a:t>
            </a:r>
            <a:endParaRPr lang="en-US" sz="2400" dirty="0">
              <a:solidFill>
                <a:srgbClr val="000066"/>
              </a:solidFill>
              <a:latin typeface="Arial" pitchFamily="34" charset="0"/>
              <a:cs typeface="Arial" pitchFamily="34" charset="0"/>
            </a:endParaRPr>
          </a:p>
          <a:p>
            <a:pPr algn="just">
              <a:lnSpc>
                <a:spcPct val="150000"/>
              </a:lnSpc>
              <a:spcBef>
                <a:spcPct val="0"/>
              </a:spcBef>
              <a:spcAft>
                <a:spcPct val="0"/>
              </a:spcAft>
              <a:buFont typeface="Wingdings" pitchFamily="2" charset="2"/>
              <a:buChar char="v"/>
            </a:pPr>
            <a:r>
              <a:rPr lang="es-ES" sz="2400" dirty="0" err="1" smtClean="0">
                <a:solidFill>
                  <a:srgbClr val="000066"/>
                </a:solidFill>
                <a:latin typeface="Arial" pitchFamily="34" charset="0"/>
                <a:cs typeface="Arial" pitchFamily="34" charset="0"/>
              </a:rPr>
              <a:t>Ngừng</a:t>
            </a:r>
            <a:r>
              <a:rPr lang="es-ES" sz="2400" dirty="0" smtClean="0">
                <a:solidFill>
                  <a:srgbClr val="000066"/>
                </a:solidFill>
                <a:latin typeface="Arial" pitchFamily="34" charset="0"/>
                <a:cs typeface="Arial" pitchFamily="34" charset="0"/>
              </a:rPr>
              <a:t> </a:t>
            </a:r>
            <a:r>
              <a:rPr lang="es-ES" sz="2400" dirty="0" err="1" smtClean="0">
                <a:solidFill>
                  <a:srgbClr val="000066"/>
                </a:solidFill>
                <a:latin typeface="Arial" pitchFamily="34" charset="0"/>
                <a:cs typeface="Arial" pitchFamily="34" charset="0"/>
              </a:rPr>
              <a:t>tim</a:t>
            </a:r>
            <a:r>
              <a:rPr lang="es-ES" sz="2400" dirty="0" smtClean="0">
                <a:solidFill>
                  <a:srgbClr val="000066"/>
                </a:solidFill>
                <a:latin typeface="Arial" pitchFamily="34" charset="0"/>
                <a:cs typeface="Arial" pitchFamily="34" charset="0"/>
              </a:rPr>
              <a:t> </a:t>
            </a:r>
            <a:r>
              <a:rPr lang="es-ES" sz="2400" dirty="0" smtClean="0">
                <a:solidFill>
                  <a:srgbClr val="000066"/>
                </a:solidFill>
                <a:latin typeface="Arial" pitchFamily="34" charset="0"/>
                <a:cs typeface="Arial" pitchFamily="34" charset="0"/>
                <a:sym typeface="Wingdings" pitchFamily="2" charset="2"/>
              </a:rPr>
              <a:t> </a:t>
            </a:r>
            <a:r>
              <a:rPr lang="es-ES" sz="2400" dirty="0" err="1" smtClean="0">
                <a:solidFill>
                  <a:srgbClr val="000066"/>
                </a:solidFill>
                <a:latin typeface="Arial" pitchFamily="34" charset="0"/>
                <a:cs typeface="Arial" pitchFamily="34" charset="0"/>
                <a:sym typeface="Wingdings" pitchFamily="2" charset="2"/>
              </a:rPr>
              <a:t>hồi</a:t>
            </a:r>
            <a:r>
              <a:rPr lang="es-ES" sz="2400" dirty="0" smtClean="0">
                <a:solidFill>
                  <a:srgbClr val="000066"/>
                </a:solidFill>
                <a:latin typeface="Arial" pitchFamily="34" charset="0"/>
                <a:cs typeface="Arial" pitchFamily="34" charset="0"/>
                <a:sym typeface="Wingdings" pitchFamily="2" charset="2"/>
              </a:rPr>
              <a:t> </a:t>
            </a:r>
            <a:r>
              <a:rPr lang="es-ES" sz="2400" dirty="0" err="1" smtClean="0">
                <a:solidFill>
                  <a:srgbClr val="000066"/>
                </a:solidFill>
                <a:latin typeface="Arial" pitchFamily="34" charset="0"/>
                <a:cs typeface="Arial" pitchFamily="34" charset="0"/>
                <a:sym typeface="Wingdings" pitchFamily="2" charset="2"/>
              </a:rPr>
              <a:t>sức</a:t>
            </a:r>
            <a:r>
              <a:rPr lang="es-ES" sz="2400" dirty="0" smtClean="0">
                <a:solidFill>
                  <a:srgbClr val="000066"/>
                </a:solidFill>
                <a:latin typeface="Arial" pitchFamily="34" charset="0"/>
                <a:cs typeface="Arial" pitchFamily="34" charset="0"/>
                <a:sym typeface="Wingdings" pitchFamily="2" charset="2"/>
              </a:rPr>
              <a:t> </a:t>
            </a:r>
            <a:r>
              <a:rPr lang="es-ES" sz="2400" dirty="0" err="1" smtClean="0">
                <a:solidFill>
                  <a:srgbClr val="000066"/>
                </a:solidFill>
                <a:latin typeface="Arial" pitchFamily="34" charset="0"/>
                <a:cs typeface="Arial" pitchFamily="34" charset="0"/>
                <a:sym typeface="Wingdings" pitchFamily="2" charset="2"/>
              </a:rPr>
              <a:t>phim</a:t>
            </a:r>
            <a:r>
              <a:rPr lang="es-ES" sz="2400" dirty="0" smtClean="0">
                <a:solidFill>
                  <a:srgbClr val="000066"/>
                </a:solidFill>
                <a:latin typeface="Arial" pitchFamily="34" charset="0"/>
                <a:cs typeface="Arial" pitchFamily="34" charset="0"/>
                <a:sym typeface="Wingdings" pitchFamily="2" charset="2"/>
              </a:rPr>
              <a:t> </a:t>
            </a:r>
            <a:r>
              <a:rPr lang="es-ES" sz="2400" dirty="0" err="1" smtClean="0">
                <a:solidFill>
                  <a:srgbClr val="000066"/>
                </a:solidFill>
                <a:latin typeface="Arial" pitchFamily="34" charset="0"/>
                <a:cs typeface="Arial" pitchFamily="34" charset="0"/>
                <a:sym typeface="Wingdings" pitchFamily="2" charset="2"/>
              </a:rPr>
              <a:t>phổi</a:t>
            </a:r>
            <a:endParaRPr lang="es-ES" sz="2400" dirty="0" smtClean="0">
              <a:solidFill>
                <a:srgbClr val="000066"/>
              </a:solidFill>
              <a:latin typeface="Arial" pitchFamily="34" charset="0"/>
              <a:cs typeface="Arial" pitchFamily="34" charset="0"/>
              <a:sym typeface="Wingdings" pitchFamily="2" charset="2"/>
            </a:endParaRPr>
          </a:p>
        </p:txBody>
      </p:sp>
    </p:spTree>
    <p:extLst>
      <p:ext uri="{BB962C8B-B14F-4D97-AF65-F5344CB8AC3E}">
        <p14:creationId xmlns:p14="http://schemas.microsoft.com/office/powerpoint/2010/main" val="3267380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ocuments\arterial-animationv2-300x21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484234"/>
            <a:ext cx="2857500" cy="2066925"/>
          </a:xfrm>
          <a:prstGeom prst="rect">
            <a:avLst/>
          </a:prstGeom>
          <a:noFill/>
          <a:extLst>
            <a:ext uri="{909E8E84-426E-40DD-AFC4-6F175D3DCCD1}">
              <a14:hiddenFill xmlns:a14="http://schemas.microsoft.com/office/drawing/2010/main">
                <a:solidFill>
                  <a:srgbClr val="FFFFFF"/>
                </a:solidFill>
              </a14:hiddenFill>
            </a:ext>
          </a:extLst>
        </p:spPr>
      </p:pic>
      <p:sp>
        <p:nvSpPr>
          <p:cNvPr id="2" name="Diamond 1"/>
          <p:cNvSpPr/>
          <p:nvPr/>
        </p:nvSpPr>
        <p:spPr>
          <a:xfrm>
            <a:off x="2362200" y="4484234"/>
            <a:ext cx="3733800" cy="2373766"/>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0066"/>
                </a:solidFill>
                <a:latin typeface="Tahoma" pitchFamily="34" charset="0"/>
                <a:ea typeface="Tahoma" pitchFamily="34" charset="0"/>
                <a:cs typeface="Tahoma" pitchFamily="34" charset="0"/>
              </a:rPr>
              <a:t>Vết</a:t>
            </a:r>
            <a:r>
              <a:rPr lang="en-US" sz="2800" b="1" dirty="0" smtClean="0">
                <a:solidFill>
                  <a:srgbClr val="000066"/>
                </a:solidFill>
                <a:latin typeface="Tahoma" pitchFamily="34" charset="0"/>
                <a:ea typeface="Tahoma" pitchFamily="34" charset="0"/>
                <a:cs typeface="Tahoma" pitchFamily="34" charset="0"/>
              </a:rPr>
              <a:t> </a:t>
            </a:r>
            <a:r>
              <a:rPr lang="en-US" sz="2800" b="1" dirty="0" err="1" smtClean="0">
                <a:solidFill>
                  <a:srgbClr val="000066"/>
                </a:solidFill>
                <a:latin typeface="Tahoma" pitchFamily="34" charset="0"/>
                <a:ea typeface="Tahoma" pitchFamily="34" charset="0"/>
                <a:cs typeface="Tahoma" pitchFamily="34" charset="0"/>
              </a:rPr>
              <a:t>thương</a:t>
            </a:r>
            <a:r>
              <a:rPr lang="en-US" sz="2800" b="1" dirty="0" smtClean="0">
                <a:solidFill>
                  <a:srgbClr val="000066"/>
                </a:solidFill>
                <a:latin typeface="Tahoma" pitchFamily="34" charset="0"/>
                <a:ea typeface="Tahoma" pitchFamily="34" charset="0"/>
                <a:cs typeface="Tahoma" pitchFamily="34" charset="0"/>
              </a:rPr>
              <a:t> </a:t>
            </a:r>
            <a:r>
              <a:rPr lang="en-US" sz="2800" b="1" dirty="0" err="1" smtClean="0">
                <a:solidFill>
                  <a:srgbClr val="000066"/>
                </a:solidFill>
                <a:latin typeface="Tahoma" pitchFamily="34" charset="0"/>
                <a:ea typeface="Tahoma" pitchFamily="34" charset="0"/>
                <a:cs typeface="Tahoma" pitchFamily="34" charset="0"/>
              </a:rPr>
              <a:t>chảy</a:t>
            </a:r>
            <a:r>
              <a:rPr lang="en-US" sz="2800" b="1" dirty="0" smtClean="0">
                <a:solidFill>
                  <a:srgbClr val="000066"/>
                </a:solidFill>
                <a:latin typeface="Tahoma" pitchFamily="34" charset="0"/>
                <a:ea typeface="Tahoma" pitchFamily="34" charset="0"/>
                <a:cs typeface="Tahoma" pitchFamily="34" charset="0"/>
              </a:rPr>
              <a:t> </a:t>
            </a:r>
            <a:r>
              <a:rPr lang="en-US" sz="2800" b="1" dirty="0" err="1" smtClean="0">
                <a:solidFill>
                  <a:srgbClr val="000066"/>
                </a:solidFill>
                <a:latin typeface="Tahoma" pitchFamily="34" charset="0"/>
                <a:ea typeface="Tahoma" pitchFamily="34" charset="0"/>
                <a:cs typeface="Tahoma" pitchFamily="34" charset="0"/>
              </a:rPr>
              <a:t>máu</a:t>
            </a:r>
            <a:endParaRPr lang="en-US" sz="2800" b="1" dirty="0">
              <a:solidFill>
                <a:srgbClr val="000066"/>
              </a:solidFill>
              <a:latin typeface="Tahoma" pitchFamily="34" charset="0"/>
              <a:ea typeface="Tahoma" pitchFamily="34" charset="0"/>
              <a:cs typeface="Tahoma" pitchFamily="34" charset="0"/>
            </a:endParaRPr>
          </a:p>
        </p:txBody>
      </p:sp>
      <p:sp>
        <p:nvSpPr>
          <p:cNvPr id="5" name="Pie 4"/>
          <p:cNvSpPr/>
          <p:nvPr/>
        </p:nvSpPr>
        <p:spPr>
          <a:xfrm>
            <a:off x="-2705100" y="-2590800"/>
            <a:ext cx="5410200" cy="5181600"/>
          </a:xfrm>
          <a:prstGeom prst="pie">
            <a:avLst>
              <a:gd name="adj1" fmla="val 0"/>
              <a:gd name="adj2" fmla="val 5414977"/>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1905000" y="3276600"/>
            <a:ext cx="1181100" cy="1219200"/>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480048"/>
              </a:solidFill>
              <a:latin typeface="Tahoma" pitchFamily="34" charset="0"/>
              <a:ea typeface="Tahoma" pitchFamily="34" charset="0"/>
              <a:cs typeface="Tahoma" pitchFamily="34" charset="0"/>
            </a:endParaRPr>
          </a:p>
        </p:txBody>
      </p:sp>
      <p:sp>
        <p:nvSpPr>
          <p:cNvPr id="4" name="TextBox 3"/>
          <p:cNvSpPr txBox="1">
            <a:spLocks noChangeArrowheads="1"/>
          </p:cNvSpPr>
          <p:nvPr/>
        </p:nvSpPr>
        <p:spPr bwMode="auto">
          <a:xfrm>
            <a:off x="676275" y="990600"/>
            <a:ext cx="6181500" cy="3244158"/>
          </a:xfrm>
          <a:prstGeom prst="rect">
            <a:avLst/>
          </a:prstGeom>
          <a:noFill/>
          <a:ln w="9525">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150000"/>
              </a:lnSpc>
            </a:pPr>
            <a:r>
              <a:rPr lang="en-US" sz="2800" b="1" i="1" dirty="0" err="1">
                <a:solidFill>
                  <a:srgbClr val="9A0000"/>
                </a:solidFill>
                <a:latin typeface="Arial" pitchFamily="34" charset="0"/>
                <a:cs typeface="Arial" pitchFamily="34" charset="0"/>
              </a:rPr>
              <a:t>Mục</a:t>
            </a:r>
            <a:r>
              <a:rPr lang="en-US" sz="2800" b="1" i="1" dirty="0">
                <a:solidFill>
                  <a:srgbClr val="9A0000"/>
                </a:solidFill>
                <a:latin typeface="Arial" pitchFamily="34" charset="0"/>
                <a:cs typeface="Arial" pitchFamily="34" charset="0"/>
              </a:rPr>
              <a:t> </a:t>
            </a:r>
            <a:r>
              <a:rPr lang="en-US" sz="2800" b="1" i="1" dirty="0" err="1">
                <a:solidFill>
                  <a:srgbClr val="9A0000"/>
                </a:solidFill>
                <a:latin typeface="Arial" pitchFamily="34" charset="0"/>
                <a:cs typeface="Arial" pitchFamily="34" charset="0"/>
              </a:rPr>
              <a:t>tiêu</a:t>
            </a:r>
            <a:r>
              <a:rPr lang="en-US" sz="2800" b="1" i="1" dirty="0">
                <a:solidFill>
                  <a:srgbClr val="9A0000"/>
                </a:solidFill>
                <a:latin typeface="Arial" pitchFamily="34" charset="0"/>
                <a:cs typeface="Arial" pitchFamily="34" charset="0"/>
              </a:rPr>
              <a:t>:</a:t>
            </a:r>
          </a:p>
          <a:p>
            <a:pPr eaLnBrk="1" hangingPunct="1">
              <a:lnSpc>
                <a:spcPct val="150000"/>
              </a:lnSpc>
              <a:buClr>
                <a:srgbClr val="6F7B63"/>
              </a:buClr>
              <a:buFont typeface="Wingdings" pitchFamily="2" charset="2"/>
              <a:buChar char="ü"/>
            </a:pPr>
            <a:r>
              <a:rPr lang="en-US" sz="2800" dirty="0" err="1">
                <a:solidFill>
                  <a:srgbClr val="000066"/>
                </a:solidFill>
                <a:latin typeface="Arial" pitchFamily="34" charset="0"/>
                <a:cs typeface="Arial" pitchFamily="34" charset="0"/>
              </a:rPr>
              <a:t>Ngưng</a:t>
            </a:r>
            <a:r>
              <a:rPr lang="en-US" sz="2800" dirty="0">
                <a:solidFill>
                  <a:srgbClr val="000066"/>
                </a:solidFill>
                <a:latin typeface="Arial" pitchFamily="34" charset="0"/>
                <a:cs typeface="Arial" pitchFamily="34" charset="0"/>
              </a:rPr>
              <a:t> </a:t>
            </a:r>
            <a:r>
              <a:rPr lang="en-US" sz="2800" dirty="0" err="1">
                <a:solidFill>
                  <a:srgbClr val="000066"/>
                </a:solidFill>
                <a:latin typeface="Arial" pitchFamily="34" charset="0"/>
                <a:cs typeface="Arial" pitchFamily="34" charset="0"/>
              </a:rPr>
              <a:t>chảy</a:t>
            </a:r>
            <a:r>
              <a:rPr lang="en-US" sz="2800" dirty="0">
                <a:solidFill>
                  <a:srgbClr val="000066"/>
                </a:solidFill>
                <a:latin typeface="Arial" pitchFamily="34" charset="0"/>
                <a:cs typeface="Arial" pitchFamily="34" charset="0"/>
              </a:rPr>
              <a:t> </a:t>
            </a:r>
            <a:r>
              <a:rPr lang="en-US" sz="2800" dirty="0" err="1">
                <a:solidFill>
                  <a:srgbClr val="000066"/>
                </a:solidFill>
                <a:latin typeface="Arial" pitchFamily="34" charset="0"/>
                <a:cs typeface="Arial" pitchFamily="34" charset="0"/>
              </a:rPr>
              <a:t>máu</a:t>
            </a:r>
            <a:endParaRPr lang="en-US" sz="2800" dirty="0">
              <a:solidFill>
                <a:srgbClr val="000066"/>
              </a:solidFill>
              <a:latin typeface="Arial" pitchFamily="34" charset="0"/>
              <a:cs typeface="Arial" pitchFamily="34" charset="0"/>
            </a:endParaRPr>
          </a:p>
          <a:p>
            <a:pPr eaLnBrk="1" hangingPunct="1">
              <a:lnSpc>
                <a:spcPct val="150000"/>
              </a:lnSpc>
              <a:buClr>
                <a:srgbClr val="6F7B63"/>
              </a:buClr>
              <a:buFont typeface="Wingdings" pitchFamily="2" charset="2"/>
              <a:buChar char="ü"/>
            </a:pPr>
            <a:r>
              <a:rPr lang="en-US" sz="2800" dirty="0" err="1">
                <a:solidFill>
                  <a:srgbClr val="000066"/>
                </a:solidFill>
                <a:latin typeface="Arial" pitchFamily="34" charset="0"/>
                <a:cs typeface="Arial" pitchFamily="34" charset="0"/>
              </a:rPr>
              <a:t>Phòng</a:t>
            </a:r>
            <a:r>
              <a:rPr lang="en-US" sz="2800" dirty="0">
                <a:solidFill>
                  <a:srgbClr val="000066"/>
                </a:solidFill>
                <a:latin typeface="Arial" pitchFamily="34" charset="0"/>
                <a:cs typeface="Arial" pitchFamily="34" charset="0"/>
              </a:rPr>
              <a:t> </a:t>
            </a:r>
            <a:r>
              <a:rPr lang="en-US" sz="2800" dirty="0" err="1">
                <a:solidFill>
                  <a:srgbClr val="000066"/>
                </a:solidFill>
                <a:latin typeface="Arial" pitchFamily="34" charset="0"/>
                <a:cs typeface="Arial" pitchFamily="34" charset="0"/>
              </a:rPr>
              <a:t>và</a:t>
            </a:r>
            <a:r>
              <a:rPr lang="en-US" sz="2800" dirty="0">
                <a:solidFill>
                  <a:srgbClr val="000066"/>
                </a:solidFill>
                <a:latin typeface="Arial" pitchFamily="34" charset="0"/>
                <a:cs typeface="Arial" pitchFamily="34" charset="0"/>
              </a:rPr>
              <a:t> </a:t>
            </a:r>
            <a:r>
              <a:rPr lang="en-US" sz="2800" dirty="0" err="1">
                <a:solidFill>
                  <a:srgbClr val="000066"/>
                </a:solidFill>
                <a:latin typeface="Arial" pitchFamily="34" charset="0"/>
                <a:cs typeface="Arial" pitchFamily="34" charset="0"/>
              </a:rPr>
              <a:t>hạn</a:t>
            </a:r>
            <a:r>
              <a:rPr lang="en-US" sz="2800" dirty="0">
                <a:solidFill>
                  <a:srgbClr val="000066"/>
                </a:solidFill>
                <a:latin typeface="Arial" pitchFamily="34" charset="0"/>
                <a:cs typeface="Arial" pitchFamily="34" charset="0"/>
              </a:rPr>
              <a:t> </a:t>
            </a:r>
            <a:r>
              <a:rPr lang="en-US" sz="2800" dirty="0" err="1">
                <a:solidFill>
                  <a:srgbClr val="000066"/>
                </a:solidFill>
                <a:latin typeface="Arial" pitchFamily="34" charset="0"/>
                <a:cs typeface="Arial" pitchFamily="34" charset="0"/>
              </a:rPr>
              <a:t>chế</a:t>
            </a:r>
            <a:r>
              <a:rPr lang="en-US" sz="2800" dirty="0">
                <a:solidFill>
                  <a:srgbClr val="000066"/>
                </a:solidFill>
                <a:latin typeface="Arial" pitchFamily="34" charset="0"/>
                <a:cs typeface="Arial" pitchFamily="34" charset="0"/>
              </a:rPr>
              <a:t> </a:t>
            </a:r>
            <a:r>
              <a:rPr lang="en-US" sz="2800" dirty="0" err="1">
                <a:solidFill>
                  <a:srgbClr val="000066"/>
                </a:solidFill>
                <a:latin typeface="Arial" pitchFamily="34" charset="0"/>
                <a:cs typeface="Arial" pitchFamily="34" charset="0"/>
              </a:rPr>
              <a:t>sốc</a:t>
            </a:r>
            <a:r>
              <a:rPr lang="en-US" sz="2800" dirty="0">
                <a:solidFill>
                  <a:srgbClr val="000066"/>
                </a:solidFill>
                <a:latin typeface="Arial" pitchFamily="34" charset="0"/>
                <a:cs typeface="Arial" pitchFamily="34" charset="0"/>
              </a:rPr>
              <a:t> </a:t>
            </a:r>
            <a:r>
              <a:rPr lang="en-US" sz="2800" dirty="0" err="1">
                <a:solidFill>
                  <a:srgbClr val="000066"/>
                </a:solidFill>
                <a:latin typeface="Arial" pitchFamily="34" charset="0"/>
                <a:cs typeface="Arial" pitchFamily="34" charset="0"/>
              </a:rPr>
              <a:t>chấn</a:t>
            </a:r>
            <a:r>
              <a:rPr lang="en-US" sz="2800" dirty="0">
                <a:solidFill>
                  <a:srgbClr val="000066"/>
                </a:solidFill>
                <a:latin typeface="Arial" pitchFamily="34" charset="0"/>
                <a:cs typeface="Arial" pitchFamily="34" charset="0"/>
              </a:rPr>
              <a:t> </a:t>
            </a:r>
            <a:r>
              <a:rPr lang="en-US" sz="2800" dirty="0" err="1">
                <a:solidFill>
                  <a:srgbClr val="000066"/>
                </a:solidFill>
                <a:latin typeface="Arial" pitchFamily="34" charset="0"/>
                <a:cs typeface="Arial" pitchFamily="34" charset="0"/>
              </a:rPr>
              <a:t>thương</a:t>
            </a:r>
            <a:endParaRPr lang="en-US" sz="2800" dirty="0">
              <a:solidFill>
                <a:srgbClr val="000066"/>
              </a:solidFill>
              <a:latin typeface="Arial" pitchFamily="34" charset="0"/>
              <a:cs typeface="Arial" pitchFamily="34" charset="0"/>
            </a:endParaRPr>
          </a:p>
          <a:p>
            <a:pPr eaLnBrk="1" hangingPunct="1">
              <a:lnSpc>
                <a:spcPct val="150000"/>
              </a:lnSpc>
              <a:buClr>
                <a:srgbClr val="6F7B63"/>
              </a:buClr>
              <a:buFont typeface="Wingdings" pitchFamily="2" charset="2"/>
              <a:buChar char="ü"/>
            </a:pPr>
            <a:r>
              <a:rPr lang="en-US" sz="2800" dirty="0" err="1">
                <a:solidFill>
                  <a:srgbClr val="000066"/>
                </a:solidFill>
                <a:latin typeface="Arial" pitchFamily="34" charset="0"/>
                <a:cs typeface="Arial" pitchFamily="34" charset="0"/>
              </a:rPr>
              <a:t>Phòng</a:t>
            </a:r>
            <a:r>
              <a:rPr lang="en-US" sz="2800" dirty="0">
                <a:solidFill>
                  <a:srgbClr val="000066"/>
                </a:solidFill>
                <a:latin typeface="Arial" pitchFamily="34" charset="0"/>
                <a:cs typeface="Arial" pitchFamily="34" charset="0"/>
              </a:rPr>
              <a:t> </a:t>
            </a:r>
            <a:r>
              <a:rPr lang="en-US" sz="2800" dirty="0" err="1">
                <a:solidFill>
                  <a:srgbClr val="000066"/>
                </a:solidFill>
                <a:latin typeface="Arial" pitchFamily="34" charset="0"/>
                <a:cs typeface="Arial" pitchFamily="34" charset="0"/>
              </a:rPr>
              <a:t>và</a:t>
            </a:r>
            <a:r>
              <a:rPr lang="en-US" sz="2800" dirty="0">
                <a:solidFill>
                  <a:srgbClr val="000066"/>
                </a:solidFill>
                <a:latin typeface="Arial" pitchFamily="34" charset="0"/>
                <a:cs typeface="Arial" pitchFamily="34" charset="0"/>
              </a:rPr>
              <a:t> </a:t>
            </a:r>
            <a:r>
              <a:rPr lang="en-US" sz="2800" dirty="0" err="1">
                <a:solidFill>
                  <a:srgbClr val="000066"/>
                </a:solidFill>
                <a:latin typeface="Arial" pitchFamily="34" charset="0"/>
                <a:cs typeface="Arial" pitchFamily="34" charset="0"/>
              </a:rPr>
              <a:t>hạn</a:t>
            </a:r>
            <a:r>
              <a:rPr lang="en-US" sz="2800" dirty="0">
                <a:solidFill>
                  <a:srgbClr val="000066"/>
                </a:solidFill>
                <a:latin typeface="Arial" pitchFamily="34" charset="0"/>
                <a:cs typeface="Arial" pitchFamily="34" charset="0"/>
              </a:rPr>
              <a:t> </a:t>
            </a:r>
            <a:r>
              <a:rPr lang="en-US" sz="2800" dirty="0" err="1">
                <a:solidFill>
                  <a:srgbClr val="000066"/>
                </a:solidFill>
                <a:latin typeface="Arial" pitchFamily="34" charset="0"/>
                <a:cs typeface="Arial" pitchFamily="34" charset="0"/>
              </a:rPr>
              <a:t>chế</a:t>
            </a:r>
            <a:r>
              <a:rPr lang="en-US" sz="2800" dirty="0">
                <a:solidFill>
                  <a:srgbClr val="000066"/>
                </a:solidFill>
                <a:latin typeface="Arial" pitchFamily="34" charset="0"/>
                <a:cs typeface="Arial" pitchFamily="34" charset="0"/>
              </a:rPr>
              <a:t> </a:t>
            </a:r>
            <a:r>
              <a:rPr lang="en-US" sz="2800" dirty="0" err="1">
                <a:solidFill>
                  <a:srgbClr val="000066"/>
                </a:solidFill>
                <a:latin typeface="Arial" pitchFamily="34" charset="0"/>
                <a:cs typeface="Arial" pitchFamily="34" charset="0"/>
              </a:rPr>
              <a:t>nhiễm</a:t>
            </a:r>
            <a:r>
              <a:rPr lang="en-US" sz="2800" dirty="0">
                <a:solidFill>
                  <a:srgbClr val="000066"/>
                </a:solidFill>
                <a:latin typeface="Arial" pitchFamily="34" charset="0"/>
                <a:cs typeface="Arial" pitchFamily="34" charset="0"/>
              </a:rPr>
              <a:t> </a:t>
            </a:r>
            <a:r>
              <a:rPr lang="en-US" sz="2800" dirty="0" err="1">
                <a:solidFill>
                  <a:srgbClr val="000066"/>
                </a:solidFill>
                <a:latin typeface="Arial" pitchFamily="34" charset="0"/>
                <a:cs typeface="Arial" pitchFamily="34" charset="0"/>
              </a:rPr>
              <a:t>trùng</a:t>
            </a:r>
            <a:endParaRPr lang="en-US" sz="2800" dirty="0">
              <a:solidFill>
                <a:srgbClr val="000066"/>
              </a:solidFill>
              <a:latin typeface="Arial" pitchFamily="34" charset="0"/>
              <a:cs typeface="Arial" pitchFamily="34" charset="0"/>
            </a:endParaRPr>
          </a:p>
          <a:p>
            <a:pPr eaLnBrk="1" hangingPunct="1">
              <a:lnSpc>
                <a:spcPct val="150000"/>
              </a:lnSpc>
            </a:pPr>
            <a:endParaRPr lang="en-US" sz="2800" dirty="0">
              <a:solidFill>
                <a:srgbClr val="000066"/>
              </a:solidFill>
              <a:latin typeface="Arial" pitchFamily="34" charset="0"/>
              <a:cs typeface="Arial" pitchFamily="34" charset="0"/>
            </a:endParaRPr>
          </a:p>
        </p:txBody>
      </p:sp>
    </p:spTree>
    <p:extLst>
      <p:ext uri="{BB962C8B-B14F-4D97-AF65-F5344CB8AC3E}">
        <p14:creationId xmlns:p14="http://schemas.microsoft.com/office/powerpoint/2010/main" val="13848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ocuments\hinh-anh-dau-hoi-cham-dep-nhat-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2514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1232423" y="304800"/>
            <a:ext cx="3394006" cy="2209800"/>
          </a:xfrm>
          <a:prstGeom prst="cloudCallout">
            <a:avLst>
              <a:gd name="adj1" fmla="val -45186"/>
              <a:gd name="adj2" fmla="val 140824"/>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002060"/>
                </a:solidFill>
                <a:latin typeface="Tahoma" pitchFamily="34" charset="0"/>
                <a:ea typeface="Tahoma" pitchFamily="34" charset="0"/>
                <a:cs typeface="Tahoma" pitchFamily="34" charset="0"/>
              </a:rPr>
              <a:t>Sơ cấp cứu?</a:t>
            </a:r>
          </a:p>
        </p:txBody>
      </p:sp>
      <p:sp>
        <p:nvSpPr>
          <p:cNvPr id="4" name="Cloud Callout 3"/>
          <p:cNvSpPr/>
          <p:nvPr/>
        </p:nvSpPr>
        <p:spPr>
          <a:xfrm>
            <a:off x="2645229" y="3429000"/>
            <a:ext cx="3352800" cy="2209800"/>
          </a:xfrm>
          <a:prstGeom prst="cloudCallout">
            <a:avLst>
              <a:gd name="adj1" fmla="val -82064"/>
              <a:gd name="adj2" fmla="val 15701"/>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002060"/>
                </a:solidFill>
                <a:latin typeface="Tahoma" pitchFamily="34" charset="0"/>
                <a:ea typeface="Tahoma" pitchFamily="34" charset="0"/>
                <a:cs typeface="Tahoma" pitchFamily="34" charset="0"/>
              </a:rPr>
              <a:t>Mục đích của sơ cấp cứu?</a:t>
            </a:r>
          </a:p>
        </p:txBody>
      </p:sp>
      <p:sp>
        <p:nvSpPr>
          <p:cNvPr id="5" name="Content Placeholder 6"/>
          <p:cNvSpPr txBox="1">
            <a:spLocks/>
          </p:cNvSpPr>
          <p:nvPr/>
        </p:nvSpPr>
        <p:spPr>
          <a:xfrm>
            <a:off x="4572001" y="762000"/>
            <a:ext cx="3962400" cy="2308324"/>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ct val="0"/>
              </a:spcBef>
              <a:buFont typeface="Arial" pitchFamily="34" charset="0"/>
              <a:buNone/>
            </a:pPr>
            <a:r>
              <a:rPr lang="vi-VN" sz="2400" dirty="0" smtClean="0">
                <a:solidFill>
                  <a:srgbClr val="9A0000"/>
                </a:solidFill>
                <a:latin typeface="Tahoma" pitchFamily="34" charset="0"/>
                <a:ea typeface="Tahoma" pitchFamily="34" charset="0"/>
                <a:cs typeface="Tahoma" pitchFamily="34" charset="0"/>
              </a:rPr>
              <a:t>Là sự hỗ trợ ngay tại địa điểm có người bị tai nạn hay đột ngột bị bệnh cấp tính, bằng việc sử dụng những phương tiện sẵn có tại chỗ. </a:t>
            </a:r>
            <a:endParaRPr lang="en-US" sz="2400" dirty="0">
              <a:solidFill>
                <a:srgbClr val="9A0000"/>
              </a:solidFill>
              <a:latin typeface="Tahoma" pitchFamily="34" charset="0"/>
              <a:ea typeface="Tahoma" pitchFamily="34" charset="0"/>
              <a:cs typeface="Tahoma" pitchFamily="34" charset="0"/>
            </a:endParaRPr>
          </a:p>
        </p:txBody>
      </p:sp>
      <p:sp>
        <p:nvSpPr>
          <p:cNvPr id="6" name="Content Placeholder 6"/>
          <p:cNvSpPr txBox="1">
            <a:spLocks/>
          </p:cNvSpPr>
          <p:nvPr/>
        </p:nvSpPr>
        <p:spPr>
          <a:xfrm>
            <a:off x="5181600" y="3962400"/>
            <a:ext cx="3581400" cy="2308324"/>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ct val="0"/>
              </a:spcBef>
              <a:buFont typeface="Wingdings" pitchFamily="2" charset="2"/>
              <a:buChar char="ü"/>
            </a:pPr>
            <a:r>
              <a:rPr lang="vi-VN" sz="2400" dirty="0" smtClean="0">
                <a:solidFill>
                  <a:srgbClr val="9A0000"/>
                </a:solidFill>
                <a:latin typeface="Tahoma" pitchFamily="34" charset="0"/>
                <a:ea typeface="Tahoma" pitchFamily="34" charset="0"/>
                <a:cs typeface="Tahoma" pitchFamily="34" charset="0"/>
              </a:rPr>
              <a:t>Giảm thiểu các trường hợp tử vong</a:t>
            </a:r>
          </a:p>
          <a:p>
            <a:pPr algn="just">
              <a:spcBef>
                <a:spcPct val="0"/>
              </a:spcBef>
              <a:buFont typeface="Wingdings" pitchFamily="2" charset="2"/>
              <a:buChar char="ü"/>
            </a:pPr>
            <a:r>
              <a:rPr lang="vi-VN" sz="2400" dirty="0" smtClean="0">
                <a:solidFill>
                  <a:srgbClr val="9A0000"/>
                </a:solidFill>
                <a:latin typeface="Tahoma" pitchFamily="34" charset="0"/>
                <a:ea typeface="Tahoma" pitchFamily="34" charset="0"/>
                <a:cs typeface="Tahoma" pitchFamily="34" charset="0"/>
              </a:rPr>
              <a:t>Hạn chế các tổn thương thêm</a:t>
            </a:r>
          </a:p>
          <a:p>
            <a:pPr algn="just">
              <a:spcBef>
                <a:spcPct val="0"/>
              </a:spcBef>
              <a:buFont typeface="Wingdings" pitchFamily="2" charset="2"/>
              <a:buChar char="ü"/>
            </a:pPr>
            <a:r>
              <a:rPr lang="vi-VN" sz="2400" dirty="0" smtClean="0">
                <a:solidFill>
                  <a:srgbClr val="9A0000"/>
                </a:solidFill>
                <a:latin typeface="Tahoma" pitchFamily="34" charset="0"/>
                <a:ea typeface="Tahoma" pitchFamily="34" charset="0"/>
                <a:cs typeface="Tahoma" pitchFamily="34" charset="0"/>
              </a:rPr>
              <a:t>Tạo điều kiện cho nạn nhân hồi phục </a:t>
            </a:r>
          </a:p>
        </p:txBody>
      </p:sp>
    </p:spTree>
    <p:extLst>
      <p:ext uri="{BB962C8B-B14F-4D97-AF65-F5344CB8AC3E}">
        <p14:creationId xmlns:p14="http://schemas.microsoft.com/office/powerpoint/2010/main" val="323592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a:spLocks noChangeArrowheads="1"/>
          </p:cNvSpPr>
          <p:nvPr/>
        </p:nvSpPr>
        <p:spPr bwMode="auto">
          <a:xfrm>
            <a:off x="1676400" y="609600"/>
            <a:ext cx="6596062" cy="3233737"/>
          </a:xfrm>
          <a:prstGeom prst="cloudCallout">
            <a:avLst>
              <a:gd name="adj1" fmla="val -51453"/>
              <a:gd name="adj2" fmla="val 80876"/>
            </a:avLst>
          </a:prstGeom>
          <a:solidFill>
            <a:srgbClr val="FFFF99"/>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lnSpc>
                <a:spcPct val="150000"/>
              </a:lnSpc>
              <a:defRPr/>
            </a:pPr>
            <a:r>
              <a:rPr lang="en-US" sz="2800" b="1">
                <a:solidFill>
                  <a:srgbClr val="9A0000"/>
                </a:solidFill>
                <a:latin typeface="Arial" pitchFamily="34" charset="0"/>
                <a:cs typeface="Arial" pitchFamily="34" charset="0"/>
              </a:rPr>
              <a:t>Anh/chị sẽ làm gì khi gặp trường hợp bị vết thương chảy máu?</a:t>
            </a:r>
          </a:p>
        </p:txBody>
      </p:sp>
    </p:spTree>
    <p:extLst>
      <p:ext uri="{BB962C8B-B14F-4D97-AF65-F5344CB8AC3E}">
        <p14:creationId xmlns:p14="http://schemas.microsoft.com/office/powerpoint/2010/main" val="161606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e 9"/>
          <p:cNvSpPr/>
          <p:nvPr/>
        </p:nvSpPr>
        <p:spPr>
          <a:xfrm>
            <a:off x="-2705100" y="-2590800"/>
            <a:ext cx="5410200" cy="5181600"/>
          </a:xfrm>
          <a:prstGeom prst="pie">
            <a:avLst>
              <a:gd name="adj1" fmla="val 0"/>
              <a:gd name="adj2" fmla="val 5414977"/>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p:cNvSpPr/>
          <p:nvPr/>
        </p:nvSpPr>
        <p:spPr>
          <a:xfrm>
            <a:off x="1905000" y="3276600"/>
            <a:ext cx="1181100" cy="1219200"/>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480048"/>
              </a:solidFill>
              <a:latin typeface="Tahoma" pitchFamily="34" charset="0"/>
              <a:ea typeface="Tahoma" pitchFamily="34" charset="0"/>
              <a:cs typeface="Tahoma"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2503" y="3616326"/>
            <a:ext cx="2451497"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257175"/>
            <a:ext cx="230505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F007E0E0-9FFA-45ED-A163-50DF3B70C94E}" type="slidenum">
              <a:rPr lang="vi-VN">
                <a:solidFill>
                  <a:srgbClr val="898989"/>
                </a:solidFill>
              </a:rPr>
              <a:pPr eaLnBrk="1" hangingPunct="1"/>
              <a:t>31</a:t>
            </a:fld>
            <a:endParaRPr lang="vi-VN">
              <a:solidFill>
                <a:srgbClr val="898989"/>
              </a:solidFill>
            </a:endParaRPr>
          </a:p>
        </p:txBody>
      </p:sp>
      <p:sp>
        <p:nvSpPr>
          <p:cNvPr id="7" name="TextBox 6"/>
          <p:cNvSpPr txBox="1">
            <a:spLocks noChangeArrowheads="1"/>
          </p:cNvSpPr>
          <p:nvPr/>
        </p:nvSpPr>
        <p:spPr bwMode="auto">
          <a:xfrm>
            <a:off x="703982" y="1166813"/>
            <a:ext cx="5480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b="1" dirty="0" err="1">
                <a:solidFill>
                  <a:srgbClr val="0000FF"/>
                </a:solidFill>
                <a:latin typeface="Arial" pitchFamily="34" charset="0"/>
                <a:cs typeface="Arial" pitchFamily="34" charset="0"/>
              </a:rPr>
              <a:t>Bước</a:t>
            </a:r>
            <a:r>
              <a:rPr lang="en-US" sz="2400" b="1" dirty="0">
                <a:solidFill>
                  <a:srgbClr val="0000FF"/>
                </a:solidFill>
                <a:latin typeface="Arial" pitchFamily="34" charset="0"/>
                <a:cs typeface="Arial" pitchFamily="34" charset="0"/>
              </a:rPr>
              <a:t> 1</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Nâng</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cao</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vết</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thương</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hơn</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tim</a:t>
            </a:r>
            <a:endParaRPr lang="en-US" sz="2400" dirty="0">
              <a:solidFill>
                <a:srgbClr val="0000FF"/>
              </a:solidFill>
              <a:latin typeface="Arial" pitchFamily="34" charset="0"/>
              <a:cs typeface="Arial" pitchFamily="34" charset="0"/>
            </a:endParaRPr>
          </a:p>
        </p:txBody>
      </p:sp>
      <p:sp>
        <p:nvSpPr>
          <p:cNvPr id="8" name="TextBox 7"/>
          <p:cNvSpPr txBox="1">
            <a:spLocks noChangeArrowheads="1"/>
          </p:cNvSpPr>
          <p:nvPr/>
        </p:nvSpPr>
        <p:spPr bwMode="auto">
          <a:xfrm>
            <a:off x="703981" y="2433935"/>
            <a:ext cx="54809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b="1" dirty="0" err="1">
                <a:solidFill>
                  <a:srgbClr val="800000"/>
                </a:solidFill>
                <a:latin typeface="Arial" pitchFamily="34" charset="0"/>
                <a:cs typeface="Arial" pitchFamily="34" charset="0"/>
              </a:rPr>
              <a:t>Bước</a:t>
            </a:r>
            <a:r>
              <a:rPr lang="en-US" sz="2400" b="1" dirty="0">
                <a:solidFill>
                  <a:srgbClr val="800000"/>
                </a:solidFill>
                <a:latin typeface="Arial" pitchFamily="34" charset="0"/>
                <a:cs typeface="Arial" pitchFamily="34" charset="0"/>
              </a:rPr>
              <a:t> 2: </a:t>
            </a:r>
            <a:r>
              <a:rPr lang="en-US" sz="2400" dirty="0" err="1">
                <a:solidFill>
                  <a:srgbClr val="800000"/>
                </a:solidFill>
                <a:latin typeface="Arial" pitchFamily="34" charset="0"/>
                <a:cs typeface="Arial" pitchFamily="34" charset="0"/>
              </a:rPr>
              <a:t>Ép</a:t>
            </a:r>
            <a:r>
              <a:rPr lang="en-US" sz="2400" dirty="0">
                <a:solidFill>
                  <a:srgbClr val="800000"/>
                </a:solidFill>
                <a:latin typeface="Arial" pitchFamily="34" charset="0"/>
                <a:cs typeface="Arial" pitchFamily="34" charset="0"/>
              </a:rPr>
              <a:t> </a:t>
            </a:r>
            <a:r>
              <a:rPr lang="en-US" sz="2400" dirty="0" err="1">
                <a:solidFill>
                  <a:srgbClr val="800000"/>
                </a:solidFill>
                <a:latin typeface="Arial" pitchFamily="34" charset="0"/>
                <a:cs typeface="Arial" pitchFamily="34" charset="0"/>
              </a:rPr>
              <a:t>chặt</a:t>
            </a:r>
            <a:r>
              <a:rPr lang="en-US" sz="2400" dirty="0">
                <a:solidFill>
                  <a:srgbClr val="800000"/>
                </a:solidFill>
                <a:latin typeface="Arial" pitchFamily="34" charset="0"/>
                <a:cs typeface="Arial" pitchFamily="34" charset="0"/>
              </a:rPr>
              <a:t> </a:t>
            </a:r>
            <a:r>
              <a:rPr lang="en-US" sz="2400" dirty="0" err="1">
                <a:solidFill>
                  <a:srgbClr val="800000"/>
                </a:solidFill>
                <a:latin typeface="Arial" pitchFamily="34" charset="0"/>
                <a:cs typeface="Arial" pitchFamily="34" charset="0"/>
              </a:rPr>
              <a:t>lên</a:t>
            </a:r>
            <a:r>
              <a:rPr lang="en-US" sz="2400" dirty="0">
                <a:solidFill>
                  <a:srgbClr val="800000"/>
                </a:solidFill>
                <a:latin typeface="Arial" pitchFamily="34" charset="0"/>
                <a:cs typeface="Arial" pitchFamily="34" charset="0"/>
              </a:rPr>
              <a:t> </a:t>
            </a:r>
            <a:r>
              <a:rPr lang="en-US" sz="2400" dirty="0" err="1">
                <a:solidFill>
                  <a:srgbClr val="800000"/>
                </a:solidFill>
                <a:latin typeface="Arial" pitchFamily="34" charset="0"/>
                <a:cs typeface="Arial" pitchFamily="34" charset="0"/>
              </a:rPr>
              <a:t>vết</a:t>
            </a:r>
            <a:r>
              <a:rPr lang="en-US" sz="2400" dirty="0">
                <a:solidFill>
                  <a:srgbClr val="800000"/>
                </a:solidFill>
                <a:latin typeface="Arial" pitchFamily="34" charset="0"/>
                <a:cs typeface="Arial" pitchFamily="34" charset="0"/>
              </a:rPr>
              <a:t> </a:t>
            </a:r>
            <a:r>
              <a:rPr lang="en-US" sz="2400" dirty="0" err="1">
                <a:solidFill>
                  <a:srgbClr val="800000"/>
                </a:solidFill>
                <a:latin typeface="Arial" pitchFamily="34" charset="0"/>
                <a:cs typeface="Arial" pitchFamily="34" charset="0"/>
              </a:rPr>
              <a:t>thương</a:t>
            </a:r>
            <a:r>
              <a:rPr lang="en-US" sz="2400" dirty="0">
                <a:solidFill>
                  <a:srgbClr val="800000"/>
                </a:solidFill>
                <a:latin typeface="Arial" pitchFamily="34" charset="0"/>
                <a:cs typeface="Arial" pitchFamily="34" charset="0"/>
              </a:rPr>
              <a:t> </a:t>
            </a:r>
            <a:r>
              <a:rPr lang="en-US" sz="2400" dirty="0" err="1">
                <a:solidFill>
                  <a:srgbClr val="800000"/>
                </a:solidFill>
                <a:latin typeface="Arial" pitchFamily="34" charset="0"/>
                <a:cs typeface="Arial" pitchFamily="34" charset="0"/>
              </a:rPr>
              <a:t>để</a:t>
            </a:r>
            <a:r>
              <a:rPr lang="en-US" sz="2400" dirty="0">
                <a:solidFill>
                  <a:srgbClr val="800000"/>
                </a:solidFill>
                <a:latin typeface="Arial" pitchFamily="34" charset="0"/>
                <a:cs typeface="Arial" pitchFamily="34" charset="0"/>
              </a:rPr>
              <a:t> </a:t>
            </a:r>
            <a:r>
              <a:rPr lang="en-US" sz="2400" dirty="0" err="1">
                <a:solidFill>
                  <a:srgbClr val="800000"/>
                </a:solidFill>
                <a:latin typeface="Arial" pitchFamily="34" charset="0"/>
                <a:cs typeface="Arial" pitchFamily="34" charset="0"/>
              </a:rPr>
              <a:t>cầm</a:t>
            </a:r>
            <a:r>
              <a:rPr lang="en-US" sz="2400" dirty="0">
                <a:solidFill>
                  <a:srgbClr val="800000"/>
                </a:solidFill>
                <a:latin typeface="Arial" pitchFamily="34" charset="0"/>
                <a:cs typeface="Arial" pitchFamily="34" charset="0"/>
              </a:rPr>
              <a:t> </a:t>
            </a:r>
            <a:r>
              <a:rPr lang="en-US" sz="2400" dirty="0" err="1">
                <a:solidFill>
                  <a:srgbClr val="800000"/>
                </a:solidFill>
                <a:latin typeface="Arial" pitchFamily="34" charset="0"/>
                <a:cs typeface="Arial" pitchFamily="34" charset="0"/>
              </a:rPr>
              <a:t>máu</a:t>
            </a:r>
            <a:r>
              <a:rPr lang="en-US" sz="2400" dirty="0">
                <a:solidFill>
                  <a:srgbClr val="800000"/>
                </a:solidFill>
                <a:latin typeface="Arial" pitchFamily="34" charset="0"/>
                <a:cs typeface="Arial" pitchFamily="34" charset="0"/>
              </a:rPr>
              <a:t> </a:t>
            </a:r>
          </a:p>
        </p:txBody>
      </p:sp>
      <p:sp>
        <p:nvSpPr>
          <p:cNvPr id="9" name="TextBox 8"/>
          <p:cNvSpPr txBox="1">
            <a:spLocks noChangeArrowheads="1"/>
          </p:cNvSpPr>
          <p:nvPr/>
        </p:nvSpPr>
        <p:spPr bwMode="auto">
          <a:xfrm>
            <a:off x="707648" y="3651250"/>
            <a:ext cx="61503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b="1" dirty="0" err="1">
                <a:solidFill>
                  <a:srgbClr val="000066"/>
                </a:solidFill>
                <a:latin typeface="Arial" pitchFamily="34" charset="0"/>
                <a:cs typeface="Arial" pitchFamily="34" charset="0"/>
              </a:rPr>
              <a:t>Bước</a:t>
            </a:r>
            <a:r>
              <a:rPr lang="en-US" sz="2400" b="1" dirty="0">
                <a:solidFill>
                  <a:srgbClr val="000066"/>
                </a:solidFill>
                <a:latin typeface="Arial" pitchFamily="34" charset="0"/>
                <a:cs typeface="Arial" pitchFamily="34" charset="0"/>
              </a:rPr>
              <a:t> 3: </a:t>
            </a:r>
            <a:r>
              <a:rPr lang="en-US" sz="2400" dirty="0" err="1">
                <a:solidFill>
                  <a:srgbClr val="000066"/>
                </a:solidFill>
                <a:latin typeface="Arial" pitchFamily="34" charset="0"/>
                <a:cs typeface="Arial" pitchFamily="34" charset="0"/>
              </a:rPr>
              <a:t>Nếu</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dị</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vật</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trong</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vết</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thương</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thì</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ép</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vào</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vùng</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xung</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quanh</a:t>
            </a:r>
            <a:r>
              <a:rPr lang="en-US" sz="2400" dirty="0">
                <a:solidFill>
                  <a:srgbClr val="000066"/>
                </a:solidFill>
                <a:latin typeface="Arial" pitchFamily="34" charset="0"/>
                <a:cs typeface="Arial" pitchFamily="34" charset="0"/>
              </a:rPr>
              <a:t> </a:t>
            </a:r>
          </a:p>
        </p:txBody>
      </p:sp>
    </p:spTree>
    <p:extLst>
      <p:ext uri="{BB962C8B-B14F-4D97-AF65-F5344CB8AC3E}">
        <p14:creationId xmlns:p14="http://schemas.microsoft.com/office/powerpoint/2010/main" val="1700363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e 2"/>
          <p:cNvSpPr/>
          <p:nvPr/>
        </p:nvSpPr>
        <p:spPr>
          <a:xfrm>
            <a:off x="6343650" y="4224453"/>
            <a:ext cx="5600700" cy="5244193"/>
          </a:xfrm>
          <a:prstGeom prst="pie">
            <a:avLst>
              <a:gd name="adj1" fmla="val 10780269"/>
              <a:gd name="adj2" fmla="val 16200000"/>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p:cNvSpPr/>
          <p:nvPr/>
        </p:nvSpPr>
        <p:spPr>
          <a:xfrm>
            <a:off x="914400" y="0"/>
            <a:ext cx="6858000" cy="6858000"/>
          </a:xfrm>
          <a:prstGeom prst="parallelogram">
            <a:avLst>
              <a:gd name="adj" fmla="val 68651"/>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593725" y="884239"/>
            <a:ext cx="7635875" cy="376396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ct val="0"/>
              </a:spcAft>
              <a:buFont typeface="Arial" pitchFamily="34" charset="0"/>
              <a:buNone/>
            </a:pPr>
            <a:r>
              <a:rPr lang="en-US" b="1" u="sng" dirty="0" err="1" smtClean="0">
                <a:solidFill>
                  <a:srgbClr val="9A0000"/>
                </a:solidFill>
                <a:latin typeface="Arial" pitchFamily="34" charset="0"/>
                <a:cs typeface="Arial" pitchFamily="34" charset="0"/>
              </a:rPr>
              <a:t>Lưu</a:t>
            </a:r>
            <a:r>
              <a:rPr lang="en-US" b="1" u="sng" dirty="0" smtClean="0">
                <a:solidFill>
                  <a:srgbClr val="9A0000"/>
                </a:solidFill>
                <a:latin typeface="Arial" pitchFamily="34" charset="0"/>
                <a:cs typeface="Arial" pitchFamily="34" charset="0"/>
              </a:rPr>
              <a:t> ý</a:t>
            </a:r>
            <a:r>
              <a:rPr lang="en-US" b="1" dirty="0" smtClean="0">
                <a:solidFill>
                  <a:srgbClr val="9A0000"/>
                </a:solidFill>
                <a:latin typeface="Arial" pitchFamily="34" charset="0"/>
                <a:cs typeface="Arial" pitchFamily="34" charset="0"/>
              </a:rPr>
              <a:t>: </a:t>
            </a:r>
          </a:p>
          <a:p>
            <a:pPr marL="0" indent="0">
              <a:spcAft>
                <a:spcPct val="0"/>
              </a:spcAft>
              <a:buFont typeface="Wingdings" pitchFamily="2" charset="2"/>
              <a:buChar char="ü"/>
            </a:pP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Không</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nên</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cố</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rửa</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sát</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trùng</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vết</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thương</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đang</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chảy</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máu</a:t>
            </a:r>
            <a:r>
              <a:rPr lang="en-US" sz="2400" dirty="0" smtClean="0">
                <a:solidFill>
                  <a:srgbClr val="000066"/>
                </a:solidFill>
                <a:latin typeface="Arial" pitchFamily="34" charset="0"/>
                <a:cs typeface="Arial" pitchFamily="34" charset="0"/>
              </a:rPr>
              <a:t> ồ </a:t>
            </a:r>
            <a:r>
              <a:rPr lang="en-US" sz="2400" dirty="0" err="1" smtClean="0">
                <a:solidFill>
                  <a:srgbClr val="000066"/>
                </a:solidFill>
                <a:latin typeface="Arial" pitchFamily="34" charset="0"/>
                <a:cs typeface="Arial" pitchFamily="34" charset="0"/>
              </a:rPr>
              <a:t>ạt</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vết</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thương</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hở</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rộng</a:t>
            </a:r>
            <a:endParaRPr lang="en-US" sz="2400" dirty="0" smtClean="0">
              <a:solidFill>
                <a:srgbClr val="000066"/>
              </a:solidFill>
              <a:latin typeface="Arial" pitchFamily="34" charset="0"/>
              <a:cs typeface="Arial" pitchFamily="34" charset="0"/>
            </a:endParaRPr>
          </a:p>
          <a:p>
            <a:pPr marL="0" indent="0">
              <a:spcAft>
                <a:spcPct val="0"/>
              </a:spcAft>
              <a:buFont typeface="Wingdings" pitchFamily="2" charset="2"/>
              <a:buChar char="ü"/>
            </a:pP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Không</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đặt</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vào</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vết</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thương</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sợi</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thuốc</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lá</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thuốc</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lào</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hoặc</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cỏ</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nhai</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dập</a:t>
            </a:r>
            <a:endParaRPr lang="en-US" sz="2400" dirty="0" smtClean="0">
              <a:solidFill>
                <a:srgbClr val="000066"/>
              </a:solidFill>
              <a:latin typeface="Arial" pitchFamily="34" charset="0"/>
              <a:cs typeface="Arial" pitchFamily="34" charset="0"/>
            </a:endParaRPr>
          </a:p>
          <a:p>
            <a:pPr marL="0" indent="0">
              <a:spcAft>
                <a:spcPct val="0"/>
              </a:spcAft>
              <a:buFont typeface="Wingdings" pitchFamily="2" charset="2"/>
              <a:buChar char="ü"/>
            </a:pP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Không</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cố</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rút</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dị</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vật</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ra</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khỏi</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vết</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thương</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nếu</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có</a:t>
            </a:r>
            <a:r>
              <a:rPr lang="en-US" sz="2400" dirty="0" smtClean="0">
                <a:solidFill>
                  <a:srgbClr val="000066"/>
                </a:solidFill>
                <a:latin typeface="Arial" pitchFamily="34" charset="0"/>
                <a:cs typeface="Arial" pitchFamily="34" charset="0"/>
              </a:rPr>
              <a:t>)</a:t>
            </a:r>
          </a:p>
          <a:p>
            <a:pPr marL="0" indent="0">
              <a:spcAft>
                <a:spcPct val="0"/>
              </a:spcAft>
              <a:buFont typeface="Wingdings" pitchFamily="2" charset="2"/>
              <a:buChar char="ü"/>
            </a:pP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Ga</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rô</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được</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sử</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dụng</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rất</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hạn</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chế</a:t>
            </a:r>
            <a:endParaRPr lang="en-US" sz="2400" dirty="0" smtClean="0">
              <a:solidFill>
                <a:srgbClr val="000066"/>
              </a:solidFill>
              <a:latin typeface="Arial" pitchFamily="34" charset="0"/>
              <a:cs typeface="Arial" pitchFamily="34" charset="0"/>
            </a:endParaRPr>
          </a:p>
          <a:p>
            <a:pPr marL="0" indent="0">
              <a:spcAft>
                <a:spcPct val="0"/>
              </a:spcAft>
              <a:buFont typeface="Wingdings" pitchFamily="2" charset="2"/>
              <a:buChar char="ü"/>
            </a:pP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Khi</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đặt</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ga</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rô</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phải</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tuân</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thủ</a:t>
            </a:r>
            <a:r>
              <a:rPr lang="en-US" sz="2400" dirty="0" smtClean="0">
                <a:solidFill>
                  <a:srgbClr val="000066"/>
                </a:solidFill>
                <a:latin typeface="Arial" pitchFamily="34" charset="0"/>
                <a:cs typeface="Arial" pitchFamily="34" charset="0"/>
              </a:rPr>
              <a:t> qui </a:t>
            </a:r>
            <a:r>
              <a:rPr lang="en-US" sz="2400" dirty="0" err="1" smtClean="0">
                <a:solidFill>
                  <a:srgbClr val="000066"/>
                </a:solidFill>
                <a:latin typeface="Arial" pitchFamily="34" charset="0"/>
                <a:cs typeface="Arial" pitchFamily="34" charset="0"/>
              </a:rPr>
              <a:t>tắc</a:t>
            </a:r>
            <a:r>
              <a:rPr lang="en-US" sz="2400" dirty="0" smtClean="0">
                <a:solidFill>
                  <a:srgbClr val="000066"/>
                </a:solidFill>
                <a:latin typeface="Arial" pitchFamily="34" charset="0"/>
                <a:cs typeface="Arial" pitchFamily="34" charset="0"/>
              </a:rPr>
              <a:t> an </a:t>
            </a:r>
            <a:r>
              <a:rPr lang="en-US" sz="2400" dirty="0" err="1" smtClean="0">
                <a:solidFill>
                  <a:srgbClr val="000066"/>
                </a:solidFill>
                <a:latin typeface="Arial" pitchFamily="34" charset="0"/>
                <a:cs typeface="Arial" pitchFamily="34" charset="0"/>
              </a:rPr>
              <a:t>toàn</a:t>
            </a:r>
            <a:r>
              <a:rPr lang="en-US" sz="2400" dirty="0" smtClean="0">
                <a:solidFill>
                  <a:srgbClr val="000066"/>
                </a:solidFill>
                <a:latin typeface="Arial" pitchFamily="34" charset="0"/>
                <a:cs typeface="Arial" pitchFamily="34" charset="0"/>
              </a:rPr>
              <a:t> </a:t>
            </a:r>
          </a:p>
        </p:txBody>
      </p:sp>
      <p:sp>
        <p:nvSpPr>
          <p:cNvPr id="5" name="Rectangle 4">
            <a:hlinkClick r:id="rId2" action="ppaction://hlinkfile"/>
          </p:cNvPr>
          <p:cNvSpPr/>
          <p:nvPr/>
        </p:nvSpPr>
        <p:spPr>
          <a:xfrm>
            <a:off x="5562600" y="4876800"/>
            <a:ext cx="1441420" cy="369332"/>
          </a:xfrm>
          <a:prstGeom prst="rect">
            <a:avLst/>
          </a:prstGeom>
          <a:ln>
            <a:solidFill>
              <a:schemeClr val="accent1"/>
            </a:solidFill>
          </a:ln>
        </p:spPr>
        <p:txBody>
          <a:bodyPr wrap="none">
            <a:spAutoFit/>
          </a:bodyPr>
          <a:lstStyle/>
          <a:p>
            <a:pPr>
              <a:spcAft>
                <a:spcPct val="0"/>
              </a:spcAft>
            </a:pPr>
            <a:r>
              <a:rPr lang="en-US" dirty="0">
                <a:solidFill>
                  <a:srgbClr val="000066"/>
                </a:solidFill>
                <a:latin typeface="Arial" pitchFamily="34" charset="0"/>
                <a:cs typeface="Arial" pitchFamily="34" charset="0"/>
              </a:rPr>
              <a:t>(</a:t>
            </a:r>
            <a:r>
              <a:rPr lang="en-US" dirty="0" err="1">
                <a:solidFill>
                  <a:srgbClr val="000066"/>
                </a:solidFill>
                <a:latin typeface="Arial" pitchFamily="34" charset="0"/>
                <a:cs typeface="Arial" pitchFamily="34" charset="0"/>
              </a:rPr>
              <a:t>xem</a:t>
            </a:r>
            <a:r>
              <a:rPr lang="en-US" dirty="0">
                <a:solidFill>
                  <a:srgbClr val="000066"/>
                </a:solidFill>
                <a:latin typeface="Arial" pitchFamily="34" charset="0"/>
                <a:cs typeface="Arial" pitchFamily="34" charset="0"/>
              </a:rPr>
              <a:t> clip 3</a:t>
            </a:r>
            <a:r>
              <a:rPr lang="en-US" dirty="0" smtClean="0">
                <a:solidFill>
                  <a:srgbClr val="000066"/>
                </a:solidFill>
                <a:latin typeface="Arial" pitchFamily="34" charset="0"/>
                <a:cs typeface="Arial" pitchFamily="34" charset="0"/>
              </a:rPr>
              <a:t>) </a:t>
            </a:r>
            <a:endParaRPr lang="en-US" dirty="0">
              <a:solidFill>
                <a:srgbClr val="000066"/>
              </a:solidFill>
              <a:latin typeface="Arial" pitchFamily="34" charset="0"/>
              <a:cs typeface="Arial" pitchFamily="34" charset="0"/>
            </a:endParaRPr>
          </a:p>
        </p:txBody>
      </p:sp>
    </p:spTree>
    <p:extLst>
      <p:ext uri="{BB962C8B-B14F-4D97-AF65-F5344CB8AC3E}">
        <p14:creationId xmlns:p14="http://schemas.microsoft.com/office/powerpoint/2010/main" val="11933936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ocuments\ill_burn_gel_dressing-1024x5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733800"/>
            <a:ext cx="4419600" cy="2542133"/>
          </a:xfrm>
          <a:prstGeom prst="rect">
            <a:avLst/>
          </a:prstGeom>
          <a:noFill/>
          <a:extLst>
            <a:ext uri="{909E8E84-426E-40DD-AFC4-6F175D3DCCD1}">
              <a14:hiddenFill xmlns:a14="http://schemas.microsoft.com/office/drawing/2010/main">
                <a:solidFill>
                  <a:srgbClr val="FFFFFF"/>
                </a:solidFill>
              </a14:hiddenFill>
            </a:ext>
          </a:extLst>
        </p:spPr>
      </p:pic>
      <p:sp>
        <p:nvSpPr>
          <p:cNvPr id="2" name="7-Point Star 1"/>
          <p:cNvSpPr/>
          <p:nvPr/>
        </p:nvSpPr>
        <p:spPr>
          <a:xfrm>
            <a:off x="1981200" y="3581400"/>
            <a:ext cx="2895600" cy="1981200"/>
          </a:xfrm>
          <a:prstGeom prst="star7">
            <a:avLst>
              <a:gd name="adj" fmla="val 28856"/>
              <a:gd name="hf" fmla="val 102572"/>
              <a:gd name="vf" fmla="val 10521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C00000"/>
                </a:solidFill>
                <a:latin typeface="Tahoma" pitchFamily="34" charset="0"/>
                <a:ea typeface="Tahoma" pitchFamily="34" charset="0"/>
                <a:cs typeface="Tahoma" pitchFamily="34" charset="0"/>
              </a:rPr>
              <a:t>Bỏng</a:t>
            </a:r>
            <a:endParaRPr lang="en-US" sz="2800" b="1" dirty="0">
              <a:solidFill>
                <a:srgbClr val="C00000"/>
              </a:solidFill>
              <a:latin typeface="Tahoma" pitchFamily="34" charset="0"/>
              <a:ea typeface="Tahoma" pitchFamily="34" charset="0"/>
              <a:cs typeface="Tahoma" pitchFamily="34" charset="0"/>
            </a:endParaRPr>
          </a:p>
        </p:txBody>
      </p:sp>
      <p:sp>
        <p:nvSpPr>
          <p:cNvPr id="4" name="Diamond 3"/>
          <p:cNvSpPr/>
          <p:nvPr/>
        </p:nvSpPr>
        <p:spPr>
          <a:xfrm>
            <a:off x="3015343" y="304800"/>
            <a:ext cx="5791200" cy="3429000"/>
          </a:xfrm>
          <a:prstGeom prst="diamon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66"/>
                </a:solidFill>
                <a:latin typeface="Tahoma" pitchFamily="34" charset="0"/>
                <a:ea typeface="Tahoma" pitchFamily="34" charset="0"/>
                <a:cs typeface="Tahoma" pitchFamily="34" charset="0"/>
              </a:rPr>
              <a:t>Tai nạn do lửa, nước sôi, chất lỏng nóng, </a:t>
            </a:r>
            <a:r>
              <a:rPr lang="vi-VN" sz="2800" dirty="0" smtClean="0">
                <a:solidFill>
                  <a:srgbClr val="000066"/>
                </a:solidFill>
                <a:latin typeface="Tahoma" pitchFamily="34" charset="0"/>
                <a:ea typeface="Tahoma" pitchFamily="34" charset="0"/>
                <a:cs typeface="Tahoma" pitchFamily="34" charset="0"/>
              </a:rPr>
              <a:t>điện</a:t>
            </a:r>
            <a:r>
              <a:rPr lang="en-US" sz="2800" dirty="0" smtClean="0">
                <a:solidFill>
                  <a:srgbClr val="000066"/>
                </a:solidFill>
                <a:latin typeface="Tahoma" pitchFamily="34" charset="0"/>
                <a:ea typeface="Tahoma" pitchFamily="34" charset="0"/>
                <a:cs typeface="Tahoma" pitchFamily="34" charset="0"/>
              </a:rPr>
              <a:t>…</a:t>
            </a:r>
            <a:endParaRPr lang="vi-VN" sz="2800" dirty="0">
              <a:solidFill>
                <a:srgbClr val="000066"/>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99967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e 1"/>
          <p:cNvSpPr/>
          <p:nvPr/>
        </p:nvSpPr>
        <p:spPr>
          <a:xfrm>
            <a:off x="6343650" y="4224453"/>
            <a:ext cx="5600700" cy="5244193"/>
          </a:xfrm>
          <a:prstGeom prst="pie">
            <a:avLst>
              <a:gd name="adj1" fmla="val 10780269"/>
              <a:gd name="adj2" fmla="val 1620000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arallelogram 2"/>
          <p:cNvSpPr/>
          <p:nvPr/>
        </p:nvSpPr>
        <p:spPr>
          <a:xfrm>
            <a:off x="914400" y="0"/>
            <a:ext cx="6858000" cy="6858000"/>
          </a:xfrm>
          <a:prstGeom prst="parallelogram">
            <a:avLst>
              <a:gd name="adj" fmla="val 6865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62000" y="533400"/>
            <a:ext cx="3352800" cy="10668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C00000"/>
                </a:solidFill>
                <a:latin typeface="Tahoma" pitchFamily="34" charset="0"/>
                <a:ea typeface="Tahoma" pitchFamily="34" charset="0"/>
                <a:cs typeface="Tahoma" pitchFamily="34" charset="0"/>
              </a:rPr>
              <a:t>Xử</a:t>
            </a:r>
            <a:r>
              <a:rPr lang="en-US" sz="3200" b="1" dirty="0" smtClean="0">
                <a:solidFill>
                  <a:srgbClr val="C00000"/>
                </a:solidFill>
                <a:latin typeface="Tahoma" pitchFamily="34" charset="0"/>
                <a:ea typeface="Tahoma" pitchFamily="34" charset="0"/>
                <a:cs typeface="Tahoma" pitchFamily="34" charset="0"/>
              </a:rPr>
              <a:t> </a:t>
            </a:r>
            <a:r>
              <a:rPr lang="en-US" sz="3200" b="1" dirty="0" err="1" smtClean="0">
                <a:solidFill>
                  <a:srgbClr val="C00000"/>
                </a:solidFill>
                <a:latin typeface="Tahoma" pitchFamily="34" charset="0"/>
                <a:ea typeface="Tahoma" pitchFamily="34" charset="0"/>
                <a:cs typeface="Tahoma" pitchFamily="34" charset="0"/>
              </a:rPr>
              <a:t>trí</a:t>
            </a:r>
            <a:endParaRPr lang="en-US" sz="3200" b="1" dirty="0">
              <a:solidFill>
                <a:srgbClr val="C00000"/>
              </a:solidFill>
              <a:latin typeface="Tahoma" pitchFamily="34" charset="0"/>
              <a:ea typeface="Tahoma" pitchFamily="34" charset="0"/>
              <a:cs typeface="Tahoma" pitchFamily="34" charset="0"/>
            </a:endParaRPr>
          </a:p>
        </p:txBody>
      </p:sp>
      <p:sp>
        <p:nvSpPr>
          <p:cNvPr id="5" name="Content Placeholder 2"/>
          <p:cNvSpPr txBox="1">
            <a:spLocks/>
          </p:cNvSpPr>
          <p:nvPr/>
        </p:nvSpPr>
        <p:spPr>
          <a:xfrm>
            <a:off x="1676400" y="1976438"/>
            <a:ext cx="6375400" cy="2900362"/>
          </a:xfrm>
          <a:prstGeom prst="rect">
            <a:avLst/>
          </a:prstGeom>
          <a:ln>
            <a:solidFill>
              <a:schemeClr val="accent6">
                <a:lumMod val="75000"/>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Font typeface="Arial" pitchFamily="34" charset="0"/>
              <a:buNone/>
            </a:pPr>
            <a:r>
              <a:rPr lang="vi-VN" sz="2400" b="1" i="1" dirty="0" smtClean="0">
                <a:solidFill>
                  <a:srgbClr val="000066"/>
                </a:solidFill>
                <a:cs typeface="Arial" pitchFamily="34" charset="0"/>
              </a:rPr>
              <a:t>Tiếp cận ban đầu</a:t>
            </a:r>
            <a:endParaRPr lang="en-US" sz="2400" b="1" i="1" dirty="0" smtClean="0">
              <a:solidFill>
                <a:srgbClr val="000066"/>
              </a:solidFill>
              <a:latin typeface="Arial" pitchFamily="34" charset="0"/>
              <a:cs typeface="Arial" pitchFamily="34" charset="0"/>
            </a:endParaRPr>
          </a:p>
          <a:p>
            <a:pPr marL="0" indent="0" algn="just">
              <a:spcBef>
                <a:spcPts val="0"/>
              </a:spcBef>
              <a:spcAft>
                <a:spcPts val="1200"/>
              </a:spcAft>
            </a:pPr>
            <a:r>
              <a:rPr lang="vi-VN" sz="2400" dirty="0" smtClean="0">
                <a:solidFill>
                  <a:srgbClr val="000066"/>
                </a:solidFill>
                <a:cs typeface="Arial" pitchFamily="34" charset="0"/>
              </a:rPr>
              <a:t>Kêu gọi giúp đỡ</a:t>
            </a:r>
            <a:endParaRPr lang="en-US" sz="2400" dirty="0" smtClean="0">
              <a:solidFill>
                <a:srgbClr val="000066"/>
              </a:solidFill>
              <a:latin typeface="Arial" pitchFamily="34" charset="0"/>
              <a:cs typeface="Arial" pitchFamily="34" charset="0"/>
            </a:endParaRPr>
          </a:p>
          <a:p>
            <a:pPr marL="0" indent="0" algn="just">
              <a:spcBef>
                <a:spcPts val="0"/>
              </a:spcBef>
              <a:spcAft>
                <a:spcPts val="1200"/>
              </a:spcAft>
            </a:pPr>
            <a:r>
              <a:rPr lang="en-US" sz="2400" dirty="0" err="1" smtClean="0">
                <a:solidFill>
                  <a:srgbClr val="000066"/>
                </a:solidFill>
                <a:latin typeface="Arial" pitchFamily="34" charset="0"/>
                <a:cs typeface="Arial" pitchFamily="34" charset="0"/>
              </a:rPr>
              <a:t>Nhanh</a:t>
            </a:r>
            <a:r>
              <a:rPr lang="en-US" sz="2400" dirty="0" smtClean="0">
                <a:solidFill>
                  <a:srgbClr val="000066"/>
                </a:solidFill>
                <a:latin typeface="Arial" pitchFamily="34" charset="0"/>
                <a:cs typeface="Arial" pitchFamily="34" charset="0"/>
              </a:rPr>
              <a:t> </a:t>
            </a:r>
            <a:r>
              <a:rPr lang="vi-VN" sz="2400" dirty="0" smtClean="0">
                <a:solidFill>
                  <a:srgbClr val="000066"/>
                </a:solidFill>
                <a:cs typeface="Arial" pitchFamily="34" charset="0"/>
              </a:rPr>
              <a:t>chóng đưa nạn nhân ra khỏi vùng nguy hiểm  </a:t>
            </a:r>
            <a:endParaRPr lang="en-US" sz="2400" dirty="0" smtClean="0">
              <a:solidFill>
                <a:srgbClr val="000066"/>
              </a:solidFill>
              <a:latin typeface="Arial" pitchFamily="34" charset="0"/>
              <a:cs typeface="Arial" pitchFamily="34" charset="0"/>
            </a:endParaRPr>
          </a:p>
          <a:p>
            <a:pPr marL="0" indent="0" algn="just">
              <a:spcBef>
                <a:spcPts val="0"/>
              </a:spcBef>
              <a:spcAft>
                <a:spcPts val="1200"/>
              </a:spcAft>
            </a:pPr>
            <a:r>
              <a:rPr lang="vi-VN" sz="2400" dirty="0" smtClean="0">
                <a:solidFill>
                  <a:srgbClr val="000066"/>
                </a:solidFill>
                <a:cs typeface="Arial" pitchFamily="34" charset="0"/>
              </a:rPr>
              <a:t>Đánh giá nguyên nhân bỏng, đánh giá tổn thương </a:t>
            </a:r>
          </a:p>
          <a:p>
            <a:pPr marL="0" indent="0" algn="just">
              <a:spcBef>
                <a:spcPts val="0"/>
              </a:spcBef>
              <a:spcAft>
                <a:spcPct val="0"/>
              </a:spcAft>
            </a:pPr>
            <a:endParaRPr lang="en-US" sz="2400" dirty="0" smtClean="0">
              <a:solidFill>
                <a:srgbClr val="000066"/>
              </a:solidFill>
              <a:latin typeface="Arial" pitchFamily="34" charset="0"/>
              <a:cs typeface="Arial" pitchFamily="34" charset="0"/>
            </a:endParaRPr>
          </a:p>
          <a:p>
            <a:pPr marL="0" indent="0" algn="just">
              <a:spcBef>
                <a:spcPts val="0"/>
              </a:spcBef>
              <a:spcAft>
                <a:spcPct val="0"/>
              </a:spcAft>
            </a:pPr>
            <a:endParaRPr lang="en-US" sz="2400" dirty="0" smtClean="0">
              <a:solidFill>
                <a:srgbClr val="000066"/>
              </a:solidFill>
              <a:latin typeface="Arial" pitchFamily="34" charset="0"/>
              <a:cs typeface="Arial" pitchFamily="34" charset="0"/>
            </a:endParaRPr>
          </a:p>
        </p:txBody>
      </p:sp>
    </p:spTree>
    <p:extLst>
      <p:ext uri="{BB962C8B-B14F-4D97-AF65-F5344CB8AC3E}">
        <p14:creationId xmlns:p14="http://schemas.microsoft.com/office/powerpoint/2010/main" val="7830781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e 1"/>
          <p:cNvSpPr/>
          <p:nvPr/>
        </p:nvSpPr>
        <p:spPr>
          <a:xfrm>
            <a:off x="6343650" y="4224453"/>
            <a:ext cx="5600700" cy="5244193"/>
          </a:xfrm>
          <a:prstGeom prst="pie">
            <a:avLst>
              <a:gd name="adj1" fmla="val 10780269"/>
              <a:gd name="adj2" fmla="val 1620000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arallelogram 2"/>
          <p:cNvSpPr/>
          <p:nvPr/>
        </p:nvSpPr>
        <p:spPr>
          <a:xfrm>
            <a:off x="914400" y="0"/>
            <a:ext cx="6858000" cy="6858000"/>
          </a:xfrm>
          <a:prstGeom prst="parallelogram">
            <a:avLst>
              <a:gd name="adj" fmla="val 6865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62000" y="533400"/>
            <a:ext cx="3352800" cy="10668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C00000"/>
                </a:solidFill>
                <a:latin typeface="Tahoma" pitchFamily="34" charset="0"/>
                <a:ea typeface="Tahoma" pitchFamily="34" charset="0"/>
                <a:cs typeface="Tahoma" pitchFamily="34" charset="0"/>
              </a:rPr>
              <a:t>Xử</a:t>
            </a:r>
            <a:r>
              <a:rPr lang="en-US" sz="3200" b="1" dirty="0" smtClean="0">
                <a:solidFill>
                  <a:srgbClr val="C00000"/>
                </a:solidFill>
                <a:latin typeface="Tahoma" pitchFamily="34" charset="0"/>
                <a:ea typeface="Tahoma" pitchFamily="34" charset="0"/>
                <a:cs typeface="Tahoma" pitchFamily="34" charset="0"/>
              </a:rPr>
              <a:t> </a:t>
            </a:r>
            <a:r>
              <a:rPr lang="en-US" sz="3200" b="1" dirty="0" err="1" smtClean="0">
                <a:solidFill>
                  <a:srgbClr val="C00000"/>
                </a:solidFill>
                <a:latin typeface="Tahoma" pitchFamily="34" charset="0"/>
                <a:ea typeface="Tahoma" pitchFamily="34" charset="0"/>
                <a:cs typeface="Tahoma" pitchFamily="34" charset="0"/>
              </a:rPr>
              <a:t>trí</a:t>
            </a:r>
            <a:endParaRPr lang="en-US" sz="3200" b="1" dirty="0">
              <a:solidFill>
                <a:srgbClr val="C00000"/>
              </a:solidFill>
              <a:latin typeface="Tahoma" pitchFamily="34" charset="0"/>
              <a:ea typeface="Tahoma" pitchFamily="34" charset="0"/>
              <a:cs typeface="Tahoma" pitchFamily="34" charset="0"/>
            </a:endParaRPr>
          </a:p>
        </p:txBody>
      </p:sp>
      <p:sp>
        <p:nvSpPr>
          <p:cNvPr id="5" name="Content Placeholder 2"/>
          <p:cNvSpPr txBox="1">
            <a:spLocks/>
          </p:cNvSpPr>
          <p:nvPr/>
        </p:nvSpPr>
        <p:spPr>
          <a:xfrm>
            <a:off x="762000" y="1976438"/>
            <a:ext cx="7772400" cy="4652962"/>
          </a:xfrm>
          <a:prstGeom prst="rect">
            <a:avLst/>
          </a:prstGeom>
          <a:ln>
            <a:solidFill>
              <a:schemeClr val="accent6">
                <a:lumMod val="75000"/>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vi-VN" sz="2400" b="1" i="1" dirty="0">
                <a:solidFill>
                  <a:srgbClr val="000066"/>
                </a:solidFill>
                <a:cs typeface="Arial" pitchFamily="34" charset="0"/>
              </a:rPr>
              <a:t>Hạn chế quá trình </a:t>
            </a:r>
            <a:r>
              <a:rPr lang="vi-VN" sz="2400" b="1" i="1" dirty="0" smtClean="0">
                <a:solidFill>
                  <a:srgbClr val="000066"/>
                </a:solidFill>
                <a:cs typeface="Arial" pitchFamily="34" charset="0"/>
              </a:rPr>
              <a:t>bỏng</a:t>
            </a:r>
            <a:endParaRPr lang="en-US" sz="2400" b="1" i="1" dirty="0" smtClean="0">
              <a:solidFill>
                <a:srgbClr val="000066"/>
              </a:solidFill>
              <a:cs typeface="Arial" pitchFamily="34" charset="0"/>
            </a:endParaRPr>
          </a:p>
          <a:p>
            <a:pPr algn="just">
              <a:spcBef>
                <a:spcPts val="0"/>
              </a:spcBef>
              <a:buClr>
                <a:srgbClr val="94A088"/>
              </a:buClr>
              <a:buFont typeface="Wingdings" pitchFamily="2" charset="2"/>
              <a:buChar char="ü"/>
            </a:pPr>
            <a:r>
              <a:rPr lang="vi-VN" sz="2400" dirty="0">
                <a:solidFill>
                  <a:srgbClr val="000066"/>
                </a:solidFill>
                <a:cs typeface="Arial" pitchFamily="34" charset="0"/>
              </a:rPr>
              <a:t> Làm nguội vết thương trong 10 phút bằng dòng nước lạnh từ vòi nước. Không dùng nước đá. </a:t>
            </a:r>
            <a:endParaRPr lang="en-US" sz="2400" dirty="0">
              <a:solidFill>
                <a:srgbClr val="000066"/>
              </a:solidFill>
              <a:latin typeface="Arial" pitchFamily="34" charset="0"/>
              <a:cs typeface="Arial" pitchFamily="34" charset="0"/>
            </a:endParaRPr>
          </a:p>
          <a:p>
            <a:pPr algn="just">
              <a:spcBef>
                <a:spcPts val="0"/>
              </a:spcBef>
              <a:buClr>
                <a:srgbClr val="94A088"/>
              </a:buClr>
              <a:buFont typeface="Wingdings" pitchFamily="2" charset="2"/>
              <a:buChar char="ü"/>
            </a:pPr>
            <a:r>
              <a:rPr lang="en-US" sz="2400" dirty="0">
                <a:solidFill>
                  <a:srgbClr val="000066"/>
                </a:solidFill>
                <a:latin typeface="Arial" pitchFamily="34" charset="0"/>
                <a:cs typeface="Arial" pitchFamily="34" charset="0"/>
              </a:rPr>
              <a:t> V</a:t>
            </a:r>
            <a:r>
              <a:rPr lang="vi-VN" sz="2400" dirty="0">
                <a:solidFill>
                  <a:srgbClr val="000066"/>
                </a:solidFill>
                <a:cs typeface="Arial" pitchFamily="34" charset="0"/>
              </a:rPr>
              <a:t>ết bỏng nhỏ (&lt;5%)</a:t>
            </a:r>
            <a:r>
              <a:rPr lang="en-US" sz="2400" dirty="0">
                <a:solidFill>
                  <a:srgbClr val="000066"/>
                </a:solidFill>
                <a:latin typeface="Arial" pitchFamily="34" charset="0"/>
                <a:cs typeface="Arial" pitchFamily="34" charset="0"/>
              </a:rPr>
              <a:t>: </a:t>
            </a:r>
            <a:r>
              <a:rPr lang="vi-VN" sz="2400" dirty="0">
                <a:solidFill>
                  <a:srgbClr val="000066"/>
                </a:solidFill>
                <a:cs typeface="Arial" pitchFamily="34" charset="0"/>
              </a:rPr>
              <a:t>đặt một miếng băng bằng chất dẻo lên trên vết bỏng sau đó đắp phủ lên trên bằng một khăn ướt lạnh. </a:t>
            </a:r>
          </a:p>
          <a:p>
            <a:pPr algn="just">
              <a:spcBef>
                <a:spcPts val="0"/>
              </a:spcBef>
              <a:buClr>
                <a:srgbClr val="94A088"/>
              </a:buClr>
              <a:buFont typeface="Wingdings" pitchFamily="2" charset="2"/>
              <a:buChar char="ü"/>
            </a:pPr>
            <a:r>
              <a:rPr lang="vi-VN" sz="2400" dirty="0">
                <a:solidFill>
                  <a:srgbClr val="000066"/>
                </a:solidFill>
                <a:cs typeface="Arial" pitchFamily="34" charset="0"/>
              </a:rPr>
              <a:t> Cởi bỏ tất cả quần áo, nên dùng kéo cắt bỏ quần áo, gỡ bỏ các đồ trang sức...</a:t>
            </a:r>
          </a:p>
          <a:p>
            <a:pPr algn="just">
              <a:spcBef>
                <a:spcPts val="0"/>
              </a:spcBef>
              <a:buClr>
                <a:srgbClr val="94A088"/>
              </a:buClr>
              <a:buFont typeface="Wingdings" pitchFamily="2" charset="2"/>
              <a:buChar char="ü"/>
            </a:pPr>
            <a:r>
              <a:rPr lang="vi-VN" sz="2400" dirty="0">
                <a:solidFill>
                  <a:srgbClr val="000066"/>
                </a:solidFill>
                <a:cs typeface="Arial" pitchFamily="34" charset="0"/>
              </a:rPr>
              <a:t> Bỏng do hoá chất: rửa bằng nhiều nước sạch, thu thập các thông tin về hoá chất đó. </a:t>
            </a:r>
            <a:endParaRPr lang="en-US" sz="2400" dirty="0">
              <a:solidFill>
                <a:srgbClr val="000066"/>
              </a:solidFill>
              <a:latin typeface="Arial" pitchFamily="34" charset="0"/>
              <a:cs typeface="Arial" pitchFamily="34" charset="0"/>
            </a:endParaRPr>
          </a:p>
          <a:p>
            <a:pPr algn="just">
              <a:spcBef>
                <a:spcPts val="0"/>
              </a:spcBef>
              <a:buClr>
                <a:srgbClr val="94A088"/>
              </a:buClr>
              <a:buFont typeface="Wingdings" pitchFamily="2" charset="2"/>
              <a:buChar char="ü"/>
            </a:pPr>
            <a:r>
              <a:rPr lang="vi-VN" sz="2400" dirty="0">
                <a:solidFill>
                  <a:srgbClr val="000066"/>
                </a:solidFill>
                <a:cs typeface="Arial" pitchFamily="34" charset="0"/>
              </a:rPr>
              <a:t> Chú ý </a:t>
            </a:r>
            <a:r>
              <a:rPr lang="vi-VN" altLang="en-US" sz="2400" dirty="0">
                <a:solidFill>
                  <a:srgbClr val="000066"/>
                </a:solidFill>
                <a:cs typeface="Arial" pitchFamily="34" charset="0"/>
              </a:rPr>
              <a:t>“</a:t>
            </a:r>
            <a:r>
              <a:rPr lang="vi-VN" sz="2400" dirty="0">
                <a:solidFill>
                  <a:srgbClr val="000066"/>
                </a:solidFill>
                <a:cs typeface="Arial" pitchFamily="34" charset="0"/>
              </a:rPr>
              <a:t>làm mát vết bỏng nhưng phải giữ ấm cho nạn nhân</a:t>
            </a:r>
            <a:r>
              <a:rPr lang="vi-VN" altLang="en-US" sz="2400" dirty="0">
                <a:solidFill>
                  <a:srgbClr val="000066"/>
                </a:solidFill>
                <a:cs typeface="Arial" pitchFamily="34" charset="0"/>
              </a:rPr>
              <a:t>”</a:t>
            </a:r>
            <a:r>
              <a:rPr lang="vi-VN" sz="2400" dirty="0">
                <a:solidFill>
                  <a:srgbClr val="000066"/>
                </a:solidFill>
                <a:cs typeface="Arial" pitchFamily="34" charset="0"/>
              </a:rPr>
              <a:t> (nếu trời lạnh). </a:t>
            </a:r>
            <a:endParaRPr lang="en-US" sz="2400" dirty="0" smtClean="0">
              <a:solidFill>
                <a:srgbClr val="000066"/>
              </a:solidFill>
              <a:latin typeface="Arial" pitchFamily="34" charset="0"/>
              <a:cs typeface="Arial" pitchFamily="34" charset="0"/>
            </a:endParaRPr>
          </a:p>
          <a:p>
            <a:pPr marL="0" indent="0" algn="just">
              <a:spcBef>
                <a:spcPts val="0"/>
              </a:spcBef>
            </a:pPr>
            <a:endParaRPr lang="en-US" sz="2400" dirty="0" smtClean="0">
              <a:solidFill>
                <a:srgbClr val="000066"/>
              </a:solidFill>
              <a:latin typeface="Arial" pitchFamily="34" charset="0"/>
              <a:cs typeface="Arial" pitchFamily="34" charset="0"/>
            </a:endParaRPr>
          </a:p>
        </p:txBody>
      </p:sp>
    </p:spTree>
    <p:extLst>
      <p:ext uri="{BB962C8B-B14F-4D97-AF65-F5344CB8AC3E}">
        <p14:creationId xmlns:p14="http://schemas.microsoft.com/office/powerpoint/2010/main" val="30023838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e 1"/>
          <p:cNvSpPr/>
          <p:nvPr/>
        </p:nvSpPr>
        <p:spPr>
          <a:xfrm>
            <a:off x="6343650" y="4224453"/>
            <a:ext cx="5600700" cy="5244193"/>
          </a:xfrm>
          <a:prstGeom prst="pie">
            <a:avLst>
              <a:gd name="adj1" fmla="val 10780269"/>
              <a:gd name="adj2" fmla="val 1620000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arallelogram 2"/>
          <p:cNvSpPr/>
          <p:nvPr/>
        </p:nvSpPr>
        <p:spPr>
          <a:xfrm>
            <a:off x="914400" y="0"/>
            <a:ext cx="6858000" cy="6858000"/>
          </a:xfrm>
          <a:prstGeom prst="parallelogram">
            <a:avLst>
              <a:gd name="adj" fmla="val 6865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62000" y="533400"/>
            <a:ext cx="3352800" cy="10668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C00000"/>
                </a:solidFill>
                <a:latin typeface="Tahoma" pitchFamily="34" charset="0"/>
                <a:ea typeface="Tahoma" pitchFamily="34" charset="0"/>
                <a:cs typeface="Tahoma" pitchFamily="34" charset="0"/>
              </a:rPr>
              <a:t>Xử</a:t>
            </a:r>
            <a:r>
              <a:rPr lang="en-US" sz="3200" b="1" dirty="0" smtClean="0">
                <a:solidFill>
                  <a:srgbClr val="C00000"/>
                </a:solidFill>
                <a:latin typeface="Tahoma" pitchFamily="34" charset="0"/>
                <a:ea typeface="Tahoma" pitchFamily="34" charset="0"/>
                <a:cs typeface="Tahoma" pitchFamily="34" charset="0"/>
              </a:rPr>
              <a:t> </a:t>
            </a:r>
            <a:r>
              <a:rPr lang="en-US" sz="3200" b="1" dirty="0" err="1" smtClean="0">
                <a:solidFill>
                  <a:srgbClr val="C00000"/>
                </a:solidFill>
                <a:latin typeface="Tahoma" pitchFamily="34" charset="0"/>
                <a:ea typeface="Tahoma" pitchFamily="34" charset="0"/>
                <a:cs typeface="Tahoma" pitchFamily="34" charset="0"/>
              </a:rPr>
              <a:t>trí</a:t>
            </a:r>
            <a:endParaRPr lang="en-US" sz="3200" b="1" dirty="0">
              <a:solidFill>
                <a:srgbClr val="C00000"/>
              </a:solidFill>
              <a:latin typeface="Tahoma" pitchFamily="34" charset="0"/>
              <a:ea typeface="Tahoma" pitchFamily="34" charset="0"/>
              <a:cs typeface="Tahoma" pitchFamily="34" charset="0"/>
            </a:endParaRPr>
          </a:p>
        </p:txBody>
      </p:sp>
      <p:sp>
        <p:nvSpPr>
          <p:cNvPr id="5" name="Content Placeholder 2"/>
          <p:cNvSpPr txBox="1">
            <a:spLocks/>
          </p:cNvSpPr>
          <p:nvPr/>
        </p:nvSpPr>
        <p:spPr>
          <a:xfrm>
            <a:off x="762000" y="1976438"/>
            <a:ext cx="7772400" cy="2976562"/>
          </a:xfrm>
          <a:prstGeom prst="rect">
            <a:avLst/>
          </a:prstGeom>
          <a:ln>
            <a:solidFill>
              <a:schemeClr val="accent6">
                <a:lumMod val="75000"/>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en-US" sz="2400" b="1" i="1" dirty="0" err="1" smtClean="0">
                <a:solidFill>
                  <a:srgbClr val="000066"/>
                </a:solidFill>
                <a:cs typeface="Arial" pitchFamily="34" charset="0"/>
              </a:rPr>
              <a:t>Băng</a:t>
            </a:r>
            <a:r>
              <a:rPr lang="en-US" sz="2400" b="1" i="1" dirty="0" smtClean="0">
                <a:solidFill>
                  <a:srgbClr val="000066"/>
                </a:solidFill>
                <a:cs typeface="Arial" pitchFamily="34" charset="0"/>
              </a:rPr>
              <a:t> </a:t>
            </a:r>
            <a:r>
              <a:rPr lang="en-US" sz="2400" b="1" i="1" dirty="0" err="1" smtClean="0">
                <a:solidFill>
                  <a:srgbClr val="000066"/>
                </a:solidFill>
                <a:cs typeface="Arial" pitchFamily="34" charset="0"/>
              </a:rPr>
              <a:t>vết</a:t>
            </a:r>
            <a:r>
              <a:rPr lang="en-US" sz="2400" b="1" i="1" dirty="0" smtClean="0">
                <a:solidFill>
                  <a:srgbClr val="000066"/>
                </a:solidFill>
                <a:cs typeface="Arial" pitchFamily="34" charset="0"/>
              </a:rPr>
              <a:t> </a:t>
            </a:r>
            <a:r>
              <a:rPr lang="en-US" sz="2400" b="1" i="1" dirty="0" err="1" smtClean="0">
                <a:solidFill>
                  <a:srgbClr val="000066"/>
                </a:solidFill>
                <a:cs typeface="Arial" pitchFamily="34" charset="0"/>
              </a:rPr>
              <a:t>thương</a:t>
            </a:r>
            <a:endParaRPr lang="en-US" sz="2400" b="1" i="1" dirty="0" smtClean="0">
              <a:solidFill>
                <a:srgbClr val="000066"/>
              </a:solidFill>
              <a:cs typeface="Arial" pitchFamily="34" charset="0"/>
            </a:endParaRPr>
          </a:p>
          <a:p>
            <a:pPr algn="just">
              <a:spcBef>
                <a:spcPts val="0"/>
              </a:spcBef>
              <a:buClr>
                <a:srgbClr val="94A088"/>
              </a:buClr>
              <a:buFont typeface="Wingdings" pitchFamily="2" charset="2"/>
              <a:buChar char="ü"/>
            </a:pPr>
            <a:r>
              <a:rPr lang="vi-VN" sz="2400" dirty="0">
                <a:solidFill>
                  <a:srgbClr val="000066"/>
                </a:solidFill>
                <a:cs typeface="Arial" pitchFamily="34" charset="0"/>
              </a:rPr>
              <a:t> Giúp giảm đau và giữ cho vết thương sạch.  </a:t>
            </a:r>
          </a:p>
          <a:p>
            <a:pPr algn="just">
              <a:spcBef>
                <a:spcPts val="0"/>
              </a:spcBef>
              <a:buClr>
                <a:srgbClr val="94A088"/>
              </a:buClr>
              <a:buFont typeface="Wingdings" pitchFamily="2" charset="2"/>
              <a:buChar char="ü"/>
            </a:pPr>
            <a:r>
              <a:rPr lang="vi-VN" sz="2400" dirty="0">
                <a:solidFill>
                  <a:srgbClr val="000066"/>
                </a:solidFill>
                <a:cs typeface="Arial" pitchFamily="34" charset="0"/>
              </a:rPr>
              <a:t> Với bỏng do hoá chất, sau khi rửa bằng nhiều nước hoặc làm mát đến khi nạn nhân giảm đau thì cần dùng băng ướt. Nhưng khi bỏng do hoá chất dạng bột gây nên thì cần rất thận trọng khi xử trí bằng nước vì có thể làm vết thương nặng lên. </a:t>
            </a:r>
          </a:p>
        </p:txBody>
      </p:sp>
    </p:spTree>
    <p:extLst>
      <p:ext uri="{BB962C8B-B14F-4D97-AF65-F5344CB8AC3E}">
        <p14:creationId xmlns:p14="http://schemas.microsoft.com/office/powerpoint/2010/main" val="40409455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e 1"/>
          <p:cNvSpPr/>
          <p:nvPr/>
        </p:nvSpPr>
        <p:spPr>
          <a:xfrm>
            <a:off x="6343650" y="4224453"/>
            <a:ext cx="5600700" cy="5244193"/>
          </a:xfrm>
          <a:prstGeom prst="pie">
            <a:avLst>
              <a:gd name="adj1" fmla="val 10780269"/>
              <a:gd name="adj2" fmla="val 1620000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arallelogram 2"/>
          <p:cNvSpPr/>
          <p:nvPr/>
        </p:nvSpPr>
        <p:spPr>
          <a:xfrm>
            <a:off x="914400" y="0"/>
            <a:ext cx="6858000" cy="6858000"/>
          </a:xfrm>
          <a:prstGeom prst="parallelogram">
            <a:avLst>
              <a:gd name="adj" fmla="val 6865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62000" y="533400"/>
            <a:ext cx="3352800" cy="10668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C00000"/>
                </a:solidFill>
                <a:latin typeface="Tahoma" pitchFamily="34" charset="0"/>
                <a:ea typeface="Tahoma" pitchFamily="34" charset="0"/>
                <a:cs typeface="Tahoma" pitchFamily="34" charset="0"/>
              </a:rPr>
              <a:t>Xử</a:t>
            </a:r>
            <a:r>
              <a:rPr lang="en-US" sz="3200" b="1" dirty="0" smtClean="0">
                <a:solidFill>
                  <a:srgbClr val="C00000"/>
                </a:solidFill>
                <a:latin typeface="Tahoma" pitchFamily="34" charset="0"/>
                <a:ea typeface="Tahoma" pitchFamily="34" charset="0"/>
                <a:cs typeface="Tahoma" pitchFamily="34" charset="0"/>
              </a:rPr>
              <a:t> </a:t>
            </a:r>
            <a:r>
              <a:rPr lang="en-US" sz="3200" b="1" dirty="0" err="1" smtClean="0">
                <a:solidFill>
                  <a:srgbClr val="C00000"/>
                </a:solidFill>
                <a:latin typeface="Tahoma" pitchFamily="34" charset="0"/>
                <a:ea typeface="Tahoma" pitchFamily="34" charset="0"/>
                <a:cs typeface="Tahoma" pitchFamily="34" charset="0"/>
              </a:rPr>
              <a:t>trí</a:t>
            </a:r>
            <a:endParaRPr lang="en-US" sz="3200" b="1" dirty="0">
              <a:solidFill>
                <a:srgbClr val="C00000"/>
              </a:solidFill>
              <a:latin typeface="Tahoma" pitchFamily="34" charset="0"/>
              <a:ea typeface="Tahoma" pitchFamily="34" charset="0"/>
              <a:cs typeface="Tahoma" pitchFamily="34" charset="0"/>
            </a:endParaRPr>
          </a:p>
        </p:txBody>
      </p:sp>
      <p:sp>
        <p:nvSpPr>
          <p:cNvPr id="5" name="Content Placeholder 2"/>
          <p:cNvSpPr txBox="1">
            <a:spLocks/>
          </p:cNvSpPr>
          <p:nvPr/>
        </p:nvSpPr>
        <p:spPr>
          <a:xfrm>
            <a:off x="762000" y="1976438"/>
            <a:ext cx="7772400" cy="2976562"/>
          </a:xfrm>
          <a:prstGeom prst="rect">
            <a:avLst/>
          </a:prstGeom>
          <a:ln>
            <a:solidFill>
              <a:schemeClr val="accent6">
                <a:lumMod val="75000"/>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vi-VN" sz="2400" b="1" i="1" dirty="0">
                <a:solidFill>
                  <a:srgbClr val="000066"/>
                </a:solidFill>
                <a:cs typeface="Arial" pitchFamily="34" charset="0"/>
              </a:rPr>
              <a:t>4. Đánh giá và xử trí các tình trạng đe doạ tính mạng bệnh nhân </a:t>
            </a:r>
          </a:p>
          <a:p>
            <a:pPr marL="0" indent="0" algn="just">
              <a:spcBef>
                <a:spcPts val="0"/>
              </a:spcBef>
              <a:buNone/>
            </a:pPr>
            <a:r>
              <a:rPr lang="vi-VN" sz="2400" b="1" i="1" dirty="0">
                <a:solidFill>
                  <a:srgbClr val="000066"/>
                </a:solidFill>
                <a:cs typeface="Arial" pitchFamily="34" charset="0"/>
              </a:rPr>
              <a:t> </a:t>
            </a:r>
            <a:r>
              <a:rPr lang="vi-VN" sz="2400" dirty="0">
                <a:solidFill>
                  <a:srgbClr val="000066"/>
                </a:solidFill>
                <a:cs typeface="Arial" pitchFamily="34" charset="0"/>
              </a:rPr>
              <a:t>Kiểm soát đường thở, hỗ trợ hô hấp và hỗ trợ tuần hoàn. </a:t>
            </a:r>
          </a:p>
          <a:p>
            <a:pPr marL="0" indent="0" algn="just">
              <a:spcBef>
                <a:spcPts val="0"/>
              </a:spcBef>
              <a:buNone/>
            </a:pPr>
            <a:r>
              <a:rPr lang="vi-VN" sz="2400" dirty="0">
                <a:solidFill>
                  <a:srgbClr val="000066"/>
                </a:solidFill>
                <a:cs typeface="Arial" pitchFamily="34" charset="0"/>
              </a:rPr>
              <a:t> Chấn thương khác </a:t>
            </a:r>
          </a:p>
          <a:p>
            <a:pPr marL="0" indent="0" algn="just">
              <a:spcBef>
                <a:spcPts val="0"/>
              </a:spcBef>
              <a:buNone/>
            </a:pPr>
            <a:r>
              <a:rPr lang="vi-VN" sz="2400" b="1" i="1" dirty="0">
                <a:solidFill>
                  <a:srgbClr val="000066"/>
                </a:solidFill>
                <a:cs typeface="Arial" pitchFamily="34" charset="0"/>
              </a:rPr>
              <a:t>5. Đánh giá mức độ nặng của bỏng </a:t>
            </a:r>
            <a:endParaRPr lang="vi-VN" sz="2400" b="1" i="1" dirty="0" smtClean="0">
              <a:solidFill>
                <a:srgbClr val="000066"/>
              </a:solidFill>
              <a:cs typeface="Arial" pitchFamily="34" charset="0"/>
            </a:endParaRPr>
          </a:p>
        </p:txBody>
      </p:sp>
    </p:spTree>
    <p:extLst>
      <p:ext uri="{BB962C8B-B14F-4D97-AF65-F5344CB8AC3E}">
        <p14:creationId xmlns:p14="http://schemas.microsoft.com/office/powerpoint/2010/main" val="3384413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e 1"/>
          <p:cNvSpPr/>
          <p:nvPr/>
        </p:nvSpPr>
        <p:spPr>
          <a:xfrm>
            <a:off x="6343650" y="4224453"/>
            <a:ext cx="5600700" cy="5244193"/>
          </a:xfrm>
          <a:prstGeom prst="pie">
            <a:avLst>
              <a:gd name="adj1" fmla="val 10780269"/>
              <a:gd name="adj2" fmla="val 1620000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arallelogram 2"/>
          <p:cNvSpPr/>
          <p:nvPr/>
        </p:nvSpPr>
        <p:spPr>
          <a:xfrm>
            <a:off x="914400" y="0"/>
            <a:ext cx="6858000" cy="6858000"/>
          </a:xfrm>
          <a:prstGeom prst="parallelogram">
            <a:avLst>
              <a:gd name="adj" fmla="val 6865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62000" y="533400"/>
            <a:ext cx="3352800" cy="10668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C00000"/>
                </a:solidFill>
                <a:latin typeface="Tahoma" pitchFamily="34" charset="0"/>
                <a:ea typeface="Tahoma" pitchFamily="34" charset="0"/>
                <a:cs typeface="Tahoma" pitchFamily="34" charset="0"/>
              </a:rPr>
              <a:t>Xử</a:t>
            </a:r>
            <a:r>
              <a:rPr lang="en-US" sz="3200" b="1" dirty="0" smtClean="0">
                <a:solidFill>
                  <a:srgbClr val="C00000"/>
                </a:solidFill>
                <a:latin typeface="Tahoma" pitchFamily="34" charset="0"/>
                <a:ea typeface="Tahoma" pitchFamily="34" charset="0"/>
                <a:cs typeface="Tahoma" pitchFamily="34" charset="0"/>
              </a:rPr>
              <a:t> </a:t>
            </a:r>
            <a:r>
              <a:rPr lang="en-US" sz="3200" b="1" dirty="0" err="1" smtClean="0">
                <a:solidFill>
                  <a:srgbClr val="C00000"/>
                </a:solidFill>
                <a:latin typeface="Tahoma" pitchFamily="34" charset="0"/>
                <a:ea typeface="Tahoma" pitchFamily="34" charset="0"/>
                <a:cs typeface="Tahoma" pitchFamily="34" charset="0"/>
              </a:rPr>
              <a:t>trí</a:t>
            </a:r>
            <a:endParaRPr lang="en-US" sz="3200" b="1" dirty="0">
              <a:solidFill>
                <a:srgbClr val="C00000"/>
              </a:solidFill>
              <a:latin typeface="Tahoma" pitchFamily="34" charset="0"/>
              <a:ea typeface="Tahoma" pitchFamily="34" charset="0"/>
              <a:cs typeface="Tahoma" pitchFamily="34" charset="0"/>
            </a:endParaRPr>
          </a:p>
        </p:txBody>
      </p:sp>
      <p:sp>
        <p:nvSpPr>
          <p:cNvPr id="5" name="Content Placeholder 2"/>
          <p:cNvSpPr txBox="1">
            <a:spLocks/>
          </p:cNvSpPr>
          <p:nvPr/>
        </p:nvSpPr>
        <p:spPr>
          <a:xfrm>
            <a:off x="762000" y="1976438"/>
            <a:ext cx="7772400" cy="2976562"/>
          </a:xfrm>
          <a:prstGeom prst="rect">
            <a:avLst/>
          </a:prstGeom>
          <a:ln>
            <a:solidFill>
              <a:schemeClr val="accent6">
                <a:lumMod val="75000"/>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vi-VN" sz="2400" b="1" i="1" dirty="0" smtClean="0">
                <a:solidFill>
                  <a:srgbClr val="000066"/>
                </a:solidFill>
                <a:cs typeface="Arial" pitchFamily="34" charset="0"/>
              </a:rPr>
              <a:t>Bù </a:t>
            </a:r>
            <a:r>
              <a:rPr lang="vi-VN" sz="2400" b="1" i="1" dirty="0">
                <a:solidFill>
                  <a:srgbClr val="000066"/>
                </a:solidFill>
                <a:cs typeface="Arial" pitchFamily="34" charset="0"/>
              </a:rPr>
              <a:t>dịch </a:t>
            </a:r>
          </a:p>
          <a:p>
            <a:pPr marL="0" indent="0" algn="just">
              <a:spcBef>
                <a:spcPts val="0"/>
              </a:spcBef>
              <a:buNone/>
            </a:pPr>
            <a:r>
              <a:rPr lang="vi-VN" sz="2400" dirty="0">
                <a:solidFill>
                  <a:srgbClr val="000066"/>
                </a:solidFill>
                <a:cs typeface="Arial" pitchFamily="34" charset="0"/>
              </a:rPr>
              <a:t> </a:t>
            </a:r>
            <a:r>
              <a:rPr lang="en-US" sz="2400" dirty="0" smtClean="0">
                <a:solidFill>
                  <a:srgbClr val="000066"/>
                </a:solidFill>
                <a:cs typeface="Arial" pitchFamily="34" charset="0"/>
              </a:rPr>
              <a:t>- </a:t>
            </a:r>
            <a:r>
              <a:rPr lang="vi-VN" sz="2400" dirty="0" smtClean="0">
                <a:solidFill>
                  <a:srgbClr val="000066"/>
                </a:solidFill>
                <a:cs typeface="Arial" pitchFamily="34" charset="0"/>
              </a:rPr>
              <a:t>Uống </a:t>
            </a:r>
            <a:r>
              <a:rPr lang="vi-VN" sz="2400" dirty="0">
                <a:solidFill>
                  <a:srgbClr val="000066"/>
                </a:solidFill>
                <a:cs typeface="Arial" pitchFamily="34" charset="0"/>
              </a:rPr>
              <a:t>ORS nếu nạn nhân còn khả năng uống được.</a:t>
            </a:r>
          </a:p>
          <a:p>
            <a:pPr marL="0" indent="0" algn="just">
              <a:spcBef>
                <a:spcPts val="0"/>
              </a:spcBef>
              <a:buNone/>
            </a:pPr>
            <a:r>
              <a:rPr lang="vi-VN" sz="2400" dirty="0">
                <a:solidFill>
                  <a:srgbClr val="000066"/>
                </a:solidFill>
                <a:cs typeface="Arial" pitchFamily="34" charset="0"/>
              </a:rPr>
              <a:t> </a:t>
            </a:r>
            <a:r>
              <a:rPr lang="en-US" sz="2400" dirty="0" smtClean="0">
                <a:solidFill>
                  <a:srgbClr val="000066"/>
                </a:solidFill>
                <a:cs typeface="Arial" pitchFamily="34" charset="0"/>
              </a:rPr>
              <a:t>- </a:t>
            </a:r>
            <a:r>
              <a:rPr lang="vi-VN" sz="2400" dirty="0" smtClean="0">
                <a:solidFill>
                  <a:srgbClr val="000066"/>
                </a:solidFill>
                <a:cs typeface="Arial" pitchFamily="34" charset="0"/>
              </a:rPr>
              <a:t>Đặt </a:t>
            </a:r>
            <a:r>
              <a:rPr lang="vi-VN" sz="2400" dirty="0">
                <a:solidFill>
                  <a:srgbClr val="000066"/>
                </a:solidFill>
                <a:cs typeface="Arial" pitchFamily="34" charset="0"/>
              </a:rPr>
              <a:t>đường truyền tĩnh mạch và truyền dịch</a:t>
            </a:r>
          </a:p>
          <a:p>
            <a:pPr marL="0" indent="0" algn="just">
              <a:spcBef>
                <a:spcPts val="0"/>
              </a:spcBef>
              <a:buNone/>
            </a:pPr>
            <a:r>
              <a:rPr lang="vi-VN" sz="2400" b="1" i="1" dirty="0" smtClean="0">
                <a:solidFill>
                  <a:srgbClr val="000066"/>
                </a:solidFill>
                <a:cs typeface="Arial" pitchFamily="34" charset="0"/>
              </a:rPr>
              <a:t>Giảm </a:t>
            </a:r>
            <a:r>
              <a:rPr lang="vi-VN" sz="2400" b="1" i="1" dirty="0">
                <a:solidFill>
                  <a:srgbClr val="000066"/>
                </a:solidFill>
                <a:cs typeface="Arial" pitchFamily="34" charset="0"/>
              </a:rPr>
              <a:t>đau </a:t>
            </a:r>
          </a:p>
          <a:p>
            <a:pPr marL="0" indent="0" algn="just">
              <a:spcBef>
                <a:spcPts val="0"/>
              </a:spcBef>
              <a:buNone/>
            </a:pPr>
            <a:r>
              <a:rPr lang="vi-VN" sz="2400" dirty="0">
                <a:solidFill>
                  <a:srgbClr val="000066"/>
                </a:solidFill>
                <a:cs typeface="Arial" pitchFamily="34" charset="0"/>
              </a:rPr>
              <a:t> </a:t>
            </a:r>
            <a:r>
              <a:rPr lang="en-US" sz="2400" dirty="0" smtClean="0">
                <a:solidFill>
                  <a:srgbClr val="000066"/>
                </a:solidFill>
                <a:cs typeface="Arial" pitchFamily="34" charset="0"/>
              </a:rPr>
              <a:t>- </a:t>
            </a:r>
            <a:r>
              <a:rPr lang="vi-VN" sz="2400" dirty="0" smtClean="0">
                <a:solidFill>
                  <a:srgbClr val="000066"/>
                </a:solidFill>
                <a:cs typeface="Arial" pitchFamily="34" charset="0"/>
              </a:rPr>
              <a:t>Làm </a:t>
            </a:r>
            <a:r>
              <a:rPr lang="vi-VN" sz="2400" dirty="0">
                <a:solidFill>
                  <a:srgbClr val="000066"/>
                </a:solidFill>
                <a:cs typeface="Arial" pitchFamily="34" charset="0"/>
              </a:rPr>
              <a:t>mát và che phủ vùng bỏng. </a:t>
            </a:r>
          </a:p>
          <a:p>
            <a:pPr marL="0" indent="0" algn="just">
              <a:spcBef>
                <a:spcPts val="0"/>
              </a:spcBef>
              <a:buNone/>
            </a:pPr>
            <a:r>
              <a:rPr lang="vi-VN" sz="2400" dirty="0">
                <a:solidFill>
                  <a:srgbClr val="000066"/>
                </a:solidFill>
                <a:cs typeface="Arial" pitchFamily="34" charset="0"/>
              </a:rPr>
              <a:t> </a:t>
            </a:r>
            <a:r>
              <a:rPr lang="en-US" sz="2400" dirty="0" smtClean="0">
                <a:solidFill>
                  <a:srgbClr val="000066"/>
                </a:solidFill>
                <a:cs typeface="Arial" pitchFamily="34" charset="0"/>
              </a:rPr>
              <a:t>- </a:t>
            </a:r>
            <a:r>
              <a:rPr lang="vi-VN" sz="2400" dirty="0" smtClean="0">
                <a:solidFill>
                  <a:srgbClr val="000066"/>
                </a:solidFill>
                <a:cs typeface="Arial" pitchFamily="34" charset="0"/>
              </a:rPr>
              <a:t>Dùng </a:t>
            </a:r>
            <a:r>
              <a:rPr lang="vi-VN" sz="2400" dirty="0">
                <a:solidFill>
                  <a:srgbClr val="000066"/>
                </a:solidFill>
                <a:cs typeface="Arial" pitchFamily="34" charset="0"/>
              </a:rPr>
              <a:t>opiat (ví dụ dolargan), điều chỉnh liều để đạt tác dụng giảm đau. </a:t>
            </a:r>
          </a:p>
        </p:txBody>
      </p:sp>
    </p:spTree>
    <p:extLst>
      <p:ext uri="{BB962C8B-B14F-4D97-AF65-F5344CB8AC3E}">
        <p14:creationId xmlns:p14="http://schemas.microsoft.com/office/powerpoint/2010/main" val="21266792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e 1"/>
          <p:cNvSpPr/>
          <p:nvPr/>
        </p:nvSpPr>
        <p:spPr>
          <a:xfrm>
            <a:off x="6343650" y="4224453"/>
            <a:ext cx="5600700" cy="5244193"/>
          </a:xfrm>
          <a:prstGeom prst="pie">
            <a:avLst>
              <a:gd name="adj1" fmla="val 10780269"/>
              <a:gd name="adj2" fmla="val 1620000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arallelogram 2"/>
          <p:cNvSpPr/>
          <p:nvPr/>
        </p:nvSpPr>
        <p:spPr>
          <a:xfrm>
            <a:off x="914400" y="0"/>
            <a:ext cx="6858000" cy="6858000"/>
          </a:xfrm>
          <a:prstGeom prst="parallelogram">
            <a:avLst>
              <a:gd name="adj" fmla="val 6865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62000" y="533400"/>
            <a:ext cx="3352800" cy="10668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C00000"/>
                </a:solidFill>
                <a:latin typeface="Tahoma" pitchFamily="34" charset="0"/>
                <a:ea typeface="Tahoma" pitchFamily="34" charset="0"/>
                <a:cs typeface="Tahoma" pitchFamily="34" charset="0"/>
              </a:rPr>
              <a:t>Xử</a:t>
            </a:r>
            <a:r>
              <a:rPr lang="en-US" sz="3200" b="1" dirty="0" smtClean="0">
                <a:solidFill>
                  <a:srgbClr val="C00000"/>
                </a:solidFill>
                <a:latin typeface="Tahoma" pitchFamily="34" charset="0"/>
                <a:ea typeface="Tahoma" pitchFamily="34" charset="0"/>
                <a:cs typeface="Tahoma" pitchFamily="34" charset="0"/>
              </a:rPr>
              <a:t> </a:t>
            </a:r>
            <a:r>
              <a:rPr lang="en-US" sz="3200" b="1" dirty="0" err="1" smtClean="0">
                <a:solidFill>
                  <a:srgbClr val="C00000"/>
                </a:solidFill>
                <a:latin typeface="Tahoma" pitchFamily="34" charset="0"/>
                <a:ea typeface="Tahoma" pitchFamily="34" charset="0"/>
                <a:cs typeface="Tahoma" pitchFamily="34" charset="0"/>
              </a:rPr>
              <a:t>trí</a:t>
            </a:r>
            <a:endParaRPr lang="en-US" sz="3200" b="1" dirty="0">
              <a:solidFill>
                <a:srgbClr val="C00000"/>
              </a:solidFill>
              <a:latin typeface="Tahoma" pitchFamily="34" charset="0"/>
              <a:ea typeface="Tahoma" pitchFamily="34" charset="0"/>
              <a:cs typeface="Tahoma" pitchFamily="34" charset="0"/>
            </a:endParaRPr>
          </a:p>
        </p:txBody>
      </p:sp>
      <p:sp>
        <p:nvSpPr>
          <p:cNvPr id="5" name="Content Placeholder 2"/>
          <p:cNvSpPr txBox="1">
            <a:spLocks/>
          </p:cNvSpPr>
          <p:nvPr/>
        </p:nvSpPr>
        <p:spPr>
          <a:xfrm>
            <a:off x="762000" y="1976438"/>
            <a:ext cx="7772400" cy="3967162"/>
          </a:xfrm>
          <a:prstGeom prst="rect">
            <a:avLst/>
          </a:prstGeom>
          <a:ln>
            <a:solidFill>
              <a:schemeClr val="accent6">
                <a:lumMod val="75000"/>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en-US" sz="2400" b="1" i="1" dirty="0" err="1" smtClean="0">
                <a:solidFill>
                  <a:srgbClr val="000066"/>
                </a:solidFill>
                <a:cs typeface="Arial" pitchFamily="34" charset="0"/>
              </a:rPr>
              <a:t>Vận</a:t>
            </a:r>
            <a:r>
              <a:rPr lang="en-US" sz="2400" b="1" i="1" dirty="0" smtClean="0">
                <a:solidFill>
                  <a:srgbClr val="000066"/>
                </a:solidFill>
                <a:cs typeface="Arial" pitchFamily="34" charset="0"/>
              </a:rPr>
              <a:t> </a:t>
            </a:r>
            <a:r>
              <a:rPr lang="en-US" sz="2400" b="1" i="1" dirty="0" err="1" smtClean="0">
                <a:solidFill>
                  <a:srgbClr val="000066"/>
                </a:solidFill>
                <a:cs typeface="Arial" pitchFamily="34" charset="0"/>
              </a:rPr>
              <a:t>chuyển</a:t>
            </a:r>
            <a:endParaRPr lang="vi-VN" sz="2400" b="1" i="1" dirty="0">
              <a:solidFill>
                <a:srgbClr val="000066"/>
              </a:solidFill>
              <a:cs typeface="Arial" pitchFamily="34" charset="0"/>
            </a:endParaRPr>
          </a:p>
          <a:p>
            <a:pPr marL="0" indent="0" algn="just">
              <a:spcBef>
                <a:spcPts val="0"/>
              </a:spcBef>
              <a:buNone/>
            </a:pPr>
            <a:r>
              <a:rPr lang="en-US" sz="2400" dirty="0" smtClean="0">
                <a:solidFill>
                  <a:srgbClr val="000066"/>
                </a:solidFill>
                <a:cs typeface="Arial" pitchFamily="34" charset="0"/>
              </a:rPr>
              <a:t>- </a:t>
            </a:r>
            <a:r>
              <a:rPr lang="vi-VN" sz="2400" dirty="0" smtClean="0">
                <a:solidFill>
                  <a:srgbClr val="000066"/>
                </a:solidFill>
                <a:cs typeface="Arial" pitchFamily="34" charset="0"/>
              </a:rPr>
              <a:t>Tất </a:t>
            </a:r>
            <a:r>
              <a:rPr lang="vi-VN" sz="2400" dirty="0">
                <a:solidFill>
                  <a:srgbClr val="000066"/>
                </a:solidFill>
                <a:cs typeface="Arial" pitchFamily="34" charset="0"/>
              </a:rPr>
              <a:t>cả các biện pháp xử trí nên được tiến hành nhanh để giảm thời gian tại hiện trường và chuyển nạn nhân đến cơ sở y tế thích hợp. </a:t>
            </a:r>
          </a:p>
          <a:p>
            <a:pPr marL="0" indent="0" algn="just">
              <a:spcBef>
                <a:spcPts val="0"/>
              </a:spcBef>
              <a:buNone/>
            </a:pPr>
            <a:r>
              <a:rPr lang="vi-VN" sz="2400" dirty="0">
                <a:solidFill>
                  <a:srgbClr val="000066"/>
                </a:solidFill>
                <a:cs typeface="Arial" pitchFamily="34" charset="0"/>
              </a:rPr>
              <a:t> </a:t>
            </a:r>
            <a:r>
              <a:rPr lang="en-US" sz="2400" dirty="0" smtClean="0">
                <a:solidFill>
                  <a:srgbClr val="000066"/>
                </a:solidFill>
                <a:cs typeface="Arial" pitchFamily="34" charset="0"/>
              </a:rPr>
              <a:t>- </a:t>
            </a:r>
            <a:r>
              <a:rPr lang="vi-VN" sz="2400" dirty="0" smtClean="0">
                <a:solidFill>
                  <a:srgbClr val="000066"/>
                </a:solidFill>
                <a:cs typeface="Arial" pitchFamily="34" charset="0"/>
              </a:rPr>
              <a:t>Thông </a:t>
            </a:r>
            <a:r>
              <a:rPr lang="vi-VN" sz="2400" dirty="0">
                <a:solidFill>
                  <a:srgbClr val="000066"/>
                </a:solidFill>
                <a:cs typeface="Arial" pitchFamily="34" charset="0"/>
              </a:rPr>
              <a:t>báo trước cho bệnh viện sắp đến về tình trạng nạn nhân: tuổi, giới, thời gian và cơ chế của sự việc xảy ra, các dấu hiệu sống và các biện pháp đã xử trí. </a:t>
            </a:r>
          </a:p>
          <a:p>
            <a:pPr marL="0" indent="0" algn="just">
              <a:spcBef>
                <a:spcPts val="0"/>
              </a:spcBef>
              <a:buNone/>
            </a:pPr>
            <a:r>
              <a:rPr lang="vi-VN" sz="2400" dirty="0">
                <a:solidFill>
                  <a:srgbClr val="000066"/>
                </a:solidFill>
                <a:cs typeface="Arial" pitchFamily="34" charset="0"/>
              </a:rPr>
              <a:t> </a:t>
            </a:r>
            <a:r>
              <a:rPr lang="en-US" sz="2400" dirty="0" smtClean="0">
                <a:solidFill>
                  <a:srgbClr val="000066"/>
                </a:solidFill>
                <a:cs typeface="Arial" pitchFamily="34" charset="0"/>
              </a:rPr>
              <a:t>- </a:t>
            </a:r>
            <a:r>
              <a:rPr lang="vi-VN" sz="2400" dirty="0" smtClean="0">
                <a:solidFill>
                  <a:srgbClr val="000066"/>
                </a:solidFill>
                <a:cs typeface="Arial" pitchFamily="34" charset="0"/>
              </a:rPr>
              <a:t>Trong </a:t>
            </a:r>
            <a:r>
              <a:rPr lang="vi-VN" sz="2400" dirty="0">
                <a:solidFill>
                  <a:srgbClr val="000066"/>
                </a:solidFill>
                <a:cs typeface="Arial" pitchFamily="34" charset="0"/>
              </a:rPr>
              <a:t>quá trình vận chuyển vẫn phải tiếp tục theo dõi và kiểm soát chặt chẽ các dấu hiệu sinh tồn, tiếp tục truyền dịch và dùng thuốc giảm đau. </a:t>
            </a:r>
          </a:p>
        </p:txBody>
      </p:sp>
    </p:spTree>
    <p:extLst>
      <p:ext uri="{BB962C8B-B14F-4D97-AF65-F5344CB8AC3E}">
        <p14:creationId xmlns:p14="http://schemas.microsoft.com/office/powerpoint/2010/main" val="2207732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lay 1"/>
          <p:cNvSpPr/>
          <p:nvPr/>
        </p:nvSpPr>
        <p:spPr>
          <a:xfrm>
            <a:off x="0" y="0"/>
            <a:ext cx="3124200" cy="6858000"/>
          </a:xfrm>
          <a:prstGeom prst="flowChartDelay">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19200" y="1447800"/>
            <a:ext cx="1371600" cy="2968120"/>
          </a:xfrm>
          <a:prstGeom prst="rect">
            <a:avLst/>
          </a:prstGeom>
          <a:noFill/>
        </p:spPr>
        <p:txBody>
          <a:bodyPr wrap="square" rtlCol="0">
            <a:spAutoFit/>
          </a:bodyPr>
          <a:lstStyle/>
          <a:p>
            <a:pPr algn="ctr">
              <a:lnSpc>
                <a:spcPts val="3800"/>
              </a:lnSpc>
            </a:pPr>
            <a:r>
              <a:rPr lang="vi-VN" sz="2800" b="1" dirty="0" smtClean="0">
                <a:solidFill>
                  <a:srgbClr val="C00000"/>
                </a:solidFill>
                <a:latin typeface="Tahoma" pitchFamily="34" charset="0"/>
                <a:ea typeface="Tahoma" pitchFamily="34" charset="0"/>
                <a:cs typeface="Tahoma" pitchFamily="34" charset="0"/>
              </a:rPr>
              <a:t>Các bước tiến hành sơ cấp cứu</a:t>
            </a:r>
            <a:endParaRPr lang="en-US" sz="2800" b="1" dirty="0">
              <a:solidFill>
                <a:srgbClr val="C00000"/>
              </a:solidFill>
              <a:latin typeface="Tahoma" pitchFamily="34" charset="0"/>
              <a:ea typeface="Tahoma" pitchFamily="34" charset="0"/>
              <a:cs typeface="Tahoma" pitchFamily="34" charset="0"/>
            </a:endParaRPr>
          </a:p>
        </p:txBody>
      </p:sp>
      <p:sp>
        <p:nvSpPr>
          <p:cNvPr id="5" name="Oval 4"/>
          <p:cNvSpPr/>
          <p:nvPr/>
        </p:nvSpPr>
        <p:spPr>
          <a:xfrm>
            <a:off x="3429000" y="914400"/>
            <a:ext cx="5105400" cy="4724400"/>
          </a:xfrm>
          <a:prstGeom prst="ellipse">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000066"/>
                </a:solidFill>
                <a:latin typeface="Tahoma" pitchFamily="34" charset="0"/>
                <a:ea typeface="Tahoma" pitchFamily="34" charset="0"/>
                <a:cs typeface="Tahoma" pitchFamily="34" charset="0"/>
              </a:rPr>
              <a:t>Đánh giá ban đầu trước khi tiến hành cấp cứu là vô cùng quan trọng. Đánh giá nạn nhân theo trình tự được đặt ra nhằm làm cho những người tiến hành đánh giá nạn nhân được đầy đủ, không bỏ sót tổn thương</a:t>
            </a:r>
            <a:endParaRPr lang="vi-VN" sz="2400" dirty="0">
              <a:solidFill>
                <a:srgbClr val="000066"/>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146246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p:cNvSpPr/>
          <p:nvPr/>
        </p:nvSpPr>
        <p:spPr>
          <a:xfrm flipH="1">
            <a:off x="1981200" y="-1"/>
            <a:ext cx="5867400" cy="6856141"/>
          </a:xfrm>
          <a:prstGeom prst="parallelogram">
            <a:avLst>
              <a:gd name="adj" fmla="val 64702"/>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e 2"/>
          <p:cNvSpPr/>
          <p:nvPr/>
        </p:nvSpPr>
        <p:spPr>
          <a:xfrm rot="16200000">
            <a:off x="-2913720" y="3619500"/>
            <a:ext cx="5827440" cy="6477000"/>
          </a:xfrm>
          <a:prstGeom prst="pie">
            <a:avLst>
              <a:gd name="adj1" fmla="val 0"/>
              <a:gd name="adj2" fmla="val 540000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084348"/>
            <a:ext cx="5183187" cy="250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3581400" y="304800"/>
            <a:ext cx="5029200" cy="323008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0066"/>
                </a:solidFill>
                <a:latin typeface="Tahoma" pitchFamily="34" charset="0"/>
                <a:ea typeface="Tahoma" pitchFamily="34" charset="0"/>
                <a:cs typeface="Tahoma" pitchFamily="34" charset="0"/>
              </a:rPr>
              <a:t>Là</a:t>
            </a:r>
            <a:r>
              <a:rPr lang="en-US" sz="2800" dirty="0" smtClean="0">
                <a:solidFill>
                  <a:srgbClr val="000066"/>
                </a:solidFill>
                <a:latin typeface="Tahoma" pitchFamily="34" charset="0"/>
                <a:ea typeface="Tahoma" pitchFamily="34" charset="0"/>
                <a:cs typeface="Tahoma" pitchFamily="34" charset="0"/>
              </a:rPr>
              <a:t> </a:t>
            </a:r>
            <a:r>
              <a:rPr lang="vi-VN" sz="2800" dirty="0" smtClean="0">
                <a:solidFill>
                  <a:srgbClr val="000066"/>
                </a:solidFill>
                <a:latin typeface="Tahoma" pitchFamily="34" charset="0"/>
                <a:ea typeface="Tahoma" pitchFamily="34" charset="0"/>
                <a:cs typeface="Tahoma" pitchFamily="34" charset="0"/>
              </a:rPr>
              <a:t>tình </a:t>
            </a:r>
            <a:r>
              <a:rPr lang="vi-VN" sz="2800" dirty="0">
                <a:solidFill>
                  <a:srgbClr val="000066"/>
                </a:solidFill>
                <a:latin typeface="Tahoma" pitchFamily="34" charset="0"/>
                <a:ea typeface="Tahoma" pitchFamily="34" charset="0"/>
                <a:cs typeface="Tahoma" pitchFamily="34" charset="0"/>
              </a:rPr>
              <a:t>trạng mất tính liên tục của xương, có thể biểu hiện dưới nhiều hình thức từ vết rạn cho đến sự gãy hoàn toàn của xương</a:t>
            </a:r>
            <a:endParaRPr lang="en-US" sz="2800" dirty="0">
              <a:solidFill>
                <a:srgbClr val="000066"/>
              </a:solidFill>
              <a:latin typeface="Tahoma" pitchFamily="34" charset="0"/>
              <a:ea typeface="Tahoma" pitchFamily="34" charset="0"/>
              <a:cs typeface="Tahoma" pitchFamily="34" charset="0"/>
            </a:endParaRPr>
          </a:p>
        </p:txBody>
      </p:sp>
      <p:sp>
        <p:nvSpPr>
          <p:cNvPr id="5" name="7-Point Star 4"/>
          <p:cNvSpPr/>
          <p:nvPr/>
        </p:nvSpPr>
        <p:spPr>
          <a:xfrm rot="20653683">
            <a:off x="1738747" y="3099431"/>
            <a:ext cx="2895600" cy="1981200"/>
          </a:xfrm>
          <a:prstGeom prst="star7">
            <a:avLst>
              <a:gd name="adj" fmla="val 28856"/>
              <a:gd name="hf" fmla="val 102572"/>
              <a:gd name="vf" fmla="val 10521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C00000"/>
                </a:solidFill>
                <a:latin typeface="Tahoma" pitchFamily="34" charset="0"/>
                <a:ea typeface="Tahoma" pitchFamily="34" charset="0"/>
                <a:cs typeface="Tahoma" pitchFamily="34" charset="0"/>
              </a:rPr>
              <a:t>Gãy</a:t>
            </a:r>
            <a:r>
              <a:rPr lang="en-US" sz="2800" b="1" dirty="0" smtClean="0">
                <a:solidFill>
                  <a:srgbClr val="C00000"/>
                </a:solidFill>
                <a:latin typeface="Tahoma" pitchFamily="34" charset="0"/>
                <a:ea typeface="Tahoma" pitchFamily="34" charset="0"/>
                <a:cs typeface="Tahoma" pitchFamily="34" charset="0"/>
              </a:rPr>
              <a:t> </a:t>
            </a:r>
            <a:r>
              <a:rPr lang="en-US" sz="2800" b="1" dirty="0" err="1" smtClean="0">
                <a:solidFill>
                  <a:srgbClr val="C00000"/>
                </a:solidFill>
                <a:latin typeface="Tahoma" pitchFamily="34" charset="0"/>
                <a:ea typeface="Tahoma" pitchFamily="34" charset="0"/>
                <a:cs typeface="Tahoma" pitchFamily="34" charset="0"/>
              </a:rPr>
              <a:t>xương</a:t>
            </a:r>
            <a:endParaRPr lang="en-US" sz="2800" b="1" dirty="0">
              <a:solidFill>
                <a:srgbClr val="C0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75886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p:cNvSpPr/>
          <p:nvPr/>
        </p:nvSpPr>
        <p:spPr>
          <a:xfrm flipH="1">
            <a:off x="1981200" y="-1"/>
            <a:ext cx="5867400" cy="6856141"/>
          </a:xfrm>
          <a:prstGeom prst="parallelogram">
            <a:avLst>
              <a:gd name="adj" fmla="val 64702"/>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e 2"/>
          <p:cNvSpPr/>
          <p:nvPr/>
        </p:nvSpPr>
        <p:spPr>
          <a:xfrm rot="16200000">
            <a:off x="-2913720" y="3619500"/>
            <a:ext cx="5827440" cy="6477000"/>
          </a:xfrm>
          <a:prstGeom prst="pie">
            <a:avLst>
              <a:gd name="adj1" fmla="val 0"/>
              <a:gd name="adj2" fmla="val 5400000"/>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97450" y="3428069"/>
            <a:ext cx="4179481" cy="248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390526" y="2940098"/>
            <a:ext cx="4943474" cy="1936702"/>
          </a:xfrm>
          <a:prstGeom prst="rect">
            <a:avLst/>
          </a:prstGeom>
          <a:ln>
            <a:solidFill>
              <a:schemeClr val="accent6">
                <a:lumMod val="75000"/>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4000"/>
              </a:lnSpc>
              <a:spcBef>
                <a:spcPts val="0"/>
              </a:spcBef>
              <a:buFontTx/>
              <a:buChar char="-"/>
            </a:pP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Gãy</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xương</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kín</a:t>
            </a:r>
            <a:endParaRPr lang="en-US" sz="2800" dirty="0" smtClean="0">
              <a:solidFill>
                <a:srgbClr val="000066"/>
              </a:solidFill>
              <a:latin typeface="Tahoma" pitchFamily="34" charset="0"/>
              <a:ea typeface="Tahoma" pitchFamily="34" charset="0"/>
              <a:cs typeface="Tahoma" pitchFamily="34" charset="0"/>
            </a:endParaRPr>
          </a:p>
          <a:p>
            <a:pPr algn="just">
              <a:lnSpc>
                <a:spcPts val="4000"/>
              </a:lnSpc>
              <a:spcBef>
                <a:spcPts val="0"/>
              </a:spcBef>
              <a:buFontTx/>
              <a:buChar char="-"/>
            </a:pP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Gãy</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xương</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hở</a:t>
            </a:r>
            <a:endParaRPr lang="en-US" sz="2800" dirty="0" smtClean="0">
              <a:solidFill>
                <a:srgbClr val="000066"/>
              </a:solidFill>
              <a:latin typeface="Tahoma" pitchFamily="34" charset="0"/>
              <a:ea typeface="Tahoma" pitchFamily="34" charset="0"/>
              <a:cs typeface="Tahoma" pitchFamily="34" charset="0"/>
            </a:endParaRPr>
          </a:p>
          <a:p>
            <a:pPr algn="just">
              <a:lnSpc>
                <a:spcPts val="4000"/>
              </a:lnSpc>
              <a:spcBef>
                <a:spcPts val="0"/>
              </a:spcBef>
              <a:buFontTx/>
              <a:buChar char="-"/>
            </a:pP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Gãy</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xương</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biến</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chứng</a:t>
            </a:r>
            <a:endParaRPr lang="vi-VN" sz="2800" dirty="0" smtClean="0">
              <a:solidFill>
                <a:srgbClr val="000066"/>
              </a:solidFill>
              <a:latin typeface="Tahoma" pitchFamily="34" charset="0"/>
              <a:ea typeface="Tahoma" pitchFamily="34" charset="0"/>
              <a:cs typeface="Tahoma" pitchFamily="34" charset="0"/>
            </a:endParaRPr>
          </a:p>
        </p:txBody>
      </p:sp>
      <p:sp>
        <p:nvSpPr>
          <p:cNvPr id="9" name="Rounded Rectangle 8"/>
          <p:cNvSpPr/>
          <p:nvPr/>
        </p:nvSpPr>
        <p:spPr>
          <a:xfrm>
            <a:off x="3886200" y="1006434"/>
            <a:ext cx="4876800" cy="10668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C00000"/>
                </a:solidFill>
                <a:latin typeface="Tahoma" pitchFamily="34" charset="0"/>
                <a:ea typeface="Tahoma" pitchFamily="34" charset="0"/>
                <a:cs typeface="Tahoma" pitchFamily="34" charset="0"/>
              </a:rPr>
              <a:t>Các</a:t>
            </a:r>
            <a:r>
              <a:rPr lang="en-US" sz="3200" b="1" dirty="0" smtClean="0">
                <a:solidFill>
                  <a:srgbClr val="C00000"/>
                </a:solidFill>
                <a:latin typeface="Tahoma" pitchFamily="34" charset="0"/>
                <a:ea typeface="Tahoma" pitchFamily="34" charset="0"/>
                <a:cs typeface="Tahoma" pitchFamily="34" charset="0"/>
              </a:rPr>
              <a:t> </a:t>
            </a:r>
            <a:r>
              <a:rPr lang="en-US" sz="3200" b="1" dirty="0" err="1" smtClean="0">
                <a:solidFill>
                  <a:srgbClr val="C00000"/>
                </a:solidFill>
                <a:latin typeface="Tahoma" pitchFamily="34" charset="0"/>
                <a:ea typeface="Tahoma" pitchFamily="34" charset="0"/>
                <a:cs typeface="Tahoma" pitchFamily="34" charset="0"/>
              </a:rPr>
              <a:t>loại</a:t>
            </a:r>
            <a:r>
              <a:rPr lang="en-US" sz="3200" b="1" dirty="0" smtClean="0">
                <a:solidFill>
                  <a:srgbClr val="C00000"/>
                </a:solidFill>
                <a:latin typeface="Tahoma" pitchFamily="34" charset="0"/>
                <a:ea typeface="Tahoma" pitchFamily="34" charset="0"/>
                <a:cs typeface="Tahoma" pitchFamily="34" charset="0"/>
              </a:rPr>
              <a:t> </a:t>
            </a:r>
            <a:r>
              <a:rPr lang="en-US" sz="3200" b="1" dirty="0" err="1" smtClean="0">
                <a:solidFill>
                  <a:srgbClr val="C00000"/>
                </a:solidFill>
                <a:latin typeface="Tahoma" pitchFamily="34" charset="0"/>
                <a:ea typeface="Tahoma" pitchFamily="34" charset="0"/>
                <a:cs typeface="Tahoma" pitchFamily="34" charset="0"/>
              </a:rPr>
              <a:t>gãy</a:t>
            </a:r>
            <a:r>
              <a:rPr lang="en-US" sz="3200" b="1" dirty="0" smtClean="0">
                <a:solidFill>
                  <a:srgbClr val="C00000"/>
                </a:solidFill>
                <a:latin typeface="Tahoma" pitchFamily="34" charset="0"/>
                <a:ea typeface="Tahoma" pitchFamily="34" charset="0"/>
                <a:cs typeface="Tahoma" pitchFamily="34" charset="0"/>
              </a:rPr>
              <a:t> </a:t>
            </a:r>
            <a:r>
              <a:rPr lang="en-US" sz="3200" b="1" dirty="0" err="1" smtClean="0">
                <a:solidFill>
                  <a:srgbClr val="C00000"/>
                </a:solidFill>
                <a:latin typeface="Tahoma" pitchFamily="34" charset="0"/>
                <a:ea typeface="Tahoma" pitchFamily="34" charset="0"/>
                <a:cs typeface="Tahoma" pitchFamily="34" charset="0"/>
              </a:rPr>
              <a:t>xương</a:t>
            </a:r>
            <a:endParaRPr lang="en-US" sz="3200" b="1" dirty="0">
              <a:solidFill>
                <a:srgbClr val="C0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7235381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p:cNvSpPr/>
          <p:nvPr/>
        </p:nvSpPr>
        <p:spPr>
          <a:xfrm flipH="1">
            <a:off x="1981200" y="-1"/>
            <a:ext cx="5867400" cy="6856141"/>
          </a:xfrm>
          <a:prstGeom prst="parallelogram">
            <a:avLst>
              <a:gd name="adj" fmla="val 64702"/>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e 2"/>
          <p:cNvSpPr/>
          <p:nvPr/>
        </p:nvSpPr>
        <p:spPr>
          <a:xfrm rot="16200000">
            <a:off x="-2913720" y="3619500"/>
            <a:ext cx="5827440" cy="6477000"/>
          </a:xfrm>
          <a:prstGeom prst="pie">
            <a:avLst>
              <a:gd name="adj1" fmla="val 0"/>
              <a:gd name="adj2" fmla="val 5400000"/>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ed Rectangle 8"/>
          <p:cNvSpPr/>
          <p:nvPr/>
        </p:nvSpPr>
        <p:spPr>
          <a:xfrm>
            <a:off x="268184" y="606632"/>
            <a:ext cx="4343400" cy="74616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0066"/>
                </a:solidFill>
                <a:latin typeface="Tahoma" pitchFamily="34" charset="0"/>
                <a:ea typeface="Tahoma" pitchFamily="34" charset="0"/>
                <a:cs typeface="Tahoma" pitchFamily="34" charset="0"/>
              </a:rPr>
              <a:t>Nguyên</a:t>
            </a:r>
            <a:r>
              <a:rPr lang="en-US" sz="3200" b="1" dirty="0" smtClean="0">
                <a:solidFill>
                  <a:srgbClr val="000066"/>
                </a:solidFill>
                <a:latin typeface="Tahoma" pitchFamily="34" charset="0"/>
                <a:ea typeface="Tahoma" pitchFamily="34" charset="0"/>
                <a:cs typeface="Tahoma" pitchFamily="34" charset="0"/>
              </a:rPr>
              <a:t> </a:t>
            </a:r>
            <a:r>
              <a:rPr lang="en-US" sz="3200" b="1" dirty="0" err="1" smtClean="0">
                <a:solidFill>
                  <a:srgbClr val="000066"/>
                </a:solidFill>
                <a:latin typeface="Tahoma" pitchFamily="34" charset="0"/>
                <a:ea typeface="Tahoma" pitchFamily="34" charset="0"/>
                <a:cs typeface="Tahoma" pitchFamily="34" charset="0"/>
              </a:rPr>
              <a:t>nhân</a:t>
            </a:r>
            <a:endParaRPr lang="en-US" sz="3200" b="1" dirty="0">
              <a:solidFill>
                <a:srgbClr val="000066"/>
              </a:solidFill>
              <a:latin typeface="Tahoma" pitchFamily="34" charset="0"/>
              <a:ea typeface="Tahoma" pitchFamily="34" charset="0"/>
              <a:cs typeface="Tahoma" pitchFamily="34" charset="0"/>
            </a:endParaRPr>
          </a:p>
        </p:txBody>
      </p:sp>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81936"/>
            <a:ext cx="3581400" cy="277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a:xfrm>
            <a:off x="3886200" y="1981200"/>
            <a:ext cx="4802187" cy="3886200"/>
          </a:xfrm>
          <a:prstGeom prst="rect">
            <a:avLst/>
          </a:prstGeom>
          <a:ln>
            <a:solidFill>
              <a:schemeClr val="accent6">
                <a:lumMod val="75000"/>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3500"/>
              </a:lnSpc>
              <a:spcBef>
                <a:spcPct val="0"/>
              </a:spcBef>
              <a:buFont typeface="Arial" pitchFamily="34" charset="0"/>
              <a:buNone/>
            </a:pPr>
            <a:r>
              <a:rPr lang="en-US" sz="2800" dirty="0" smtClean="0">
                <a:solidFill>
                  <a:srgbClr val="000066"/>
                </a:solidFill>
                <a:latin typeface="Tahoma" pitchFamily="34" charset="0"/>
                <a:ea typeface="Tahoma" pitchFamily="34" charset="0"/>
                <a:cs typeface="Tahoma" pitchFamily="34" charset="0"/>
              </a:rPr>
              <a:t>+  Do </a:t>
            </a:r>
            <a:r>
              <a:rPr lang="en-US" sz="2800" dirty="0" err="1" smtClean="0">
                <a:solidFill>
                  <a:srgbClr val="000066"/>
                </a:solidFill>
                <a:latin typeface="Tahoma" pitchFamily="34" charset="0"/>
                <a:ea typeface="Tahoma" pitchFamily="34" charset="0"/>
                <a:cs typeface="Tahoma" pitchFamily="34" charset="0"/>
              </a:rPr>
              <a:t>lực</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trực</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tiếp</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thì</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đường</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gãy</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thường</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cắt</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ngang</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thẳng</a:t>
            </a:r>
            <a:r>
              <a:rPr lang="en-US" sz="2800" dirty="0" smtClean="0">
                <a:solidFill>
                  <a:srgbClr val="000066"/>
                </a:solidFill>
                <a:latin typeface="Tahoma" pitchFamily="34" charset="0"/>
                <a:ea typeface="Tahoma" pitchFamily="34" charset="0"/>
                <a:cs typeface="Tahoma" pitchFamily="34" charset="0"/>
              </a:rPr>
              <a:t> qua </a:t>
            </a:r>
            <a:r>
              <a:rPr lang="en-US" sz="2800" dirty="0" err="1" smtClean="0">
                <a:solidFill>
                  <a:srgbClr val="000066"/>
                </a:solidFill>
                <a:latin typeface="Tahoma" pitchFamily="34" charset="0"/>
                <a:ea typeface="Tahoma" pitchFamily="34" charset="0"/>
                <a:cs typeface="Tahoma" pitchFamily="34" charset="0"/>
              </a:rPr>
              <a:t>xương</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và</a:t>
            </a:r>
            <a:r>
              <a:rPr lang="en-US" sz="2800" dirty="0" smtClean="0">
                <a:solidFill>
                  <a:srgbClr val="000066"/>
                </a:solidFill>
                <a:latin typeface="Tahoma" pitchFamily="34" charset="0"/>
                <a:ea typeface="Tahoma" pitchFamily="34" charset="0"/>
                <a:cs typeface="Tahoma" pitchFamily="34" charset="0"/>
              </a:rPr>
              <a:t> ổ </a:t>
            </a:r>
            <a:r>
              <a:rPr lang="en-US" sz="2800" dirty="0" err="1" smtClean="0">
                <a:solidFill>
                  <a:srgbClr val="000066"/>
                </a:solidFill>
                <a:latin typeface="Tahoma" pitchFamily="34" charset="0"/>
                <a:ea typeface="Tahoma" pitchFamily="34" charset="0"/>
                <a:cs typeface="Tahoma" pitchFamily="34" charset="0"/>
              </a:rPr>
              <a:t>gãy</a:t>
            </a:r>
            <a:r>
              <a:rPr lang="en-US" sz="2800" dirty="0" smtClean="0">
                <a:solidFill>
                  <a:srgbClr val="000066"/>
                </a:solidFill>
                <a:latin typeface="Tahoma" pitchFamily="34" charset="0"/>
                <a:ea typeface="Tahoma" pitchFamily="34" charset="0"/>
                <a:cs typeface="Tahoma" pitchFamily="34" charset="0"/>
              </a:rPr>
              <a:t> ở </a:t>
            </a:r>
            <a:r>
              <a:rPr lang="en-US" sz="2800" dirty="0" err="1" smtClean="0">
                <a:solidFill>
                  <a:srgbClr val="000066"/>
                </a:solidFill>
                <a:latin typeface="Tahoma" pitchFamily="34" charset="0"/>
                <a:ea typeface="Tahoma" pitchFamily="34" charset="0"/>
                <a:cs typeface="Tahoma" pitchFamily="34" charset="0"/>
              </a:rPr>
              <a:t>ngay</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vùng</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bị</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ảnh</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hưởng</a:t>
            </a:r>
            <a:endParaRPr lang="en-US" sz="2800" dirty="0" smtClean="0">
              <a:solidFill>
                <a:srgbClr val="000066"/>
              </a:solidFill>
              <a:latin typeface="Tahoma" pitchFamily="34" charset="0"/>
              <a:ea typeface="Tahoma" pitchFamily="34" charset="0"/>
              <a:cs typeface="Tahoma" pitchFamily="34" charset="0"/>
            </a:endParaRPr>
          </a:p>
          <a:p>
            <a:pPr algn="just">
              <a:lnSpc>
                <a:spcPts val="3500"/>
              </a:lnSpc>
              <a:spcBef>
                <a:spcPct val="0"/>
              </a:spcBef>
              <a:buFont typeface="Arial" pitchFamily="34" charset="0"/>
              <a:buNone/>
            </a:pPr>
            <a:r>
              <a:rPr lang="en-US" sz="2800" dirty="0" smtClean="0">
                <a:solidFill>
                  <a:srgbClr val="000066"/>
                </a:solidFill>
                <a:latin typeface="Tahoma" pitchFamily="34" charset="0"/>
                <a:ea typeface="Tahoma" pitchFamily="34" charset="0"/>
                <a:cs typeface="Tahoma" pitchFamily="34" charset="0"/>
              </a:rPr>
              <a:t>+ Do </a:t>
            </a:r>
            <a:r>
              <a:rPr lang="en-US" sz="2800" dirty="0" err="1" smtClean="0">
                <a:solidFill>
                  <a:srgbClr val="000066"/>
                </a:solidFill>
                <a:latin typeface="Tahoma" pitchFamily="34" charset="0"/>
                <a:ea typeface="Tahoma" pitchFamily="34" charset="0"/>
                <a:cs typeface="Tahoma" pitchFamily="34" charset="0"/>
              </a:rPr>
              <a:t>lực</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gián</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tiếp</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thường</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gây</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ra</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gãy</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xoắn</a:t>
            </a:r>
            <a:r>
              <a:rPr lang="en-US" sz="2800" dirty="0" smtClean="0">
                <a:solidFill>
                  <a:srgbClr val="000066"/>
                </a:solidFill>
                <a:latin typeface="Tahoma" pitchFamily="34" charset="0"/>
                <a:ea typeface="Tahoma" pitchFamily="34" charset="0"/>
                <a:cs typeface="Tahoma" pitchFamily="34" charset="0"/>
              </a:rPr>
              <a:t>, ổ </a:t>
            </a:r>
            <a:r>
              <a:rPr lang="en-US" sz="2800" dirty="0" err="1" smtClean="0">
                <a:solidFill>
                  <a:srgbClr val="000066"/>
                </a:solidFill>
                <a:latin typeface="Tahoma" pitchFamily="34" charset="0"/>
                <a:ea typeface="Tahoma" pitchFamily="34" charset="0"/>
                <a:cs typeface="Tahoma" pitchFamily="34" charset="0"/>
              </a:rPr>
              <a:t>gãy</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thường</a:t>
            </a:r>
            <a:r>
              <a:rPr lang="en-US" sz="2800" dirty="0" smtClean="0">
                <a:solidFill>
                  <a:srgbClr val="000066"/>
                </a:solidFill>
                <a:latin typeface="Tahoma" pitchFamily="34" charset="0"/>
                <a:ea typeface="Tahoma" pitchFamily="34" charset="0"/>
                <a:cs typeface="Tahoma" pitchFamily="34" charset="0"/>
              </a:rPr>
              <a:t> ở </a:t>
            </a:r>
            <a:r>
              <a:rPr lang="en-US" sz="2800" dirty="0" err="1" smtClean="0">
                <a:solidFill>
                  <a:srgbClr val="000066"/>
                </a:solidFill>
                <a:latin typeface="Tahoma" pitchFamily="34" charset="0"/>
                <a:ea typeface="Tahoma" pitchFamily="34" charset="0"/>
                <a:cs typeface="Tahoma" pitchFamily="34" charset="0"/>
              </a:rPr>
              <a:t>xương</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nơi</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bị</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lực</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tác</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động</a:t>
            </a:r>
            <a:r>
              <a:rPr lang="en-US" sz="2800" dirty="0" smtClean="0">
                <a:solidFill>
                  <a:srgbClr val="000066"/>
                </a:solidFill>
                <a:latin typeface="Tahoma" pitchFamily="34" charset="0"/>
                <a:ea typeface="Tahoma" pitchFamily="34" charset="0"/>
                <a:cs typeface="Tahoma" pitchFamily="34" charset="0"/>
              </a:rPr>
              <a:t> </a:t>
            </a:r>
            <a:r>
              <a:rPr lang="en-US" sz="2800" dirty="0" err="1" smtClean="0">
                <a:solidFill>
                  <a:srgbClr val="000066"/>
                </a:solidFill>
                <a:latin typeface="Tahoma" pitchFamily="34" charset="0"/>
                <a:ea typeface="Tahoma" pitchFamily="34" charset="0"/>
                <a:cs typeface="Tahoma" pitchFamily="34" charset="0"/>
              </a:rPr>
              <a:t>vào</a:t>
            </a:r>
            <a:endParaRPr lang="vi-VN" sz="2800" dirty="0" smtClean="0">
              <a:solidFill>
                <a:srgbClr val="000066"/>
              </a:solidFill>
              <a:latin typeface="Tahoma" pitchFamily="34" charset="0"/>
              <a:ea typeface="Tahoma" pitchFamily="34" charset="0"/>
              <a:cs typeface="Tahoma" pitchFamily="34" charset="0"/>
            </a:endParaRPr>
          </a:p>
        </p:txBody>
      </p:sp>
      <p:sp>
        <p:nvSpPr>
          <p:cNvPr id="12" name="Content Placeholder 2"/>
          <p:cNvSpPr txBox="1">
            <a:spLocks/>
          </p:cNvSpPr>
          <p:nvPr/>
        </p:nvSpPr>
        <p:spPr>
          <a:xfrm>
            <a:off x="868382" y="1676400"/>
            <a:ext cx="3017818" cy="1066199"/>
          </a:xfrm>
          <a:prstGeom prst="rect">
            <a:avLst/>
          </a:prstGeom>
          <a:ln>
            <a:solidFill>
              <a:schemeClr val="accent6">
                <a:lumMod val="75000"/>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ts val="3500"/>
              </a:lnSpc>
              <a:spcBef>
                <a:spcPct val="0"/>
              </a:spcBef>
              <a:buNone/>
            </a:pPr>
            <a:r>
              <a:rPr lang="en-US" sz="2800" dirty="0" smtClean="0">
                <a:solidFill>
                  <a:srgbClr val="9A0000"/>
                </a:solidFill>
                <a:latin typeface="Tahoma" pitchFamily="34" charset="0"/>
                <a:ea typeface="Tahoma" pitchFamily="34" charset="0"/>
                <a:cs typeface="Tahoma" pitchFamily="34" charset="0"/>
              </a:rPr>
              <a:t>Do </a:t>
            </a:r>
            <a:r>
              <a:rPr lang="en-US" sz="2800" dirty="0" err="1" smtClean="0">
                <a:solidFill>
                  <a:srgbClr val="9A0000"/>
                </a:solidFill>
                <a:latin typeface="Tahoma" pitchFamily="34" charset="0"/>
                <a:ea typeface="Tahoma" pitchFamily="34" charset="0"/>
                <a:cs typeface="Tahoma" pitchFamily="34" charset="0"/>
              </a:rPr>
              <a:t>tác</a:t>
            </a:r>
            <a:r>
              <a:rPr lang="en-US" sz="2800" dirty="0" smtClean="0">
                <a:solidFill>
                  <a:srgbClr val="9A0000"/>
                </a:solidFill>
                <a:latin typeface="Tahoma" pitchFamily="34" charset="0"/>
                <a:ea typeface="Tahoma" pitchFamily="34" charset="0"/>
                <a:cs typeface="Tahoma" pitchFamily="34" charset="0"/>
              </a:rPr>
              <a:t> </a:t>
            </a:r>
            <a:r>
              <a:rPr lang="en-US" sz="2800" dirty="0" err="1" smtClean="0">
                <a:solidFill>
                  <a:srgbClr val="9A0000"/>
                </a:solidFill>
                <a:latin typeface="Tahoma" pitchFamily="34" charset="0"/>
                <a:ea typeface="Tahoma" pitchFamily="34" charset="0"/>
                <a:cs typeface="Tahoma" pitchFamily="34" charset="0"/>
              </a:rPr>
              <a:t>động</a:t>
            </a:r>
            <a:r>
              <a:rPr lang="en-US" sz="2800" dirty="0" smtClean="0">
                <a:solidFill>
                  <a:srgbClr val="9A0000"/>
                </a:solidFill>
                <a:latin typeface="Tahoma" pitchFamily="34" charset="0"/>
                <a:ea typeface="Tahoma" pitchFamily="34" charset="0"/>
                <a:cs typeface="Tahoma" pitchFamily="34" charset="0"/>
              </a:rPr>
              <a:t> </a:t>
            </a:r>
            <a:r>
              <a:rPr lang="en-US" sz="2800" dirty="0" err="1" smtClean="0">
                <a:solidFill>
                  <a:srgbClr val="9A0000"/>
                </a:solidFill>
                <a:latin typeface="Tahoma" pitchFamily="34" charset="0"/>
                <a:ea typeface="Tahoma" pitchFamily="34" charset="0"/>
                <a:cs typeface="Tahoma" pitchFamily="34" charset="0"/>
              </a:rPr>
              <a:t>của</a:t>
            </a:r>
            <a:r>
              <a:rPr lang="en-US" sz="2800" dirty="0" smtClean="0">
                <a:solidFill>
                  <a:srgbClr val="9A0000"/>
                </a:solidFill>
                <a:latin typeface="Tahoma" pitchFamily="34" charset="0"/>
                <a:ea typeface="Tahoma" pitchFamily="34" charset="0"/>
                <a:cs typeface="Tahoma" pitchFamily="34" charset="0"/>
              </a:rPr>
              <a:t> 1 </a:t>
            </a:r>
            <a:r>
              <a:rPr lang="en-US" sz="2800" dirty="0" err="1" smtClean="0">
                <a:solidFill>
                  <a:srgbClr val="9A0000"/>
                </a:solidFill>
                <a:latin typeface="Tahoma" pitchFamily="34" charset="0"/>
                <a:ea typeface="Tahoma" pitchFamily="34" charset="0"/>
                <a:cs typeface="Tahoma" pitchFamily="34" charset="0"/>
              </a:rPr>
              <a:t>lực</a:t>
            </a:r>
            <a:r>
              <a:rPr lang="en-US" sz="2800" dirty="0" smtClean="0">
                <a:solidFill>
                  <a:srgbClr val="9A0000"/>
                </a:solidFill>
                <a:latin typeface="Tahoma" pitchFamily="34" charset="0"/>
                <a:ea typeface="Tahoma" pitchFamily="34" charset="0"/>
                <a:cs typeface="Tahoma" pitchFamily="34" charset="0"/>
              </a:rPr>
              <a:t> </a:t>
            </a:r>
            <a:r>
              <a:rPr lang="en-US" sz="2800" dirty="0" err="1" smtClean="0">
                <a:solidFill>
                  <a:srgbClr val="9A0000"/>
                </a:solidFill>
                <a:latin typeface="Tahoma" pitchFamily="34" charset="0"/>
                <a:ea typeface="Tahoma" pitchFamily="34" charset="0"/>
                <a:cs typeface="Tahoma" pitchFamily="34" charset="0"/>
              </a:rPr>
              <a:t>vào</a:t>
            </a:r>
            <a:r>
              <a:rPr lang="en-US" sz="2800" dirty="0" smtClean="0">
                <a:solidFill>
                  <a:srgbClr val="9A0000"/>
                </a:solidFill>
                <a:latin typeface="Tahoma" pitchFamily="34" charset="0"/>
                <a:ea typeface="Tahoma" pitchFamily="34" charset="0"/>
                <a:cs typeface="Tahoma" pitchFamily="34" charset="0"/>
              </a:rPr>
              <a:t> </a:t>
            </a:r>
            <a:r>
              <a:rPr lang="en-US" sz="2800" dirty="0" err="1" smtClean="0">
                <a:solidFill>
                  <a:srgbClr val="9A0000"/>
                </a:solidFill>
                <a:latin typeface="Tahoma" pitchFamily="34" charset="0"/>
                <a:ea typeface="Tahoma" pitchFamily="34" charset="0"/>
                <a:cs typeface="Tahoma" pitchFamily="34" charset="0"/>
              </a:rPr>
              <a:t>xương</a:t>
            </a:r>
            <a:endParaRPr lang="en-US" sz="2800" dirty="0" smtClean="0">
              <a:solidFill>
                <a:srgbClr val="9A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6314996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3124200" cy="6858000"/>
            <a:chOff x="0" y="0"/>
            <a:chExt cx="3124200" cy="6858000"/>
          </a:xfrm>
        </p:grpSpPr>
        <p:sp>
          <p:nvSpPr>
            <p:cNvPr id="3" name="Flowchart: Delay 2"/>
            <p:cNvSpPr/>
            <p:nvPr/>
          </p:nvSpPr>
          <p:spPr>
            <a:xfrm>
              <a:off x="0" y="0"/>
              <a:ext cx="3124200" cy="6858000"/>
            </a:xfrm>
            <a:prstGeom prst="flowChartDelay">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14400" y="2057400"/>
              <a:ext cx="1676399" cy="1241878"/>
            </a:xfrm>
            <a:prstGeom prst="rect">
              <a:avLst/>
            </a:prstGeom>
            <a:noFill/>
          </p:spPr>
          <p:txBody>
            <a:bodyPr wrap="square" rtlCol="0">
              <a:spAutoFit/>
            </a:bodyPr>
            <a:lstStyle/>
            <a:p>
              <a:pPr algn="ctr">
                <a:lnSpc>
                  <a:spcPts val="4700"/>
                </a:lnSpc>
              </a:pPr>
              <a:r>
                <a:rPr lang="en-US" sz="3600" b="1" dirty="0" err="1" smtClean="0">
                  <a:solidFill>
                    <a:srgbClr val="9A0000"/>
                  </a:solidFill>
                  <a:latin typeface="Tahoma" pitchFamily="34" charset="0"/>
                  <a:ea typeface="Tahoma" pitchFamily="34" charset="0"/>
                  <a:cs typeface="Tahoma" pitchFamily="34" charset="0"/>
                </a:rPr>
                <a:t>Triệu</a:t>
              </a:r>
              <a:r>
                <a:rPr lang="en-US" sz="3600" b="1" dirty="0" smtClean="0">
                  <a:solidFill>
                    <a:srgbClr val="9A0000"/>
                  </a:solidFill>
                  <a:latin typeface="Tahoma" pitchFamily="34" charset="0"/>
                  <a:ea typeface="Tahoma" pitchFamily="34" charset="0"/>
                  <a:cs typeface="Tahoma" pitchFamily="34" charset="0"/>
                </a:rPr>
                <a:t> </a:t>
              </a:r>
              <a:r>
                <a:rPr lang="en-US" sz="3600" b="1" dirty="0" err="1" smtClean="0">
                  <a:solidFill>
                    <a:srgbClr val="9A0000"/>
                  </a:solidFill>
                  <a:latin typeface="Tahoma" pitchFamily="34" charset="0"/>
                  <a:ea typeface="Tahoma" pitchFamily="34" charset="0"/>
                  <a:cs typeface="Tahoma" pitchFamily="34" charset="0"/>
                </a:rPr>
                <a:t>chứng</a:t>
              </a:r>
              <a:endParaRPr lang="en-US" sz="3600" b="1" dirty="0">
                <a:solidFill>
                  <a:srgbClr val="9A0000"/>
                </a:solidFill>
                <a:latin typeface="Tahoma" pitchFamily="34" charset="0"/>
                <a:ea typeface="Tahoma" pitchFamily="34" charset="0"/>
                <a:cs typeface="Tahoma" pitchFamily="34" charset="0"/>
              </a:endParaRPr>
            </a:p>
          </p:txBody>
        </p:sp>
      </p:grpSp>
      <p:sp>
        <p:nvSpPr>
          <p:cNvPr id="5" name="Oval 4"/>
          <p:cNvSpPr/>
          <p:nvPr/>
        </p:nvSpPr>
        <p:spPr>
          <a:xfrm>
            <a:off x="3581400" y="1219200"/>
            <a:ext cx="1828800" cy="1600200"/>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48200" y="3581400"/>
            <a:ext cx="1447800" cy="1371600"/>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10400" y="4762500"/>
            <a:ext cx="762000" cy="800100"/>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2590799" y="1219200"/>
            <a:ext cx="6019801" cy="4495800"/>
          </a:xfrm>
          <a:prstGeom prst="rect">
            <a:avLst/>
          </a:prstGeom>
          <a:ln>
            <a:solidFill>
              <a:schemeClr val="accent6">
                <a:lumMod val="75000"/>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ct val="0"/>
              </a:spcBef>
              <a:spcAft>
                <a:spcPct val="0"/>
              </a:spcAft>
              <a:buFont typeface="Wingdings" pitchFamily="2" charset="2"/>
              <a:buChar char="ü"/>
            </a:pP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Có</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thể</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cảm</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thấy</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hoặc</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nghe</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tiếng</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kêu</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răng</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rắc</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của</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xương</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gãy</a:t>
            </a:r>
            <a:endParaRPr lang="en-US" sz="2700" dirty="0" smtClean="0">
              <a:solidFill>
                <a:srgbClr val="000066"/>
              </a:solidFill>
              <a:latin typeface="Arial" pitchFamily="34" charset="0"/>
              <a:cs typeface="Arial" pitchFamily="34" charset="0"/>
            </a:endParaRPr>
          </a:p>
          <a:p>
            <a:pPr algn="just">
              <a:spcBef>
                <a:spcPct val="0"/>
              </a:spcBef>
              <a:spcAft>
                <a:spcPct val="0"/>
              </a:spcAft>
              <a:buFont typeface="Wingdings" pitchFamily="2" charset="2"/>
              <a:buChar char="ü"/>
            </a:pP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Đau</a:t>
            </a:r>
            <a:r>
              <a:rPr lang="en-US" sz="2700" dirty="0" smtClean="0">
                <a:solidFill>
                  <a:srgbClr val="000066"/>
                </a:solidFill>
                <a:latin typeface="Arial" pitchFamily="34" charset="0"/>
                <a:cs typeface="Arial" pitchFamily="34" charset="0"/>
              </a:rPr>
              <a:t> ở </a:t>
            </a:r>
            <a:r>
              <a:rPr lang="en-US" sz="2700" dirty="0" err="1" smtClean="0">
                <a:solidFill>
                  <a:srgbClr val="000066"/>
                </a:solidFill>
                <a:latin typeface="Arial" pitchFamily="34" charset="0"/>
                <a:cs typeface="Arial" pitchFamily="34" charset="0"/>
              </a:rPr>
              <a:t>chỗ</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chấn</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thương</a:t>
            </a:r>
            <a:r>
              <a:rPr lang="en-US" sz="2700" dirty="0" smtClean="0">
                <a:solidFill>
                  <a:srgbClr val="000066"/>
                </a:solidFill>
                <a:latin typeface="Arial" pitchFamily="34" charset="0"/>
                <a:cs typeface="Arial" pitchFamily="34" charset="0"/>
              </a:rPr>
              <a:t>/</a:t>
            </a:r>
            <a:r>
              <a:rPr lang="en-US" sz="2700" dirty="0" err="1" smtClean="0">
                <a:solidFill>
                  <a:srgbClr val="000066"/>
                </a:solidFill>
                <a:latin typeface="Arial" pitchFamily="34" charset="0"/>
                <a:cs typeface="Arial" pitchFamily="34" charset="0"/>
              </a:rPr>
              <a:t>gần</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vị</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trí</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đó</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Đau</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tăng</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khi</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vận</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động</a:t>
            </a:r>
            <a:endParaRPr lang="en-US" sz="2700" dirty="0" smtClean="0">
              <a:solidFill>
                <a:srgbClr val="000066"/>
              </a:solidFill>
              <a:latin typeface="Arial" pitchFamily="34" charset="0"/>
              <a:cs typeface="Arial" pitchFamily="34" charset="0"/>
            </a:endParaRPr>
          </a:p>
          <a:p>
            <a:pPr algn="just">
              <a:spcBef>
                <a:spcPct val="0"/>
              </a:spcBef>
              <a:spcAft>
                <a:spcPct val="0"/>
              </a:spcAft>
              <a:buFont typeface="Wingdings" pitchFamily="2" charset="2"/>
              <a:buChar char="ü"/>
            </a:pP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Giảm</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hoặc</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mất</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hoàn</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toàn</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khả</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năng</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vận</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động</a:t>
            </a:r>
            <a:endParaRPr lang="en-US" sz="2700" dirty="0" smtClean="0">
              <a:solidFill>
                <a:srgbClr val="000066"/>
              </a:solidFill>
              <a:latin typeface="Arial" pitchFamily="34" charset="0"/>
              <a:cs typeface="Arial" pitchFamily="34" charset="0"/>
            </a:endParaRPr>
          </a:p>
          <a:p>
            <a:pPr algn="just">
              <a:spcBef>
                <a:spcPct val="0"/>
              </a:spcBef>
              <a:spcAft>
                <a:spcPct val="0"/>
              </a:spcAft>
              <a:buFont typeface="Wingdings" pitchFamily="2" charset="2"/>
              <a:buChar char="ü"/>
            </a:pP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Có</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phản</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ứng</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tại</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chỗ</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gãy</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khi</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ấn</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nhẹ</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lên</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vùng</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bị</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thương</a:t>
            </a:r>
            <a:endParaRPr lang="en-US" sz="2700" dirty="0" smtClean="0">
              <a:solidFill>
                <a:srgbClr val="000066"/>
              </a:solidFill>
              <a:latin typeface="Arial" pitchFamily="34" charset="0"/>
              <a:cs typeface="Arial" pitchFamily="34" charset="0"/>
            </a:endParaRPr>
          </a:p>
          <a:p>
            <a:pPr algn="just">
              <a:spcBef>
                <a:spcPct val="0"/>
              </a:spcBef>
              <a:spcAft>
                <a:spcPct val="0"/>
              </a:spcAft>
              <a:buFont typeface="Wingdings" pitchFamily="2" charset="2"/>
              <a:buChar char="ü"/>
            </a:pP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Sưng</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nề</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sau</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đó</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bầm</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tím</a:t>
            </a:r>
            <a:r>
              <a:rPr lang="en-US" sz="2700" dirty="0" smtClean="0">
                <a:solidFill>
                  <a:srgbClr val="000066"/>
                </a:solidFill>
                <a:latin typeface="Arial" pitchFamily="34" charset="0"/>
                <a:cs typeface="Arial" pitchFamily="34" charset="0"/>
              </a:rPr>
              <a:t> ở </a:t>
            </a:r>
            <a:r>
              <a:rPr lang="en-US" sz="2700" dirty="0" err="1" smtClean="0">
                <a:solidFill>
                  <a:srgbClr val="000066"/>
                </a:solidFill>
                <a:latin typeface="Arial" pitchFamily="34" charset="0"/>
                <a:cs typeface="Arial" pitchFamily="34" charset="0"/>
              </a:rPr>
              <a:t>vùng</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chấn</a:t>
            </a:r>
            <a:r>
              <a:rPr lang="en-US" sz="2700" dirty="0" smtClean="0">
                <a:solidFill>
                  <a:srgbClr val="000066"/>
                </a:solidFill>
                <a:latin typeface="Arial" pitchFamily="34" charset="0"/>
                <a:cs typeface="Arial" pitchFamily="34" charset="0"/>
              </a:rPr>
              <a:t> </a:t>
            </a:r>
            <a:r>
              <a:rPr lang="en-US" sz="2700" dirty="0" err="1" smtClean="0">
                <a:solidFill>
                  <a:srgbClr val="000066"/>
                </a:solidFill>
                <a:latin typeface="Arial" pitchFamily="34" charset="0"/>
                <a:cs typeface="Arial" pitchFamily="34" charset="0"/>
              </a:rPr>
              <a:t>thương</a:t>
            </a:r>
            <a:endParaRPr lang="en-US" sz="2700" dirty="0" smtClean="0">
              <a:solidFill>
                <a:srgbClr val="000066"/>
              </a:solidFill>
              <a:latin typeface="Arial" pitchFamily="34" charset="0"/>
              <a:cs typeface="Arial" pitchFamily="34" charset="0"/>
            </a:endParaRPr>
          </a:p>
        </p:txBody>
      </p:sp>
    </p:spTree>
    <p:extLst>
      <p:ext uri="{BB962C8B-B14F-4D97-AF65-F5344CB8AC3E}">
        <p14:creationId xmlns:p14="http://schemas.microsoft.com/office/powerpoint/2010/main" val="3847480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elay 2"/>
          <p:cNvSpPr/>
          <p:nvPr/>
        </p:nvSpPr>
        <p:spPr>
          <a:xfrm>
            <a:off x="0" y="0"/>
            <a:ext cx="3124200" cy="6858000"/>
          </a:xfrm>
          <a:prstGeom prst="flowChartDelay">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81400" y="1219200"/>
            <a:ext cx="1828800" cy="1600200"/>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48200" y="3581400"/>
            <a:ext cx="1447800" cy="1371600"/>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10400" y="4762500"/>
            <a:ext cx="762000" cy="800100"/>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0" y="-228600"/>
            <a:ext cx="3200400" cy="2133600"/>
            <a:chOff x="0" y="-228600"/>
            <a:chExt cx="3200400" cy="2133600"/>
          </a:xfrm>
          <a:solidFill>
            <a:srgbClr val="FFFF99"/>
          </a:solidFill>
        </p:grpSpPr>
        <p:sp>
          <p:nvSpPr>
            <p:cNvPr id="10" name="6-Point Star 9"/>
            <p:cNvSpPr/>
            <p:nvPr/>
          </p:nvSpPr>
          <p:spPr>
            <a:xfrm>
              <a:off x="0" y="-228600"/>
              <a:ext cx="3200400" cy="2133600"/>
            </a:xfrm>
            <a:prstGeom prst="star6">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23900" y="417615"/>
              <a:ext cx="1676399" cy="639149"/>
            </a:xfrm>
            <a:prstGeom prst="rect">
              <a:avLst/>
            </a:prstGeom>
            <a:grpFill/>
          </p:spPr>
          <p:txBody>
            <a:bodyPr wrap="square" rtlCol="0">
              <a:spAutoFit/>
            </a:bodyPr>
            <a:lstStyle/>
            <a:p>
              <a:pPr algn="ctr">
                <a:lnSpc>
                  <a:spcPts val="4700"/>
                </a:lnSpc>
              </a:pPr>
              <a:r>
                <a:rPr lang="en-US" sz="3600" b="1" dirty="0" err="1" smtClean="0">
                  <a:solidFill>
                    <a:srgbClr val="9A0000"/>
                  </a:solidFill>
                  <a:latin typeface="Tahoma" pitchFamily="34" charset="0"/>
                  <a:ea typeface="Tahoma" pitchFamily="34" charset="0"/>
                  <a:cs typeface="Tahoma" pitchFamily="34" charset="0"/>
                </a:rPr>
                <a:t>Lưu</a:t>
              </a:r>
              <a:r>
                <a:rPr lang="en-US" sz="3600" b="1" dirty="0" smtClean="0">
                  <a:solidFill>
                    <a:srgbClr val="9A0000"/>
                  </a:solidFill>
                  <a:latin typeface="Tahoma" pitchFamily="34" charset="0"/>
                  <a:ea typeface="Tahoma" pitchFamily="34" charset="0"/>
                  <a:cs typeface="Tahoma" pitchFamily="34" charset="0"/>
                </a:rPr>
                <a:t> ý:</a:t>
              </a:r>
              <a:endParaRPr lang="en-US" sz="3600" b="1" dirty="0">
                <a:solidFill>
                  <a:srgbClr val="9A0000"/>
                </a:solidFill>
                <a:latin typeface="Tahoma" pitchFamily="34" charset="0"/>
                <a:ea typeface="Tahoma" pitchFamily="34" charset="0"/>
                <a:cs typeface="Tahoma" pitchFamily="34" charset="0"/>
              </a:endParaRPr>
            </a:p>
          </p:txBody>
        </p:sp>
      </p:grpSp>
      <p:sp>
        <p:nvSpPr>
          <p:cNvPr id="8" name="Content Placeholder 2"/>
          <p:cNvSpPr txBox="1">
            <a:spLocks/>
          </p:cNvSpPr>
          <p:nvPr/>
        </p:nvSpPr>
        <p:spPr>
          <a:xfrm>
            <a:off x="1371601" y="1219200"/>
            <a:ext cx="7239000" cy="4800600"/>
          </a:xfrm>
          <a:prstGeom prst="rect">
            <a:avLst/>
          </a:prstGeom>
          <a:ln>
            <a:solidFill>
              <a:schemeClr val="accent6">
                <a:lumMod val="75000"/>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ct val="0"/>
              </a:spcBef>
              <a:spcAft>
                <a:spcPct val="0"/>
              </a:spcAft>
              <a:buFont typeface="Wingdings" pitchFamily="2" charset="2"/>
              <a:buChar char="ü"/>
            </a:pPr>
            <a:r>
              <a:rPr lang="vi-VN" sz="2700" dirty="0">
                <a:solidFill>
                  <a:srgbClr val="000066"/>
                </a:solidFill>
                <a:latin typeface="Arial" pitchFamily="34" charset="0"/>
                <a:cs typeface="Arial" pitchFamily="34" charset="0"/>
              </a:rPr>
              <a:t>Để tìm ra những dấu hiệu của gãy xương phải chủ yếu dựa vào sự quan sát, đừng để vận động bất kỳ nơi nào của cơ thể nếu không cần thiết</a:t>
            </a:r>
          </a:p>
          <a:p>
            <a:pPr algn="just">
              <a:spcBef>
                <a:spcPct val="0"/>
              </a:spcBef>
              <a:spcAft>
                <a:spcPct val="0"/>
              </a:spcAft>
              <a:buFont typeface="Wingdings" pitchFamily="2" charset="2"/>
              <a:buChar char="ü"/>
            </a:pPr>
            <a:r>
              <a:rPr lang="vi-VN" sz="2700" dirty="0">
                <a:solidFill>
                  <a:srgbClr val="000066"/>
                </a:solidFill>
                <a:latin typeface="Arial" pitchFamily="34" charset="0"/>
                <a:cs typeface="Arial" pitchFamily="34" charset="0"/>
              </a:rPr>
              <a:t> Nếu có thể thì so sánh chi bị thương với chi </a:t>
            </a:r>
            <a:r>
              <a:rPr lang="vi-VN" sz="2700" dirty="0" smtClean="0">
                <a:solidFill>
                  <a:srgbClr val="000066"/>
                </a:solidFill>
                <a:latin typeface="Arial" pitchFamily="34" charset="0"/>
                <a:cs typeface="Arial" pitchFamily="34" charset="0"/>
              </a:rPr>
              <a:t>lành</a:t>
            </a:r>
            <a:endParaRPr lang="vi-VN" sz="2700" dirty="0">
              <a:solidFill>
                <a:srgbClr val="000066"/>
              </a:solidFill>
              <a:latin typeface="Arial" pitchFamily="34" charset="0"/>
              <a:cs typeface="Arial" pitchFamily="34" charset="0"/>
            </a:endParaRPr>
          </a:p>
          <a:p>
            <a:pPr algn="just">
              <a:spcBef>
                <a:spcPct val="0"/>
              </a:spcBef>
              <a:spcAft>
                <a:spcPct val="0"/>
              </a:spcAft>
              <a:buFont typeface="Wingdings" pitchFamily="2" charset="2"/>
              <a:buChar char="ü"/>
            </a:pPr>
            <a:r>
              <a:rPr lang="vi-VN" sz="2700" dirty="0">
                <a:solidFill>
                  <a:srgbClr val="000066"/>
                </a:solidFill>
                <a:latin typeface="Arial" pitchFamily="34" charset="0"/>
                <a:cs typeface="Arial" pitchFamily="34" charset="0"/>
              </a:rPr>
              <a:t> Nếu có sự kết hợp của 2 hoặc 3 triệu chứng trên hoặc nếu nạn nhân có biểu hiện sốc và đau nhiều ở chi hoặc nếu có nghi ngờ về tính nghiêm trọng của chấn thương thì hãy xử trí như 1 trường hợp gãy xương</a:t>
            </a:r>
          </a:p>
        </p:txBody>
      </p:sp>
    </p:spTree>
    <p:extLst>
      <p:ext uri="{BB962C8B-B14F-4D97-AF65-F5344CB8AC3E}">
        <p14:creationId xmlns:p14="http://schemas.microsoft.com/office/powerpoint/2010/main" val="36523480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rot="16200000">
            <a:off x="1333499" y="-952502"/>
            <a:ext cx="6476999" cy="9144001"/>
          </a:xfrm>
          <a:prstGeom prst="rtTriangl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1771" y="381000"/>
            <a:ext cx="6074229" cy="1295400"/>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0066"/>
                </a:solidFill>
                <a:latin typeface="Tahoma" pitchFamily="34" charset="0"/>
                <a:ea typeface="Tahoma" pitchFamily="34" charset="0"/>
                <a:cs typeface="Tahoma" pitchFamily="34" charset="0"/>
              </a:rPr>
              <a:t>Mục</a:t>
            </a:r>
            <a:r>
              <a:rPr lang="en-US" sz="2800" b="1" dirty="0" smtClean="0">
                <a:solidFill>
                  <a:srgbClr val="000066"/>
                </a:solidFill>
                <a:latin typeface="Tahoma" pitchFamily="34" charset="0"/>
                <a:ea typeface="Tahoma" pitchFamily="34" charset="0"/>
                <a:cs typeface="Tahoma" pitchFamily="34" charset="0"/>
              </a:rPr>
              <a:t> </a:t>
            </a:r>
            <a:r>
              <a:rPr lang="en-US" sz="2800" b="1" dirty="0" err="1" smtClean="0">
                <a:solidFill>
                  <a:srgbClr val="000066"/>
                </a:solidFill>
                <a:latin typeface="Tahoma" pitchFamily="34" charset="0"/>
                <a:ea typeface="Tahoma" pitchFamily="34" charset="0"/>
                <a:cs typeface="Tahoma" pitchFamily="34" charset="0"/>
              </a:rPr>
              <a:t>đích</a:t>
            </a:r>
            <a:r>
              <a:rPr lang="en-US" sz="2800" b="1" dirty="0" smtClean="0">
                <a:solidFill>
                  <a:srgbClr val="000066"/>
                </a:solidFill>
                <a:latin typeface="Tahoma" pitchFamily="34" charset="0"/>
                <a:ea typeface="Tahoma" pitchFamily="34" charset="0"/>
                <a:cs typeface="Tahoma" pitchFamily="34" charset="0"/>
              </a:rPr>
              <a:t> </a:t>
            </a:r>
            <a:r>
              <a:rPr lang="en-US" sz="2800" b="1" dirty="0" err="1" smtClean="0">
                <a:solidFill>
                  <a:srgbClr val="000066"/>
                </a:solidFill>
                <a:latin typeface="Tahoma" pitchFamily="34" charset="0"/>
                <a:ea typeface="Tahoma" pitchFamily="34" charset="0"/>
                <a:cs typeface="Tahoma" pitchFamily="34" charset="0"/>
              </a:rPr>
              <a:t>của</a:t>
            </a:r>
            <a:r>
              <a:rPr lang="en-US" sz="2800" b="1" dirty="0" smtClean="0">
                <a:solidFill>
                  <a:srgbClr val="000066"/>
                </a:solidFill>
                <a:latin typeface="Tahoma" pitchFamily="34" charset="0"/>
                <a:ea typeface="Tahoma" pitchFamily="34" charset="0"/>
                <a:cs typeface="Tahoma" pitchFamily="34" charset="0"/>
              </a:rPr>
              <a:t> </a:t>
            </a:r>
            <a:r>
              <a:rPr lang="en-US" sz="2800" b="1" dirty="0" err="1" smtClean="0">
                <a:solidFill>
                  <a:srgbClr val="000066"/>
                </a:solidFill>
                <a:latin typeface="Tahoma" pitchFamily="34" charset="0"/>
                <a:ea typeface="Tahoma" pitchFamily="34" charset="0"/>
                <a:cs typeface="Tahoma" pitchFamily="34" charset="0"/>
              </a:rPr>
              <a:t>cố</a:t>
            </a:r>
            <a:r>
              <a:rPr lang="en-US" sz="2800" b="1" dirty="0" smtClean="0">
                <a:solidFill>
                  <a:srgbClr val="000066"/>
                </a:solidFill>
                <a:latin typeface="Tahoma" pitchFamily="34" charset="0"/>
                <a:ea typeface="Tahoma" pitchFamily="34" charset="0"/>
                <a:cs typeface="Tahoma" pitchFamily="34" charset="0"/>
              </a:rPr>
              <a:t> </a:t>
            </a:r>
            <a:r>
              <a:rPr lang="en-US" sz="2800" b="1" dirty="0" err="1" smtClean="0">
                <a:solidFill>
                  <a:srgbClr val="000066"/>
                </a:solidFill>
                <a:latin typeface="Tahoma" pitchFamily="34" charset="0"/>
                <a:ea typeface="Tahoma" pitchFamily="34" charset="0"/>
                <a:cs typeface="Tahoma" pitchFamily="34" charset="0"/>
              </a:rPr>
              <a:t>định</a:t>
            </a:r>
            <a:r>
              <a:rPr lang="en-US" sz="2800" b="1" dirty="0" smtClean="0">
                <a:solidFill>
                  <a:srgbClr val="000066"/>
                </a:solidFill>
                <a:latin typeface="Tahoma" pitchFamily="34" charset="0"/>
                <a:ea typeface="Tahoma" pitchFamily="34" charset="0"/>
                <a:cs typeface="Tahoma" pitchFamily="34" charset="0"/>
              </a:rPr>
              <a:t> </a:t>
            </a:r>
            <a:r>
              <a:rPr lang="en-US" sz="2800" b="1" dirty="0" err="1" smtClean="0">
                <a:solidFill>
                  <a:srgbClr val="000066"/>
                </a:solidFill>
                <a:latin typeface="Tahoma" pitchFamily="34" charset="0"/>
                <a:ea typeface="Tahoma" pitchFamily="34" charset="0"/>
                <a:cs typeface="Tahoma" pitchFamily="34" charset="0"/>
              </a:rPr>
              <a:t>gãy</a:t>
            </a:r>
            <a:r>
              <a:rPr lang="en-US" sz="2800" b="1" dirty="0" smtClean="0">
                <a:solidFill>
                  <a:srgbClr val="000066"/>
                </a:solidFill>
                <a:latin typeface="Tahoma" pitchFamily="34" charset="0"/>
                <a:ea typeface="Tahoma" pitchFamily="34" charset="0"/>
                <a:cs typeface="Tahoma" pitchFamily="34" charset="0"/>
              </a:rPr>
              <a:t> </a:t>
            </a:r>
            <a:r>
              <a:rPr lang="en-US" sz="2800" b="1" dirty="0" err="1" smtClean="0">
                <a:solidFill>
                  <a:srgbClr val="000066"/>
                </a:solidFill>
                <a:latin typeface="Tahoma" pitchFamily="34" charset="0"/>
                <a:ea typeface="Tahoma" pitchFamily="34" charset="0"/>
                <a:cs typeface="Tahoma" pitchFamily="34" charset="0"/>
              </a:rPr>
              <a:t>xương</a:t>
            </a:r>
            <a:endParaRPr lang="en-US" sz="2800" b="1" dirty="0">
              <a:solidFill>
                <a:srgbClr val="000066"/>
              </a:solidFill>
              <a:latin typeface="Tahoma" pitchFamily="34" charset="0"/>
              <a:ea typeface="Tahoma" pitchFamily="34" charset="0"/>
              <a:cs typeface="Tahoma" pitchFamily="34" charset="0"/>
            </a:endParaRPr>
          </a:p>
        </p:txBody>
      </p:sp>
      <p:sp>
        <p:nvSpPr>
          <p:cNvPr id="4" name="Content Placeholder 2"/>
          <p:cNvSpPr txBox="1">
            <a:spLocks/>
          </p:cNvSpPr>
          <p:nvPr/>
        </p:nvSpPr>
        <p:spPr>
          <a:xfrm>
            <a:off x="942975" y="2198688"/>
            <a:ext cx="6067425" cy="2525712"/>
          </a:xfrm>
          <a:prstGeom prst="rect">
            <a:avLst/>
          </a:prstGeom>
          <a:ln>
            <a:solidFill>
              <a:schemeClr val="accent6">
                <a:lumMod val="75000"/>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spcAft>
                <a:spcPts val="1200"/>
              </a:spcAft>
              <a:buFont typeface="Wingdings" pitchFamily="2" charset="2"/>
              <a:buChar char="ü"/>
            </a:pPr>
            <a:r>
              <a:rPr lang="en-US" sz="2800" dirty="0" smtClean="0">
                <a:solidFill>
                  <a:srgbClr val="9A0000"/>
                </a:solidFill>
                <a:latin typeface="Tahoma" pitchFamily="34" charset="0"/>
                <a:ea typeface="Tahoma" pitchFamily="34" charset="0"/>
                <a:cs typeface="Tahoma" pitchFamily="34" charset="0"/>
              </a:rPr>
              <a:t> </a:t>
            </a:r>
            <a:r>
              <a:rPr lang="en-US" sz="2800" dirty="0" err="1" smtClean="0">
                <a:solidFill>
                  <a:srgbClr val="9A0000"/>
                </a:solidFill>
                <a:latin typeface="Tahoma" pitchFamily="34" charset="0"/>
                <a:ea typeface="Tahoma" pitchFamily="34" charset="0"/>
                <a:cs typeface="Tahoma" pitchFamily="34" charset="0"/>
              </a:rPr>
              <a:t>Giảm</a:t>
            </a:r>
            <a:r>
              <a:rPr lang="en-US" sz="2800" dirty="0" smtClean="0">
                <a:solidFill>
                  <a:srgbClr val="9A0000"/>
                </a:solidFill>
                <a:latin typeface="Tahoma" pitchFamily="34" charset="0"/>
                <a:ea typeface="Tahoma" pitchFamily="34" charset="0"/>
                <a:cs typeface="Tahoma" pitchFamily="34" charset="0"/>
              </a:rPr>
              <a:t> </a:t>
            </a:r>
            <a:r>
              <a:rPr lang="en-US" sz="2800" dirty="0" err="1" smtClean="0">
                <a:solidFill>
                  <a:srgbClr val="9A0000"/>
                </a:solidFill>
                <a:latin typeface="Tahoma" pitchFamily="34" charset="0"/>
                <a:ea typeface="Tahoma" pitchFamily="34" charset="0"/>
                <a:cs typeface="Tahoma" pitchFamily="34" charset="0"/>
              </a:rPr>
              <a:t>đau</a:t>
            </a:r>
            <a:endParaRPr lang="en-US" sz="2800" dirty="0" smtClean="0">
              <a:solidFill>
                <a:srgbClr val="9A0000"/>
              </a:solidFill>
              <a:latin typeface="Tahoma" pitchFamily="34" charset="0"/>
              <a:ea typeface="Tahoma" pitchFamily="34" charset="0"/>
              <a:cs typeface="Tahoma" pitchFamily="34" charset="0"/>
            </a:endParaRPr>
          </a:p>
          <a:p>
            <a:pPr algn="just">
              <a:spcBef>
                <a:spcPts val="600"/>
              </a:spcBef>
              <a:spcAft>
                <a:spcPts val="1200"/>
              </a:spcAft>
              <a:buFont typeface="Wingdings" pitchFamily="2" charset="2"/>
              <a:buChar char="ü"/>
            </a:pPr>
            <a:r>
              <a:rPr lang="en-US" sz="2800" dirty="0" smtClean="0">
                <a:solidFill>
                  <a:srgbClr val="9A0000"/>
                </a:solidFill>
                <a:latin typeface="Tahoma" pitchFamily="34" charset="0"/>
                <a:ea typeface="Tahoma" pitchFamily="34" charset="0"/>
                <a:cs typeface="Tahoma" pitchFamily="34" charset="0"/>
              </a:rPr>
              <a:t> </a:t>
            </a:r>
            <a:r>
              <a:rPr lang="en-US" sz="2800" dirty="0" err="1" smtClean="0">
                <a:solidFill>
                  <a:srgbClr val="9A0000"/>
                </a:solidFill>
                <a:latin typeface="Tahoma" pitchFamily="34" charset="0"/>
                <a:ea typeface="Tahoma" pitchFamily="34" charset="0"/>
                <a:cs typeface="Tahoma" pitchFamily="34" charset="0"/>
              </a:rPr>
              <a:t>Phòng</a:t>
            </a:r>
            <a:r>
              <a:rPr lang="en-US" sz="2800" dirty="0" smtClean="0">
                <a:solidFill>
                  <a:srgbClr val="9A0000"/>
                </a:solidFill>
                <a:latin typeface="Tahoma" pitchFamily="34" charset="0"/>
                <a:ea typeface="Tahoma" pitchFamily="34" charset="0"/>
                <a:cs typeface="Tahoma" pitchFamily="34" charset="0"/>
              </a:rPr>
              <a:t> </a:t>
            </a:r>
            <a:r>
              <a:rPr lang="en-US" sz="2800" dirty="0" err="1" smtClean="0">
                <a:solidFill>
                  <a:srgbClr val="9A0000"/>
                </a:solidFill>
                <a:latin typeface="Tahoma" pitchFamily="34" charset="0"/>
                <a:ea typeface="Tahoma" pitchFamily="34" charset="0"/>
                <a:cs typeface="Tahoma" pitchFamily="34" charset="0"/>
              </a:rPr>
              <a:t>sốc</a:t>
            </a:r>
            <a:endParaRPr lang="en-US" sz="2800" dirty="0" smtClean="0">
              <a:solidFill>
                <a:srgbClr val="9A0000"/>
              </a:solidFill>
              <a:latin typeface="Tahoma" pitchFamily="34" charset="0"/>
              <a:ea typeface="Tahoma" pitchFamily="34" charset="0"/>
              <a:cs typeface="Tahoma" pitchFamily="34" charset="0"/>
            </a:endParaRPr>
          </a:p>
          <a:p>
            <a:pPr algn="just">
              <a:spcBef>
                <a:spcPts val="600"/>
              </a:spcBef>
              <a:spcAft>
                <a:spcPts val="1200"/>
              </a:spcAft>
              <a:buFont typeface="Wingdings" pitchFamily="2" charset="2"/>
              <a:buChar char="ü"/>
            </a:pPr>
            <a:r>
              <a:rPr lang="en-US" sz="2800" dirty="0" smtClean="0">
                <a:solidFill>
                  <a:srgbClr val="9A0000"/>
                </a:solidFill>
                <a:latin typeface="Tahoma" pitchFamily="34" charset="0"/>
                <a:ea typeface="Tahoma" pitchFamily="34" charset="0"/>
                <a:cs typeface="Tahoma" pitchFamily="34" charset="0"/>
              </a:rPr>
              <a:t> </a:t>
            </a:r>
            <a:r>
              <a:rPr lang="en-US" sz="2800" dirty="0" err="1" smtClean="0">
                <a:solidFill>
                  <a:srgbClr val="9A0000"/>
                </a:solidFill>
                <a:latin typeface="Tahoma" pitchFamily="34" charset="0"/>
                <a:ea typeface="Tahoma" pitchFamily="34" charset="0"/>
                <a:cs typeface="Tahoma" pitchFamily="34" charset="0"/>
              </a:rPr>
              <a:t>Hạn</a:t>
            </a:r>
            <a:r>
              <a:rPr lang="en-US" sz="2800" dirty="0" smtClean="0">
                <a:solidFill>
                  <a:srgbClr val="9A0000"/>
                </a:solidFill>
                <a:latin typeface="Tahoma" pitchFamily="34" charset="0"/>
                <a:ea typeface="Tahoma" pitchFamily="34" charset="0"/>
                <a:cs typeface="Tahoma" pitchFamily="34" charset="0"/>
              </a:rPr>
              <a:t> </a:t>
            </a:r>
            <a:r>
              <a:rPr lang="en-US" sz="2800" dirty="0" err="1" smtClean="0">
                <a:solidFill>
                  <a:srgbClr val="9A0000"/>
                </a:solidFill>
                <a:latin typeface="Tahoma" pitchFamily="34" charset="0"/>
                <a:ea typeface="Tahoma" pitchFamily="34" charset="0"/>
                <a:cs typeface="Tahoma" pitchFamily="34" charset="0"/>
              </a:rPr>
              <a:t>chế</a:t>
            </a:r>
            <a:r>
              <a:rPr lang="en-US" sz="2800" dirty="0" smtClean="0">
                <a:solidFill>
                  <a:srgbClr val="9A0000"/>
                </a:solidFill>
                <a:latin typeface="Tahoma" pitchFamily="34" charset="0"/>
                <a:ea typeface="Tahoma" pitchFamily="34" charset="0"/>
                <a:cs typeface="Tahoma" pitchFamily="34" charset="0"/>
              </a:rPr>
              <a:t> </a:t>
            </a:r>
            <a:r>
              <a:rPr lang="en-US" sz="2800" dirty="0" err="1" smtClean="0">
                <a:solidFill>
                  <a:srgbClr val="9A0000"/>
                </a:solidFill>
                <a:latin typeface="Tahoma" pitchFamily="34" charset="0"/>
                <a:ea typeface="Tahoma" pitchFamily="34" charset="0"/>
                <a:cs typeface="Tahoma" pitchFamily="34" charset="0"/>
              </a:rPr>
              <a:t>sự</a:t>
            </a:r>
            <a:r>
              <a:rPr lang="en-US" sz="2800" dirty="0" smtClean="0">
                <a:solidFill>
                  <a:srgbClr val="9A0000"/>
                </a:solidFill>
                <a:latin typeface="Tahoma" pitchFamily="34" charset="0"/>
                <a:ea typeface="Tahoma" pitchFamily="34" charset="0"/>
                <a:cs typeface="Tahoma" pitchFamily="34" charset="0"/>
              </a:rPr>
              <a:t> di </a:t>
            </a:r>
            <a:r>
              <a:rPr lang="en-US" sz="2800" dirty="0" err="1" smtClean="0">
                <a:solidFill>
                  <a:srgbClr val="9A0000"/>
                </a:solidFill>
                <a:latin typeface="Tahoma" pitchFamily="34" charset="0"/>
                <a:ea typeface="Tahoma" pitchFamily="34" charset="0"/>
                <a:cs typeface="Tahoma" pitchFamily="34" charset="0"/>
              </a:rPr>
              <a:t>lệch</a:t>
            </a:r>
            <a:r>
              <a:rPr lang="en-US" sz="2800" dirty="0" smtClean="0">
                <a:solidFill>
                  <a:srgbClr val="9A0000"/>
                </a:solidFill>
                <a:latin typeface="Tahoma" pitchFamily="34" charset="0"/>
                <a:ea typeface="Tahoma" pitchFamily="34" charset="0"/>
                <a:cs typeface="Tahoma" pitchFamily="34" charset="0"/>
              </a:rPr>
              <a:t> </a:t>
            </a:r>
            <a:r>
              <a:rPr lang="en-US" sz="2800" dirty="0" err="1" smtClean="0">
                <a:solidFill>
                  <a:srgbClr val="9A0000"/>
                </a:solidFill>
                <a:latin typeface="Tahoma" pitchFamily="34" charset="0"/>
                <a:ea typeface="Tahoma" pitchFamily="34" charset="0"/>
                <a:cs typeface="Tahoma" pitchFamily="34" charset="0"/>
              </a:rPr>
              <a:t>của</a:t>
            </a:r>
            <a:r>
              <a:rPr lang="en-US" sz="2800" dirty="0" smtClean="0">
                <a:solidFill>
                  <a:srgbClr val="9A0000"/>
                </a:solidFill>
                <a:latin typeface="Tahoma" pitchFamily="34" charset="0"/>
                <a:ea typeface="Tahoma" pitchFamily="34" charset="0"/>
                <a:cs typeface="Tahoma" pitchFamily="34" charset="0"/>
              </a:rPr>
              <a:t> </a:t>
            </a:r>
            <a:r>
              <a:rPr lang="en-US" sz="2800" dirty="0" err="1" smtClean="0">
                <a:solidFill>
                  <a:srgbClr val="9A0000"/>
                </a:solidFill>
                <a:latin typeface="Tahoma" pitchFamily="34" charset="0"/>
                <a:ea typeface="Tahoma" pitchFamily="34" charset="0"/>
                <a:cs typeface="Tahoma" pitchFamily="34" charset="0"/>
              </a:rPr>
              <a:t>đầu</a:t>
            </a:r>
            <a:r>
              <a:rPr lang="en-US" sz="2800" dirty="0" smtClean="0">
                <a:solidFill>
                  <a:srgbClr val="9A0000"/>
                </a:solidFill>
                <a:latin typeface="Tahoma" pitchFamily="34" charset="0"/>
                <a:ea typeface="Tahoma" pitchFamily="34" charset="0"/>
                <a:cs typeface="Tahoma" pitchFamily="34" charset="0"/>
              </a:rPr>
              <a:t> </a:t>
            </a:r>
            <a:r>
              <a:rPr lang="en-US" sz="2800" dirty="0" err="1" smtClean="0">
                <a:solidFill>
                  <a:srgbClr val="9A0000"/>
                </a:solidFill>
                <a:latin typeface="Tahoma" pitchFamily="34" charset="0"/>
                <a:ea typeface="Tahoma" pitchFamily="34" charset="0"/>
                <a:cs typeface="Tahoma" pitchFamily="34" charset="0"/>
              </a:rPr>
              <a:t>xương</a:t>
            </a:r>
            <a:r>
              <a:rPr lang="en-US" sz="2800" dirty="0" smtClean="0">
                <a:solidFill>
                  <a:srgbClr val="9A0000"/>
                </a:solidFill>
                <a:latin typeface="Tahoma" pitchFamily="34" charset="0"/>
                <a:ea typeface="Tahoma" pitchFamily="34" charset="0"/>
                <a:cs typeface="Tahoma" pitchFamily="34" charset="0"/>
              </a:rPr>
              <a:t> </a:t>
            </a:r>
            <a:r>
              <a:rPr lang="en-US" sz="2800" dirty="0" err="1" smtClean="0">
                <a:solidFill>
                  <a:srgbClr val="9A0000"/>
                </a:solidFill>
                <a:latin typeface="Tahoma" pitchFamily="34" charset="0"/>
                <a:ea typeface="Tahoma" pitchFamily="34" charset="0"/>
                <a:cs typeface="Tahoma" pitchFamily="34" charset="0"/>
              </a:rPr>
              <a:t>bị</a:t>
            </a:r>
            <a:r>
              <a:rPr lang="en-US" sz="2800" dirty="0" smtClean="0">
                <a:solidFill>
                  <a:srgbClr val="9A0000"/>
                </a:solidFill>
                <a:latin typeface="Tahoma" pitchFamily="34" charset="0"/>
                <a:ea typeface="Tahoma" pitchFamily="34" charset="0"/>
                <a:cs typeface="Tahoma" pitchFamily="34" charset="0"/>
              </a:rPr>
              <a:t> </a:t>
            </a:r>
            <a:r>
              <a:rPr lang="en-US" sz="2800" dirty="0" err="1" smtClean="0">
                <a:solidFill>
                  <a:srgbClr val="9A0000"/>
                </a:solidFill>
                <a:latin typeface="Tahoma" pitchFamily="34" charset="0"/>
                <a:ea typeface="Tahoma" pitchFamily="34" charset="0"/>
                <a:cs typeface="Tahoma" pitchFamily="34" charset="0"/>
              </a:rPr>
              <a:t>gãy</a:t>
            </a:r>
            <a:endParaRPr lang="en-US" sz="2800" dirty="0" smtClean="0">
              <a:solidFill>
                <a:srgbClr val="9A0000"/>
              </a:solidFill>
              <a:latin typeface="Tahoma" pitchFamily="34" charset="0"/>
              <a:ea typeface="Tahoma" pitchFamily="34" charset="0"/>
              <a:cs typeface="Tahoma" pitchFamily="34" charset="0"/>
            </a:endParaRPr>
          </a:p>
          <a:p>
            <a:pPr algn="just">
              <a:spcBef>
                <a:spcPts val="600"/>
              </a:spcBef>
              <a:spcAft>
                <a:spcPts val="1200"/>
              </a:spcAft>
              <a:buFont typeface="Arial" pitchFamily="34" charset="0"/>
              <a:buNone/>
            </a:pPr>
            <a:endParaRPr lang="en-US" sz="2800" dirty="0" smtClean="0">
              <a:solidFill>
                <a:srgbClr val="9A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7383374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804862" y="1268413"/>
            <a:ext cx="6940154" cy="417512"/>
          </a:xfrm>
        </p:spPr>
        <p:txBody>
          <a:bodyPr wrap="square" numCol="1" anchorCtr="0" compatLnSpc="1">
            <a:prstTxWarp prst="textNoShape">
              <a:avLst/>
            </a:prstTxWarp>
            <a:normAutofit fontScale="90000"/>
          </a:bodyPr>
          <a:lstStyle/>
          <a:p>
            <a:pPr eaLnBrk="1" hangingPunct="1">
              <a:defRPr/>
            </a:pPr>
            <a:r>
              <a:rPr lang="en-US" sz="2600" b="1" smtClean="0">
                <a:solidFill>
                  <a:srgbClr val="C00000"/>
                </a:solidFill>
                <a:latin typeface="Arial" pitchFamily="34" charset="0"/>
                <a:cs typeface="Arial" pitchFamily="34" charset="0"/>
              </a:rPr>
              <a:t>Nguyên tắc cố định gãy xương</a:t>
            </a:r>
            <a:endParaRPr lang="vi-VN" sz="2600" b="1" smtClean="0">
              <a:solidFill>
                <a:srgbClr val="C00000"/>
              </a:solidFill>
              <a:latin typeface="Arial" pitchFamily="34" charset="0"/>
              <a:cs typeface="Arial" pitchFamily="34" charset="0"/>
            </a:endParaRPr>
          </a:p>
        </p:txBody>
      </p:sp>
      <p:sp>
        <p:nvSpPr>
          <p:cNvPr id="3" name="Content Placeholder 2"/>
          <p:cNvSpPr>
            <a:spLocks noGrp="1"/>
          </p:cNvSpPr>
          <p:nvPr>
            <p:ph idx="1"/>
          </p:nvPr>
        </p:nvSpPr>
        <p:spPr>
          <a:xfrm>
            <a:off x="228600" y="4745037"/>
            <a:ext cx="8789519" cy="1274763"/>
          </a:xfrm>
        </p:spPr>
        <p:txBody>
          <a:bodyPr/>
          <a:lstStyle/>
          <a:p>
            <a:pPr algn="just" eaLnBrk="1" hangingPunct="1">
              <a:spcBef>
                <a:spcPct val="0"/>
              </a:spcBef>
              <a:spcAft>
                <a:spcPct val="0"/>
              </a:spcAft>
              <a:buFont typeface="Wingdings" pitchFamily="2" charset="2"/>
              <a:buChar char="ü"/>
            </a:pP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Trường</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hợp</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gãy</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kín</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phải</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kéo</a:t>
            </a:r>
            <a:r>
              <a:rPr lang="en-US" sz="2400" dirty="0" smtClean="0">
                <a:solidFill>
                  <a:srgbClr val="000066"/>
                </a:solidFill>
                <a:latin typeface="Arial" pitchFamily="34" charset="0"/>
                <a:cs typeface="Arial" pitchFamily="34" charset="0"/>
              </a:rPr>
              <a:t> chi </a:t>
            </a:r>
            <a:r>
              <a:rPr lang="en-US" sz="2400" dirty="0" err="1" smtClean="0">
                <a:solidFill>
                  <a:srgbClr val="000066"/>
                </a:solidFill>
                <a:latin typeface="Arial" pitchFamily="34" charset="0"/>
                <a:cs typeface="Arial" pitchFamily="34" charset="0"/>
              </a:rPr>
              <a:t>liên</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tục</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bằng</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một</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lực</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không</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đổi</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trong</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suốt</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thời</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gian</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cố</a:t>
            </a:r>
            <a:r>
              <a:rPr lang="en-US" sz="2400" dirty="0" smtClean="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định</a:t>
            </a:r>
            <a:endParaRPr lang="en-US" sz="2400" dirty="0" smtClean="0">
              <a:solidFill>
                <a:srgbClr val="000066"/>
              </a:solidFill>
              <a:latin typeface="Arial" pitchFamily="34" charset="0"/>
              <a:cs typeface="Arial" pitchFamily="34" charset="0"/>
            </a:endParaRPr>
          </a:p>
          <a:p>
            <a:pPr algn="just" eaLnBrk="1" hangingPunct="1">
              <a:spcBef>
                <a:spcPct val="0"/>
              </a:spcBef>
              <a:spcAft>
                <a:spcPct val="0"/>
              </a:spcAft>
              <a:buFont typeface="Arial" pitchFamily="34" charset="0"/>
              <a:buNone/>
            </a:pPr>
            <a:endParaRPr lang="en-US" sz="2400" dirty="0" smtClean="0">
              <a:solidFill>
                <a:srgbClr val="000066"/>
              </a:solidFill>
              <a:latin typeface="Arial" pitchFamily="34" charset="0"/>
              <a:cs typeface="Arial" pitchFamily="34" charset="0"/>
            </a:endParaRPr>
          </a:p>
        </p:txBody>
      </p:sp>
      <p:sp>
        <p:nvSpPr>
          <p:cNvPr id="2" name="Rectangle 1"/>
          <p:cNvSpPr>
            <a:spLocks noChangeArrowheads="1"/>
          </p:cNvSpPr>
          <p:nvPr/>
        </p:nvSpPr>
        <p:spPr bwMode="auto">
          <a:xfrm>
            <a:off x="210415" y="2006600"/>
            <a:ext cx="876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90488" indent="-90488" algn="just" defTabSz="914400">
              <a:buClr>
                <a:srgbClr val="E48312"/>
              </a:buClr>
              <a:buSzPct val="100000"/>
              <a:buFont typeface="Wingdings" pitchFamily="2" charset="2"/>
              <a:buChar char="ü"/>
            </a:pP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Không</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đặt</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nẹp</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trực</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tiếp</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lên</a:t>
            </a:r>
            <a:r>
              <a:rPr lang="en-US" sz="2400" dirty="0">
                <a:solidFill>
                  <a:srgbClr val="000066"/>
                </a:solidFill>
                <a:latin typeface="Arial" pitchFamily="34" charset="0"/>
                <a:cs typeface="Arial" pitchFamily="34" charset="0"/>
              </a:rPr>
              <a:t> da </a:t>
            </a:r>
            <a:r>
              <a:rPr lang="en-US" sz="2400" dirty="0" err="1">
                <a:solidFill>
                  <a:srgbClr val="000066"/>
                </a:solidFill>
                <a:latin typeface="Arial" pitchFamily="34" charset="0"/>
                <a:cs typeface="Arial" pitchFamily="34" charset="0"/>
              </a:rPr>
              <a:t>thịt</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nạn</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nhân</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phải</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có</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đệm</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lót</a:t>
            </a:r>
            <a:r>
              <a:rPr lang="en-US" sz="2400" dirty="0">
                <a:solidFill>
                  <a:srgbClr val="000066"/>
                </a:solidFill>
                <a:latin typeface="Arial" pitchFamily="34" charset="0"/>
                <a:cs typeface="Arial" pitchFamily="34" charset="0"/>
              </a:rPr>
              <a:t> ở </a:t>
            </a:r>
            <a:r>
              <a:rPr lang="en-US" sz="2400" dirty="0" err="1">
                <a:solidFill>
                  <a:srgbClr val="000066"/>
                </a:solidFill>
                <a:latin typeface="Arial" pitchFamily="34" charset="0"/>
                <a:cs typeface="Arial" pitchFamily="34" charset="0"/>
              </a:rPr>
              <a:t>đầu</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nẹp</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đầu</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xương</a:t>
            </a:r>
            <a:r>
              <a:rPr lang="en-US" sz="2400" dirty="0">
                <a:solidFill>
                  <a:srgbClr val="000066"/>
                </a:solidFill>
                <a:latin typeface="Arial" pitchFamily="34" charset="0"/>
                <a:cs typeface="Arial" pitchFamily="34" charset="0"/>
              </a:rPr>
              <a:t>.</a:t>
            </a:r>
          </a:p>
        </p:txBody>
      </p:sp>
      <p:sp>
        <p:nvSpPr>
          <p:cNvPr id="4" name="Rectangle 3"/>
          <p:cNvSpPr>
            <a:spLocks noChangeArrowheads="1"/>
          </p:cNvSpPr>
          <p:nvPr/>
        </p:nvSpPr>
        <p:spPr bwMode="auto">
          <a:xfrm>
            <a:off x="210415" y="2876550"/>
            <a:ext cx="876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90488" indent="-90488" algn="just" defTabSz="914400">
              <a:buClr>
                <a:srgbClr val="E48312"/>
              </a:buClr>
              <a:buSzPct val="100000"/>
              <a:buFont typeface="Wingdings" pitchFamily="2" charset="2"/>
              <a:buChar char="ü"/>
            </a:pP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Cố</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định</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trên</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dưới</a:t>
            </a:r>
            <a:r>
              <a:rPr lang="en-US" sz="2400" dirty="0">
                <a:solidFill>
                  <a:srgbClr val="000066"/>
                </a:solidFill>
                <a:latin typeface="Arial" pitchFamily="34" charset="0"/>
                <a:cs typeface="Arial" pitchFamily="34" charset="0"/>
              </a:rPr>
              <a:t> ổ </a:t>
            </a:r>
            <a:r>
              <a:rPr lang="en-US" sz="2400" dirty="0" err="1">
                <a:solidFill>
                  <a:srgbClr val="000066"/>
                </a:solidFill>
                <a:latin typeface="Arial" pitchFamily="34" charset="0"/>
                <a:cs typeface="Arial" pitchFamily="34" charset="0"/>
              </a:rPr>
              <a:t>gãy</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khớp</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trên</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và</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dưới</a:t>
            </a:r>
            <a:r>
              <a:rPr lang="en-US" sz="2400" dirty="0">
                <a:solidFill>
                  <a:srgbClr val="000066"/>
                </a:solidFill>
                <a:latin typeface="Arial" pitchFamily="34" charset="0"/>
                <a:cs typeface="Arial" pitchFamily="34" charset="0"/>
              </a:rPr>
              <a:t> ổ </a:t>
            </a:r>
            <a:r>
              <a:rPr lang="en-US" sz="2400" dirty="0" err="1">
                <a:solidFill>
                  <a:srgbClr val="000066"/>
                </a:solidFill>
                <a:latin typeface="Arial" pitchFamily="34" charset="0"/>
                <a:cs typeface="Arial" pitchFamily="34" charset="0"/>
              </a:rPr>
              <a:t>gãy</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riêng</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xương</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đùi</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bất</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động</a:t>
            </a:r>
            <a:r>
              <a:rPr lang="en-US" sz="2400" dirty="0">
                <a:solidFill>
                  <a:srgbClr val="000066"/>
                </a:solidFill>
                <a:latin typeface="Arial" pitchFamily="34" charset="0"/>
                <a:cs typeface="Arial" pitchFamily="34" charset="0"/>
              </a:rPr>
              <a:t> 3 </a:t>
            </a:r>
            <a:r>
              <a:rPr lang="en-US" sz="2400" dirty="0" err="1">
                <a:solidFill>
                  <a:srgbClr val="000066"/>
                </a:solidFill>
                <a:latin typeface="Arial" pitchFamily="34" charset="0"/>
                <a:cs typeface="Arial" pitchFamily="34" charset="0"/>
              </a:rPr>
              <a:t>khớp</a:t>
            </a:r>
            <a:r>
              <a:rPr lang="en-US" sz="2400" dirty="0">
                <a:solidFill>
                  <a:srgbClr val="000066"/>
                </a:solidFill>
                <a:latin typeface="Arial" pitchFamily="34" charset="0"/>
                <a:cs typeface="Arial" pitchFamily="34" charset="0"/>
              </a:rPr>
              <a:t>.</a:t>
            </a:r>
          </a:p>
        </p:txBody>
      </p:sp>
      <p:sp>
        <p:nvSpPr>
          <p:cNvPr id="5" name="Rectangle 4"/>
          <p:cNvSpPr>
            <a:spLocks noChangeArrowheads="1"/>
          </p:cNvSpPr>
          <p:nvPr/>
        </p:nvSpPr>
        <p:spPr bwMode="auto">
          <a:xfrm>
            <a:off x="210415" y="3817203"/>
            <a:ext cx="87168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90488" indent="-90488" algn="just" defTabSz="914400">
              <a:buClr>
                <a:srgbClr val="E48312"/>
              </a:buClr>
              <a:buSzPct val="100000"/>
              <a:buFont typeface="Wingdings" pitchFamily="2" charset="2"/>
              <a:buChar char="ü"/>
            </a:pPr>
            <a:r>
              <a:rPr lang="en-US" sz="2400">
                <a:solidFill>
                  <a:srgbClr val="000066"/>
                </a:solidFill>
                <a:latin typeface="Arial" pitchFamily="34" charset="0"/>
                <a:cs typeface="Arial" pitchFamily="34" charset="0"/>
              </a:rPr>
              <a:t> Bất động ở tư thế cơ năng: chi trên treo tay vuông góc, chi dưới duỗi thẳng 180</a:t>
            </a:r>
            <a:r>
              <a:rPr lang="en-US" sz="2400" baseline="30000">
                <a:solidFill>
                  <a:srgbClr val="000066"/>
                </a:solidFill>
                <a:latin typeface="Arial" pitchFamily="34" charset="0"/>
                <a:cs typeface="Arial" pitchFamily="34" charset="0"/>
              </a:rPr>
              <a:t>o</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2690814"/>
            <a:ext cx="47625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6741" y="3630613"/>
            <a:ext cx="6367011"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13660" y="0"/>
            <a:ext cx="463034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469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xit" presetSubtype="12" fill="hold" nodeType="clickEffect">
                                  <p:stCondLst>
                                    <p:cond delay="0"/>
                                  </p:stCondLst>
                                  <p:childTnLst>
                                    <p:animEffect transition="out" filter="strips(downLeft)">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strVal val="#ppt_w*0.70"/>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Effect transition="in" filter="fade">
                                      <p:cBhvr>
                                        <p:cTn id="28" dur="10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edge">
                                      <p:cBhvr>
                                        <p:cTn id="33" dur="20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xit" presetSubtype="32" fill="hold" nodeType="clickEffect">
                                  <p:stCondLst>
                                    <p:cond delay="0"/>
                                  </p:stCondLst>
                                  <p:childTnLst>
                                    <p:anim calcmode="lin" valueType="num">
                                      <p:cBhvr>
                                        <p:cTn id="37" dur="500"/>
                                        <p:tgtEl>
                                          <p:spTgt spid="7"/>
                                        </p:tgtEl>
                                        <p:attrNameLst>
                                          <p:attrName>ppt_w</p:attrName>
                                        </p:attrNameLst>
                                      </p:cBhvr>
                                      <p:tavLst>
                                        <p:tav tm="0">
                                          <p:val>
                                            <p:strVal val="ppt_w"/>
                                          </p:val>
                                        </p:tav>
                                        <p:tav tm="100000">
                                          <p:val>
                                            <p:fltVal val="0"/>
                                          </p:val>
                                        </p:tav>
                                      </p:tavLst>
                                    </p:anim>
                                    <p:anim calcmode="lin" valueType="num">
                                      <p:cBhvr>
                                        <p:cTn id="38" dur="500"/>
                                        <p:tgtEl>
                                          <p:spTgt spid="7"/>
                                        </p:tgtEl>
                                        <p:attrNameLst>
                                          <p:attrName>ppt_h</p:attrName>
                                        </p:attrNameLst>
                                      </p:cBhvr>
                                      <p:tavLst>
                                        <p:tav tm="0">
                                          <p:val>
                                            <p:strVal val="ppt_h"/>
                                          </p:val>
                                        </p:tav>
                                        <p:tav tm="100000">
                                          <p:val>
                                            <p:fltVal val="0"/>
                                          </p:val>
                                        </p:tav>
                                      </p:tavLst>
                                    </p:anim>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ppt_w</p:attrName>
                                        </p:attrNameLst>
                                      </p:cBhvr>
                                      <p:tavLst>
                                        <p:tav tm="0">
                                          <p:val>
                                            <p:strVal val="#ppt_w*0.70"/>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Effect transition="in" filter="fade">
                                      <p:cBhvr>
                                        <p:cTn id="47" dur="1000"/>
                                        <p:tgtEl>
                                          <p:spTgt spid="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5"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1000" fill="hold"/>
                                        <p:tgtEl>
                                          <p:spTgt spid="8"/>
                                        </p:tgtEl>
                                        <p:attrNameLst>
                                          <p:attrName>ppt_w</p:attrName>
                                        </p:attrNameLst>
                                      </p:cBhvr>
                                      <p:tavLst>
                                        <p:tav tm="0">
                                          <p:val>
                                            <p:strVal val="#ppt_w*0.70"/>
                                          </p:val>
                                        </p:tav>
                                        <p:tav tm="100000">
                                          <p:val>
                                            <p:strVal val="#ppt_w"/>
                                          </p:val>
                                        </p:tav>
                                      </p:tavLst>
                                    </p:anim>
                                    <p:anim calcmode="lin" valueType="num">
                                      <p:cBhvr>
                                        <p:cTn id="53" dur="1000" fill="hold"/>
                                        <p:tgtEl>
                                          <p:spTgt spid="8"/>
                                        </p:tgtEl>
                                        <p:attrNameLst>
                                          <p:attrName>ppt_h</p:attrName>
                                        </p:attrNameLst>
                                      </p:cBhvr>
                                      <p:tavLst>
                                        <p:tav tm="0">
                                          <p:val>
                                            <p:strVal val="#ppt_h"/>
                                          </p:val>
                                        </p:tav>
                                        <p:tav tm="100000">
                                          <p:val>
                                            <p:strVal val="#ppt_h"/>
                                          </p:val>
                                        </p:tav>
                                      </p:tavLst>
                                    </p:anim>
                                    <p:animEffect transition="in" filter="fade">
                                      <p:cBhvr>
                                        <p:cTn id="54" dur="1000"/>
                                        <p:tgtEl>
                                          <p:spTgt spid="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xit" presetSubtype="32" fill="hold" nodeType="clickEffect">
                                  <p:stCondLst>
                                    <p:cond delay="0"/>
                                  </p:stCondLst>
                                  <p:childTnLst>
                                    <p:anim calcmode="lin" valueType="num">
                                      <p:cBhvr>
                                        <p:cTn id="58" dur="500"/>
                                        <p:tgtEl>
                                          <p:spTgt spid="8"/>
                                        </p:tgtEl>
                                        <p:attrNameLst>
                                          <p:attrName>ppt_w</p:attrName>
                                        </p:attrNameLst>
                                      </p:cBhvr>
                                      <p:tavLst>
                                        <p:tav tm="0">
                                          <p:val>
                                            <p:strVal val="ppt_w"/>
                                          </p:val>
                                        </p:tav>
                                        <p:tav tm="100000">
                                          <p:val>
                                            <p:fltVal val="0"/>
                                          </p:val>
                                        </p:tav>
                                      </p:tavLst>
                                    </p:anim>
                                    <p:anim calcmode="lin" valueType="num">
                                      <p:cBhvr>
                                        <p:cTn id="59" dur="500"/>
                                        <p:tgtEl>
                                          <p:spTgt spid="8"/>
                                        </p:tgtEl>
                                        <p:attrNameLst>
                                          <p:attrName>ppt_h</p:attrName>
                                        </p:attrNameLst>
                                      </p:cBhvr>
                                      <p:tavLst>
                                        <p:tav tm="0">
                                          <p:val>
                                            <p:strVal val="ppt_h"/>
                                          </p:val>
                                        </p:tav>
                                        <p:tav tm="100000">
                                          <p:val>
                                            <p:fltVal val="0"/>
                                          </p:val>
                                        </p:tav>
                                      </p:tavLst>
                                    </p:anim>
                                    <p:set>
                                      <p:cBhvr>
                                        <p:cTn id="60" dur="1" fill="hold">
                                          <p:stCondLst>
                                            <p:cond delay="499"/>
                                          </p:stCondLst>
                                        </p:cTn>
                                        <p:tgtEl>
                                          <p:spTgt spid="8"/>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55" presetClass="entr" presetSubtype="0" fill="hold" grpId="0" nodeType="clickEffect">
                                  <p:stCondLst>
                                    <p:cond delay="0"/>
                                  </p:stCondLst>
                                  <p:childTnLst>
                                    <p:set>
                                      <p:cBhvr>
                                        <p:cTn id="64" dur="1" fill="hold">
                                          <p:stCondLst>
                                            <p:cond delay="0"/>
                                          </p:stCondLst>
                                        </p:cTn>
                                        <p:tgtEl>
                                          <p:spTgt spid="3">
                                            <p:txEl>
                                              <p:pRg st="0" end="0"/>
                                            </p:txEl>
                                          </p:spTgt>
                                        </p:tgtEl>
                                        <p:attrNameLst>
                                          <p:attrName>style.visibility</p:attrName>
                                        </p:attrNameLst>
                                      </p:cBhvr>
                                      <p:to>
                                        <p:strVal val="visible"/>
                                      </p:to>
                                    </p:set>
                                    <p:anim calcmode="lin" valueType="num">
                                      <p:cBhvr>
                                        <p:cTn id="6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6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6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1333499" y="-952502"/>
            <a:ext cx="6476999" cy="9144001"/>
          </a:xfrm>
          <a:prstGeom prst="rtTriangl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77" name="Title 1"/>
          <p:cNvSpPr>
            <a:spLocks noGrp="1"/>
          </p:cNvSpPr>
          <p:nvPr>
            <p:ph type="title"/>
          </p:nvPr>
        </p:nvSpPr>
        <p:spPr>
          <a:xfrm>
            <a:off x="804862" y="1268413"/>
            <a:ext cx="6940154" cy="417512"/>
          </a:xfrm>
        </p:spPr>
        <p:txBody>
          <a:bodyPr wrap="square" numCol="1" anchorCtr="0" compatLnSpc="1">
            <a:prstTxWarp prst="textNoShape">
              <a:avLst/>
            </a:prstTxWarp>
            <a:normAutofit fontScale="90000"/>
          </a:bodyPr>
          <a:lstStyle/>
          <a:p>
            <a:pPr eaLnBrk="1" hangingPunct="1">
              <a:defRPr/>
            </a:pPr>
            <a:r>
              <a:rPr lang="en-US" sz="2600" b="1" smtClean="0">
                <a:solidFill>
                  <a:srgbClr val="C00000"/>
                </a:solidFill>
                <a:latin typeface="Arial" pitchFamily="34" charset="0"/>
                <a:cs typeface="Arial" pitchFamily="34" charset="0"/>
              </a:rPr>
              <a:t>Nguyên tắc cố định gãy xương</a:t>
            </a:r>
            <a:endParaRPr lang="vi-VN" sz="2600" b="1" smtClean="0">
              <a:solidFill>
                <a:srgbClr val="C00000"/>
              </a:solidFill>
              <a:latin typeface="Arial" pitchFamily="34" charset="0"/>
              <a:cs typeface="Arial" pitchFamily="34" charset="0"/>
            </a:endParaRPr>
          </a:p>
        </p:txBody>
      </p:sp>
      <p:sp>
        <p:nvSpPr>
          <p:cNvPr id="10" name="Rectangle 9"/>
          <p:cNvSpPr/>
          <p:nvPr/>
        </p:nvSpPr>
        <p:spPr>
          <a:xfrm>
            <a:off x="609600" y="2133600"/>
            <a:ext cx="7848600" cy="3843360"/>
          </a:xfrm>
          <a:prstGeom prst="rect">
            <a:avLst/>
          </a:prstGeom>
        </p:spPr>
        <p:txBody>
          <a:bodyPr wrap="square">
            <a:spAutoFit/>
          </a:bodyPr>
          <a:lstStyle/>
          <a:p>
            <a:pPr algn="just">
              <a:lnSpc>
                <a:spcPts val="3700"/>
              </a:lnSpc>
              <a:spcBef>
                <a:spcPct val="0"/>
              </a:spcBef>
              <a:spcAft>
                <a:spcPct val="0"/>
              </a:spcAft>
              <a:buFont typeface="Wingdings" pitchFamily="2" charset="2"/>
              <a:buChar char="ü"/>
            </a:pP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Trường</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hợp</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gãy</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hở</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không</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được</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kéo</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nắn</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ấn</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đầu</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xương</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gãy</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vào</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trong</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nếu</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có</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tổn</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thương</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động</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mạch</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phải</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đặt</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garo</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xử</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trí</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vết</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thương</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giữ</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nguyên</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tư</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thế</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gãy</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mà</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cố</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định</a:t>
            </a:r>
            <a:endParaRPr lang="en-US" sz="2800" dirty="0">
              <a:solidFill>
                <a:srgbClr val="000066"/>
              </a:solidFill>
              <a:latin typeface="Tahoma" pitchFamily="34" charset="0"/>
              <a:ea typeface="Tahoma" pitchFamily="34" charset="0"/>
              <a:cs typeface="Tahoma" pitchFamily="34" charset="0"/>
            </a:endParaRPr>
          </a:p>
          <a:p>
            <a:pPr algn="just">
              <a:lnSpc>
                <a:spcPts val="3700"/>
              </a:lnSpc>
              <a:spcBef>
                <a:spcPct val="0"/>
              </a:spcBef>
              <a:spcAft>
                <a:spcPct val="0"/>
              </a:spcAft>
              <a:buFont typeface="Wingdings" pitchFamily="2" charset="2"/>
              <a:buChar char="ü"/>
            </a:pP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Sau</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khi</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cố</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định</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buộc</a:t>
            </a:r>
            <a:r>
              <a:rPr lang="en-US" sz="2800" dirty="0">
                <a:solidFill>
                  <a:srgbClr val="000066"/>
                </a:solidFill>
                <a:latin typeface="Tahoma" pitchFamily="34" charset="0"/>
                <a:ea typeface="Tahoma" pitchFamily="34" charset="0"/>
                <a:cs typeface="Tahoma" pitchFamily="34" charset="0"/>
              </a:rPr>
              <a:t> chi </a:t>
            </a:r>
            <a:r>
              <a:rPr lang="en-US" sz="2800" dirty="0" err="1">
                <a:solidFill>
                  <a:srgbClr val="000066"/>
                </a:solidFill>
                <a:latin typeface="Tahoma" pitchFamily="34" charset="0"/>
                <a:ea typeface="Tahoma" pitchFamily="34" charset="0"/>
                <a:cs typeface="Tahoma" pitchFamily="34" charset="0"/>
              </a:rPr>
              <a:t>gãy</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với</a:t>
            </a:r>
            <a:r>
              <a:rPr lang="en-US" sz="2800" dirty="0">
                <a:solidFill>
                  <a:srgbClr val="000066"/>
                </a:solidFill>
                <a:latin typeface="Tahoma" pitchFamily="34" charset="0"/>
                <a:ea typeface="Tahoma" pitchFamily="34" charset="0"/>
                <a:cs typeface="Tahoma" pitchFamily="34" charset="0"/>
              </a:rPr>
              <a:t> chi </a:t>
            </a:r>
            <a:r>
              <a:rPr lang="en-US" sz="2800" dirty="0" err="1">
                <a:solidFill>
                  <a:srgbClr val="000066"/>
                </a:solidFill>
                <a:latin typeface="Tahoma" pitchFamily="34" charset="0"/>
                <a:ea typeface="Tahoma" pitchFamily="34" charset="0"/>
                <a:cs typeface="Tahoma" pitchFamily="34" charset="0"/>
              </a:rPr>
              <a:t>lành</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thành</a:t>
            </a:r>
            <a:r>
              <a:rPr lang="en-US" sz="2800" dirty="0">
                <a:solidFill>
                  <a:srgbClr val="000066"/>
                </a:solidFill>
                <a:latin typeface="Tahoma" pitchFamily="34" charset="0"/>
                <a:ea typeface="Tahoma" pitchFamily="34" charset="0"/>
                <a:cs typeface="Tahoma" pitchFamily="34" charset="0"/>
              </a:rPr>
              <a:t> 1 </a:t>
            </a:r>
            <a:r>
              <a:rPr lang="en-US" sz="2800" dirty="0" err="1">
                <a:solidFill>
                  <a:srgbClr val="000066"/>
                </a:solidFill>
                <a:latin typeface="Tahoma" pitchFamily="34" charset="0"/>
                <a:ea typeface="Tahoma" pitchFamily="34" charset="0"/>
                <a:cs typeface="Tahoma" pitchFamily="34" charset="0"/>
              </a:rPr>
              <a:t>khối</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thống</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nhất</a:t>
            </a:r>
            <a:endParaRPr lang="en-US" sz="2800" dirty="0">
              <a:solidFill>
                <a:srgbClr val="000066"/>
              </a:solidFill>
              <a:latin typeface="Tahoma" pitchFamily="34" charset="0"/>
              <a:ea typeface="Tahoma" pitchFamily="34" charset="0"/>
              <a:cs typeface="Tahoma" pitchFamily="34" charset="0"/>
            </a:endParaRPr>
          </a:p>
          <a:p>
            <a:pPr algn="just">
              <a:lnSpc>
                <a:spcPts val="3700"/>
              </a:lnSpc>
              <a:spcBef>
                <a:spcPct val="0"/>
              </a:spcBef>
              <a:spcAft>
                <a:spcPct val="0"/>
              </a:spcAft>
              <a:buFont typeface="Wingdings" pitchFamily="2" charset="2"/>
              <a:buChar char="ü"/>
            </a:pP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Nhanh</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chóng</a:t>
            </a:r>
            <a:r>
              <a:rPr lang="en-US" sz="2800" dirty="0">
                <a:solidFill>
                  <a:srgbClr val="000066"/>
                </a:solidFill>
                <a:latin typeface="Tahoma" pitchFamily="34" charset="0"/>
                <a:ea typeface="Tahoma" pitchFamily="34" charset="0"/>
                <a:cs typeface="Tahoma" pitchFamily="34" charset="0"/>
              </a:rPr>
              <a:t> &amp; </a:t>
            </a:r>
            <a:r>
              <a:rPr lang="en-US" sz="2800" dirty="0" err="1">
                <a:solidFill>
                  <a:srgbClr val="000066"/>
                </a:solidFill>
                <a:latin typeface="Tahoma" pitchFamily="34" charset="0"/>
                <a:ea typeface="Tahoma" pitchFamily="34" charset="0"/>
                <a:cs typeface="Tahoma" pitchFamily="34" charset="0"/>
              </a:rPr>
              <a:t>nhẹ</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nhàng</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vận</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chuyển</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nạn</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nhân</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đến</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cơ</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sở</a:t>
            </a:r>
            <a:r>
              <a:rPr lang="en-US" sz="2800" dirty="0">
                <a:solidFill>
                  <a:srgbClr val="000066"/>
                </a:solidFill>
                <a:latin typeface="Tahoma" pitchFamily="34" charset="0"/>
                <a:ea typeface="Tahoma" pitchFamily="34" charset="0"/>
                <a:cs typeface="Tahoma" pitchFamily="34" charset="0"/>
              </a:rPr>
              <a:t> y </a:t>
            </a:r>
            <a:r>
              <a:rPr lang="en-US" sz="2800" dirty="0" err="1">
                <a:solidFill>
                  <a:srgbClr val="000066"/>
                </a:solidFill>
                <a:latin typeface="Tahoma" pitchFamily="34" charset="0"/>
                <a:ea typeface="Tahoma" pitchFamily="34" charset="0"/>
                <a:cs typeface="Tahoma" pitchFamily="34" charset="0"/>
              </a:rPr>
              <a:t>tế</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điều</a:t>
            </a:r>
            <a:r>
              <a:rPr lang="en-US" sz="2800" dirty="0">
                <a:solidFill>
                  <a:srgbClr val="000066"/>
                </a:solidFill>
                <a:latin typeface="Tahoma" pitchFamily="34" charset="0"/>
                <a:ea typeface="Tahoma" pitchFamily="34" charset="0"/>
                <a:cs typeface="Tahoma" pitchFamily="34" charset="0"/>
              </a:rPr>
              <a:t> </a:t>
            </a:r>
            <a:r>
              <a:rPr lang="en-US" sz="2800" dirty="0" err="1">
                <a:solidFill>
                  <a:srgbClr val="000066"/>
                </a:solidFill>
                <a:latin typeface="Tahoma" pitchFamily="34" charset="0"/>
                <a:ea typeface="Tahoma" pitchFamily="34" charset="0"/>
                <a:cs typeface="Tahoma" pitchFamily="34" charset="0"/>
              </a:rPr>
              <a:t>trị</a:t>
            </a:r>
            <a:endParaRPr lang="en-US" sz="2800" dirty="0">
              <a:solidFill>
                <a:srgbClr val="000066"/>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7826329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rot="16200000">
            <a:off x="1333499" y="-952502"/>
            <a:ext cx="6476999" cy="9144001"/>
          </a:xfrm>
          <a:prstGeom prst="rtTriangl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1771" y="381000"/>
            <a:ext cx="6074229" cy="1295400"/>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0066"/>
                </a:solidFill>
                <a:latin typeface="Tahoma" pitchFamily="34" charset="0"/>
                <a:ea typeface="Tahoma" pitchFamily="34" charset="0"/>
                <a:cs typeface="Tahoma" pitchFamily="34" charset="0"/>
              </a:rPr>
              <a:t>Kỹ thuật sơ cứu nạn nhân gãy xương</a:t>
            </a:r>
            <a:endParaRPr lang="en-US" sz="2800" b="1" dirty="0">
              <a:solidFill>
                <a:srgbClr val="000066"/>
              </a:solidFill>
              <a:latin typeface="Tahoma" pitchFamily="34" charset="0"/>
              <a:ea typeface="Tahoma" pitchFamily="34" charset="0"/>
              <a:cs typeface="Tahoma" pitchFamily="34" charset="0"/>
            </a:endParaRPr>
          </a:p>
        </p:txBody>
      </p:sp>
      <p:sp>
        <p:nvSpPr>
          <p:cNvPr id="5" name="Content Placeholder 2"/>
          <p:cNvSpPr txBox="1">
            <a:spLocks/>
          </p:cNvSpPr>
          <p:nvPr/>
        </p:nvSpPr>
        <p:spPr>
          <a:xfrm>
            <a:off x="750888" y="1938338"/>
            <a:ext cx="7554912" cy="3641725"/>
          </a:xfrm>
          <a:prstGeom prst="rect">
            <a:avLst/>
          </a:prstGeom>
          <a:ln>
            <a:solidFill>
              <a:schemeClr val="accent6">
                <a:lumMod val="75000"/>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3500"/>
              </a:lnSpc>
              <a:spcBef>
                <a:spcPct val="0"/>
              </a:spcBef>
              <a:spcAft>
                <a:spcPct val="0"/>
              </a:spcAft>
              <a:buFont typeface="Wingdings" pitchFamily="2" charset="2"/>
              <a:buChar char="ü"/>
            </a:pP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Nẹp</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nẹp</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gỗ</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kim</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loại</a:t>
            </a:r>
            <a:r>
              <a:rPr lang="en-US" sz="2400" dirty="0" smtClean="0">
                <a:solidFill>
                  <a:srgbClr val="9A0000"/>
                </a:solidFill>
                <a:latin typeface="Arial" pitchFamily="34" charset="0"/>
                <a:cs typeface="Arial" pitchFamily="34" charset="0"/>
              </a:rPr>
              <a:t>,…</a:t>
            </a:r>
          </a:p>
          <a:p>
            <a:pPr algn="just">
              <a:lnSpc>
                <a:spcPts val="3500"/>
              </a:lnSpc>
              <a:spcBef>
                <a:spcPct val="0"/>
              </a:spcBef>
              <a:spcAft>
                <a:spcPct val="0"/>
              </a:spcAft>
              <a:buFont typeface="Wingdings" pitchFamily="2" charset="2"/>
              <a:buChar char="ü"/>
            </a:pP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Bông</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dùng</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để</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đệm</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lót</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vào</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đầu</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nẹp</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hoặc</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nơi</a:t>
            </a:r>
            <a:r>
              <a:rPr lang="en-US" sz="2400" dirty="0" smtClean="0">
                <a:solidFill>
                  <a:srgbClr val="9A0000"/>
                </a:solidFill>
                <a:latin typeface="Arial" pitchFamily="34" charset="0"/>
                <a:cs typeface="Arial" pitchFamily="34" charset="0"/>
              </a:rPr>
              <a:t> ụ </a:t>
            </a:r>
            <a:r>
              <a:rPr lang="en-US" sz="2400" dirty="0" err="1" smtClean="0">
                <a:solidFill>
                  <a:srgbClr val="9A0000"/>
                </a:solidFill>
                <a:latin typeface="Arial" pitchFamily="34" charset="0"/>
                <a:cs typeface="Arial" pitchFamily="34" charset="0"/>
              </a:rPr>
              <a:t>xương</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cọ</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xát</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vào</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nẹp</a:t>
            </a:r>
            <a:endParaRPr lang="en-US" sz="2400" dirty="0" smtClean="0">
              <a:solidFill>
                <a:srgbClr val="9A0000"/>
              </a:solidFill>
              <a:latin typeface="Arial" pitchFamily="34" charset="0"/>
              <a:cs typeface="Arial" pitchFamily="34" charset="0"/>
            </a:endParaRPr>
          </a:p>
          <a:p>
            <a:pPr algn="just">
              <a:lnSpc>
                <a:spcPts val="3500"/>
              </a:lnSpc>
              <a:spcBef>
                <a:spcPct val="0"/>
              </a:spcBef>
              <a:spcAft>
                <a:spcPct val="0"/>
              </a:spcAft>
              <a:buFont typeface="Wingdings" pitchFamily="2" charset="2"/>
              <a:buChar char="ü"/>
            </a:pP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Băng</a:t>
            </a:r>
            <a:r>
              <a:rPr lang="en-US" sz="2400" dirty="0" smtClean="0">
                <a:solidFill>
                  <a:srgbClr val="9A0000"/>
                </a:solidFill>
                <a:latin typeface="Arial" pitchFamily="34" charset="0"/>
                <a:cs typeface="Arial" pitchFamily="34" charset="0"/>
              </a:rPr>
              <a:t>:</a:t>
            </a:r>
          </a:p>
          <a:p>
            <a:pPr algn="just">
              <a:lnSpc>
                <a:spcPts val="3500"/>
              </a:lnSpc>
              <a:spcBef>
                <a:spcPct val="0"/>
              </a:spcBef>
              <a:spcAft>
                <a:spcPct val="0"/>
              </a:spcAft>
              <a:buFont typeface="Arial" pitchFamily="34" charset="0"/>
              <a:buNone/>
            </a:pP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Dùng</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để</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buộc</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cố</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định</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nẹp</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phải</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đảm</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bảo</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rộng</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bản</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dài</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vừa</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phải</a:t>
            </a:r>
            <a:r>
              <a:rPr lang="en-US" sz="2400" dirty="0" smtClean="0">
                <a:solidFill>
                  <a:srgbClr val="9A0000"/>
                </a:solidFill>
                <a:latin typeface="Arial" pitchFamily="34" charset="0"/>
                <a:cs typeface="Arial" pitchFamily="34" charset="0"/>
              </a:rPr>
              <a:t>&amp; </a:t>
            </a:r>
            <a:r>
              <a:rPr lang="en-US" sz="2400" dirty="0" err="1" smtClean="0">
                <a:solidFill>
                  <a:srgbClr val="9A0000"/>
                </a:solidFill>
                <a:latin typeface="Arial" pitchFamily="34" charset="0"/>
                <a:cs typeface="Arial" pitchFamily="34" charset="0"/>
              </a:rPr>
              <a:t>bền</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chắc</a:t>
            </a:r>
            <a:endParaRPr lang="en-US" sz="2400" dirty="0" smtClean="0">
              <a:solidFill>
                <a:srgbClr val="9A0000"/>
              </a:solidFill>
              <a:latin typeface="Arial" pitchFamily="34" charset="0"/>
              <a:cs typeface="Arial" pitchFamily="34" charset="0"/>
            </a:endParaRPr>
          </a:p>
          <a:p>
            <a:pPr algn="just">
              <a:lnSpc>
                <a:spcPts val="3500"/>
              </a:lnSpc>
              <a:spcBef>
                <a:spcPct val="0"/>
              </a:spcBef>
              <a:spcAft>
                <a:spcPct val="0"/>
              </a:spcAft>
              <a:buFont typeface="Arial" pitchFamily="34" charset="0"/>
              <a:buNone/>
            </a:pP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Nếu</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không</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có</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băng</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thì</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có</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thể</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dùng</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các</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dải</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dây</a:t>
            </a:r>
            <a:r>
              <a:rPr lang="en-US" sz="2400" dirty="0" smtClean="0">
                <a:solidFill>
                  <a:srgbClr val="9A0000"/>
                </a:solidFill>
                <a:latin typeface="Arial" pitchFamily="34" charset="0"/>
                <a:cs typeface="Arial" pitchFamily="34" charset="0"/>
              </a:rPr>
              <a:t> </a:t>
            </a:r>
            <a:r>
              <a:rPr lang="en-US" sz="2400" dirty="0" err="1" smtClean="0">
                <a:solidFill>
                  <a:srgbClr val="9A0000"/>
                </a:solidFill>
                <a:latin typeface="Arial" pitchFamily="34" charset="0"/>
                <a:cs typeface="Arial" pitchFamily="34" charset="0"/>
              </a:rPr>
              <a:t>buộc</a:t>
            </a:r>
            <a:endParaRPr lang="en-US" sz="2400" dirty="0" smtClean="0">
              <a:solidFill>
                <a:srgbClr val="9A0000"/>
              </a:solidFill>
              <a:latin typeface="Arial" pitchFamily="34" charset="0"/>
              <a:cs typeface="Arial" pitchFamily="34" charset="0"/>
            </a:endParaRPr>
          </a:p>
          <a:p>
            <a:pPr algn="just">
              <a:lnSpc>
                <a:spcPts val="3500"/>
              </a:lnSpc>
              <a:spcBef>
                <a:spcPct val="0"/>
              </a:spcBef>
              <a:spcAft>
                <a:spcPct val="0"/>
              </a:spcAft>
              <a:buFont typeface="Arial" pitchFamily="34" charset="0"/>
              <a:buNone/>
            </a:pPr>
            <a:endParaRPr lang="en-US" sz="2400" dirty="0" smtClean="0">
              <a:solidFill>
                <a:srgbClr val="9A0000"/>
              </a:solidFill>
              <a:latin typeface="Arial" pitchFamily="34" charset="0"/>
              <a:cs typeface="Arial" pitchFamily="34" charset="0"/>
            </a:endParaRPr>
          </a:p>
        </p:txBody>
      </p:sp>
    </p:spTree>
    <p:extLst>
      <p:ext uri="{BB962C8B-B14F-4D97-AF65-F5344CB8AC3E}">
        <p14:creationId xmlns:p14="http://schemas.microsoft.com/office/powerpoint/2010/main" val="35058378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76200" y="4419600"/>
            <a:ext cx="4038600" cy="2133600"/>
          </a:xfrm>
          <a:prstGeom prst="homePlate">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9A0000"/>
                </a:solidFill>
                <a:latin typeface="Tahoma" pitchFamily="34" charset="0"/>
                <a:ea typeface="Tahoma" pitchFamily="34" charset="0"/>
                <a:cs typeface="Tahoma" pitchFamily="34" charset="0"/>
              </a:rPr>
              <a:t>Gãy xương hở</a:t>
            </a:r>
            <a:endParaRPr lang="en-US" sz="2800" b="1" dirty="0">
              <a:solidFill>
                <a:srgbClr val="9A0000"/>
              </a:solidFill>
              <a:latin typeface="Tahoma" pitchFamily="34" charset="0"/>
              <a:ea typeface="Tahoma" pitchFamily="34" charset="0"/>
              <a:cs typeface="Tahoma" pitchFamily="34" charset="0"/>
            </a:endParaRPr>
          </a:p>
        </p:txBody>
      </p:sp>
      <p:sp>
        <p:nvSpPr>
          <p:cNvPr id="3" name="Content Placeholder 2"/>
          <p:cNvSpPr txBox="1">
            <a:spLocks/>
          </p:cNvSpPr>
          <p:nvPr/>
        </p:nvSpPr>
        <p:spPr>
          <a:xfrm>
            <a:off x="1749190" y="381000"/>
            <a:ext cx="7013810" cy="4299404"/>
          </a:xfrm>
          <a:prstGeom prst="rect">
            <a:avLst/>
          </a:prstGeom>
          <a:ln>
            <a:solidFill>
              <a:schemeClr val="accent6">
                <a:lumMod val="75000"/>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en-US" sz="2600" b="1" dirty="0" err="1" smtClean="0">
                <a:solidFill>
                  <a:srgbClr val="000066"/>
                </a:solidFill>
                <a:latin typeface="Tahoma" pitchFamily="34" charset="0"/>
                <a:ea typeface="Tahoma" pitchFamily="34" charset="0"/>
                <a:cs typeface="Tahoma" pitchFamily="34" charset="0"/>
              </a:rPr>
              <a:t>Trường</a:t>
            </a:r>
            <a:r>
              <a:rPr lang="en-US" sz="2600" b="1" dirty="0" smtClean="0">
                <a:solidFill>
                  <a:srgbClr val="000066"/>
                </a:solidFill>
                <a:latin typeface="Tahoma" pitchFamily="34" charset="0"/>
                <a:ea typeface="Tahoma" pitchFamily="34" charset="0"/>
                <a:cs typeface="Tahoma" pitchFamily="34" charset="0"/>
              </a:rPr>
              <a:t> </a:t>
            </a:r>
            <a:r>
              <a:rPr lang="en-US" sz="2600" b="1" dirty="0" err="1" smtClean="0">
                <a:solidFill>
                  <a:srgbClr val="000066"/>
                </a:solidFill>
                <a:latin typeface="Tahoma" pitchFamily="34" charset="0"/>
                <a:ea typeface="Tahoma" pitchFamily="34" charset="0"/>
                <a:cs typeface="Tahoma" pitchFamily="34" charset="0"/>
              </a:rPr>
              <a:t>hợp</a:t>
            </a:r>
            <a:r>
              <a:rPr lang="en-US" sz="2600" b="1" dirty="0" smtClean="0">
                <a:solidFill>
                  <a:srgbClr val="000066"/>
                </a:solidFill>
                <a:latin typeface="Tahoma" pitchFamily="34" charset="0"/>
                <a:ea typeface="Tahoma" pitchFamily="34" charset="0"/>
                <a:cs typeface="Tahoma" pitchFamily="34" charset="0"/>
              </a:rPr>
              <a:t> </a:t>
            </a:r>
            <a:r>
              <a:rPr lang="en-US" sz="2600" b="1" dirty="0" err="1" smtClean="0">
                <a:solidFill>
                  <a:srgbClr val="000066"/>
                </a:solidFill>
                <a:latin typeface="Tahoma" pitchFamily="34" charset="0"/>
                <a:ea typeface="Tahoma" pitchFamily="34" charset="0"/>
                <a:cs typeface="Tahoma" pitchFamily="34" charset="0"/>
              </a:rPr>
              <a:t>xương</a:t>
            </a:r>
            <a:r>
              <a:rPr lang="en-US" sz="2600" b="1" dirty="0" smtClean="0">
                <a:solidFill>
                  <a:srgbClr val="000066"/>
                </a:solidFill>
                <a:latin typeface="Tahoma" pitchFamily="34" charset="0"/>
                <a:ea typeface="Tahoma" pitchFamily="34" charset="0"/>
                <a:cs typeface="Tahoma" pitchFamily="34" charset="0"/>
              </a:rPr>
              <a:t> </a:t>
            </a:r>
            <a:r>
              <a:rPr lang="en-US" sz="2600" b="1" dirty="0" err="1" smtClean="0">
                <a:solidFill>
                  <a:srgbClr val="000066"/>
                </a:solidFill>
                <a:latin typeface="Tahoma" pitchFamily="34" charset="0"/>
                <a:ea typeface="Tahoma" pitchFamily="34" charset="0"/>
                <a:cs typeface="Tahoma" pitchFamily="34" charset="0"/>
              </a:rPr>
              <a:t>chồi</a:t>
            </a:r>
            <a:r>
              <a:rPr lang="en-US" sz="2600" b="1" dirty="0" smtClean="0">
                <a:solidFill>
                  <a:srgbClr val="000066"/>
                </a:solidFill>
                <a:latin typeface="Tahoma" pitchFamily="34" charset="0"/>
                <a:ea typeface="Tahoma" pitchFamily="34" charset="0"/>
                <a:cs typeface="Tahoma" pitchFamily="34" charset="0"/>
              </a:rPr>
              <a:t> </a:t>
            </a:r>
            <a:r>
              <a:rPr lang="en-US" sz="2600" b="1" dirty="0" err="1" smtClean="0">
                <a:solidFill>
                  <a:srgbClr val="000066"/>
                </a:solidFill>
                <a:latin typeface="Tahoma" pitchFamily="34" charset="0"/>
                <a:ea typeface="Tahoma" pitchFamily="34" charset="0"/>
                <a:cs typeface="Tahoma" pitchFamily="34" charset="0"/>
              </a:rPr>
              <a:t>ra</a:t>
            </a:r>
            <a:r>
              <a:rPr lang="en-US" sz="2600" b="1" dirty="0" smtClean="0">
                <a:solidFill>
                  <a:srgbClr val="000066"/>
                </a:solidFill>
                <a:latin typeface="Tahoma" pitchFamily="34" charset="0"/>
                <a:ea typeface="Tahoma" pitchFamily="34" charset="0"/>
                <a:cs typeface="Tahoma" pitchFamily="34" charset="0"/>
              </a:rPr>
              <a:t> </a:t>
            </a:r>
            <a:r>
              <a:rPr lang="en-US" sz="2600" b="1" dirty="0" err="1" smtClean="0">
                <a:solidFill>
                  <a:srgbClr val="000066"/>
                </a:solidFill>
                <a:latin typeface="Tahoma" pitchFamily="34" charset="0"/>
                <a:ea typeface="Tahoma" pitchFamily="34" charset="0"/>
                <a:cs typeface="Tahoma" pitchFamily="34" charset="0"/>
              </a:rPr>
              <a:t>ngoài</a:t>
            </a:r>
            <a:r>
              <a:rPr lang="en-US" sz="2600" b="1" dirty="0" smtClean="0">
                <a:solidFill>
                  <a:srgbClr val="000066"/>
                </a:solidFill>
                <a:latin typeface="Tahoma" pitchFamily="34" charset="0"/>
                <a:ea typeface="Tahoma" pitchFamily="34" charset="0"/>
                <a:cs typeface="Tahoma" pitchFamily="34" charset="0"/>
              </a:rPr>
              <a:t> </a:t>
            </a:r>
            <a:r>
              <a:rPr lang="en-US" sz="2600" b="1" dirty="0" err="1" smtClean="0">
                <a:solidFill>
                  <a:srgbClr val="000066"/>
                </a:solidFill>
                <a:latin typeface="Tahoma" pitchFamily="34" charset="0"/>
                <a:ea typeface="Tahoma" pitchFamily="34" charset="0"/>
                <a:cs typeface="Tahoma" pitchFamily="34" charset="0"/>
              </a:rPr>
              <a:t>vết</a:t>
            </a:r>
            <a:r>
              <a:rPr lang="en-US" sz="2600" b="1" dirty="0" smtClean="0">
                <a:solidFill>
                  <a:srgbClr val="000066"/>
                </a:solidFill>
                <a:latin typeface="Tahoma" pitchFamily="34" charset="0"/>
                <a:ea typeface="Tahoma" pitchFamily="34" charset="0"/>
                <a:cs typeface="Tahoma" pitchFamily="34" charset="0"/>
              </a:rPr>
              <a:t> </a:t>
            </a:r>
            <a:r>
              <a:rPr lang="en-US" sz="2600" b="1" dirty="0" err="1" smtClean="0">
                <a:solidFill>
                  <a:srgbClr val="000066"/>
                </a:solidFill>
                <a:latin typeface="Tahoma" pitchFamily="34" charset="0"/>
                <a:ea typeface="Tahoma" pitchFamily="34" charset="0"/>
                <a:cs typeface="Tahoma" pitchFamily="34" charset="0"/>
              </a:rPr>
              <a:t>thương</a:t>
            </a:r>
            <a:r>
              <a:rPr lang="en-US" sz="2600" b="1" dirty="0" smtClean="0">
                <a:solidFill>
                  <a:srgbClr val="000066"/>
                </a:solidFill>
                <a:latin typeface="Tahoma" pitchFamily="34" charset="0"/>
                <a:ea typeface="Tahoma" pitchFamily="34" charset="0"/>
                <a:cs typeface="Tahoma" pitchFamily="34" charset="0"/>
              </a:rPr>
              <a:t>:</a:t>
            </a:r>
          </a:p>
          <a:p>
            <a:pPr>
              <a:spcBef>
                <a:spcPct val="0"/>
              </a:spcBef>
              <a:spcAft>
                <a:spcPct val="0"/>
              </a:spcAft>
              <a:buFont typeface="Wingdings" pitchFamily="2" charset="2"/>
              <a:buChar char="ü"/>
            </a:pP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Cầm</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máu</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bằng</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cách</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ép</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mép</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vết</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thương</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sát</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vào</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đầu</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xương</a:t>
            </a:r>
            <a:endParaRPr lang="en-US" sz="2600" dirty="0" smtClean="0">
              <a:solidFill>
                <a:srgbClr val="000066"/>
              </a:solidFill>
              <a:latin typeface="Tahoma" pitchFamily="34" charset="0"/>
              <a:ea typeface="Tahoma" pitchFamily="34" charset="0"/>
              <a:cs typeface="Tahoma" pitchFamily="34" charset="0"/>
            </a:endParaRPr>
          </a:p>
          <a:p>
            <a:pPr>
              <a:spcBef>
                <a:spcPct val="0"/>
              </a:spcBef>
              <a:spcAft>
                <a:spcPct val="0"/>
              </a:spcAft>
              <a:buFont typeface="Wingdings" pitchFamily="2" charset="2"/>
              <a:buChar char="ü"/>
            </a:pP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Nhẹ</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nhàng</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đặt</a:t>
            </a:r>
            <a:r>
              <a:rPr lang="en-US" sz="2600" dirty="0" smtClean="0">
                <a:solidFill>
                  <a:srgbClr val="000066"/>
                </a:solidFill>
                <a:latin typeface="Tahoma" pitchFamily="34" charset="0"/>
                <a:ea typeface="Tahoma" pitchFamily="34" charset="0"/>
                <a:cs typeface="Tahoma" pitchFamily="34" charset="0"/>
              </a:rPr>
              <a:t> 1 </a:t>
            </a:r>
            <a:r>
              <a:rPr lang="en-US" sz="2600" dirty="0" err="1" smtClean="0">
                <a:solidFill>
                  <a:srgbClr val="000066"/>
                </a:solidFill>
                <a:latin typeface="Tahoma" pitchFamily="34" charset="0"/>
                <a:ea typeface="Tahoma" pitchFamily="34" charset="0"/>
                <a:cs typeface="Tahoma" pitchFamily="34" charset="0"/>
              </a:rPr>
              <a:t>miếng</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gạc</a:t>
            </a:r>
            <a:r>
              <a:rPr lang="en-US" sz="2600" dirty="0" smtClean="0">
                <a:solidFill>
                  <a:srgbClr val="000066"/>
                </a:solidFill>
                <a:latin typeface="Tahoma" pitchFamily="34" charset="0"/>
                <a:ea typeface="Tahoma" pitchFamily="34" charset="0"/>
                <a:cs typeface="Tahoma" pitchFamily="34" charset="0"/>
              </a:rPr>
              <a:t>/</a:t>
            </a:r>
            <a:r>
              <a:rPr lang="en-US" sz="2600" dirty="0" err="1" smtClean="0">
                <a:solidFill>
                  <a:srgbClr val="000066"/>
                </a:solidFill>
                <a:latin typeface="Tahoma" pitchFamily="34" charset="0"/>
                <a:ea typeface="Tahoma" pitchFamily="34" charset="0"/>
                <a:cs typeface="Tahoma" pitchFamily="34" charset="0"/>
              </a:rPr>
              <a:t>vải</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sạch</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lên</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đầu</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xương</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chồi</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ra</a:t>
            </a:r>
            <a:endParaRPr lang="en-US" sz="2600" dirty="0" smtClean="0">
              <a:solidFill>
                <a:srgbClr val="000066"/>
              </a:solidFill>
              <a:latin typeface="Tahoma" pitchFamily="34" charset="0"/>
              <a:ea typeface="Tahoma" pitchFamily="34" charset="0"/>
              <a:cs typeface="Tahoma" pitchFamily="34" charset="0"/>
            </a:endParaRPr>
          </a:p>
          <a:p>
            <a:pPr>
              <a:spcBef>
                <a:spcPct val="0"/>
              </a:spcBef>
              <a:spcAft>
                <a:spcPct val="0"/>
              </a:spcAft>
              <a:buFont typeface="Wingdings" pitchFamily="2" charset="2"/>
              <a:buChar char="ü"/>
            </a:pP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Đặt</a:t>
            </a:r>
            <a:r>
              <a:rPr lang="en-US" sz="2600" dirty="0" smtClean="0">
                <a:solidFill>
                  <a:srgbClr val="000066"/>
                </a:solidFill>
                <a:latin typeface="Tahoma" pitchFamily="34" charset="0"/>
                <a:ea typeface="Tahoma" pitchFamily="34" charset="0"/>
                <a:cs typeface="Tahoma" pitchFamily="34" charset="0"/>
              </a:rPr>
              <a:t> 1 </a:t>
            </a:r>
            <a:r>
              <a:rPr lang="en-US" sz="2600" dirty="0" err="1" smtClean="0">
                <a:solidFill>
                  <a:srgbClr val="000066"/>
                </a:solidFill>
                <a:latin typeface="Tahoma" pitchFamily="34" charset="0"/>
                <a:ea typeface="Tahoma" pitchFamily="34" charset="0"/>
                <a:cs typeface="Tahoma" pitchFamily="34" charset="0"/>
              </a:rPr>
              <a:t>vành</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khăn</a:t>
            </a:r>
            <a:r>
              <a:rPr lang="en-US" sz="2600" dirty="0" smtClean="0">
                <a:solidFill>
                  <a:srgbClr val="000066"/>
                </a:solidFill>
                <a:latin typeface="Tahoma" pitchFamily="34" charset="0"/>
                <a:ea typeface="Tahoma" pitchFamily="34" charset="0"/>
                <a:cs typeface="Tahoma" pitchFamily="34" charset="0"/>
              </a:rPr>
              <a:t>/</a:t>
            </a:r>
            <a:r>
              <a:rPr lang="en-US" sz="2600" dirty="0" err="1" smtClean="0">
                <a:solidFill>
                  <a:srgbClr val="000066"/>
                </a:solidFill>
                <a:latin typeface="Tahoma" pitchFamily="34" charset="0"/>
                <a:ea typeface="Tahoma" pitchFamily="34" charset="0"/>
                <a:cs typeface="Tahoma" pitchFamily="34" charset="0"/>
              </a:rPr>
              <a:t>đệm</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bông</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hình</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bán</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nguyệt</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lên</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trên</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vết</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thương</a:t>
            </a:r>
            <a:endParaRPr lang="en-US" sz="2600" dirty="0" smtClean="0">
              <a:solidFill>
                <a:srgbClr val="000066"/>
              </a:solidFill>
              <a:latin typeface="Tahoma" pitchFamily="34" charset="0"/>
              <a:ea typeface="Tahoma" pitchFamily="34" charset="0"/>
              <a:cs typeface="Tahoma" pitchFamily="34" charset="0"/>
            </a:endParaRPr>
          </a:p>
          <a:p>
            <a:pPr>
              <a:spcBef>
                <a:spcPct val="0"/>
              </a:spcBef>
              <a:spcAft>
                <a:spcPct val="0"/>
              </a:spcAft>
              <a:buFont typeface="Wingdings" pitchFamily="2" charset="2"/>
              <a:buChar char="ü"/>
            </a:pP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Băng</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cố</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định</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gạc</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vào</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vùng</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đệm</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bằng</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băng</a:t>
            </a:r>
            <a:r>
              <a:rPr lang="en-US" sz="2600" dirty="0" smtClean="0">
                <a:solidFill>
                  <a:srgbClr val="000066"/>
                </a:solidFill>
                <a:latin typeface="Tahoma" pitchFamily="34" charset="0"/>
                <a:ea typeface="Tahoma" pitchFamily="34" charset="0"/>
                <a:cs typeface="Tahoma" pitchFamily="34" charset="0"/>
              </a:rPr>
              <a:t> </a:t>
            </a:r>
            <a:r>
              <a:rPr lang="en-US" sz="2600" dirty="0" err="1" smtClean="0">
                <a:solidFill>
                  <a:srgbClr val="000066"/>
                </a:solidFill>
                <a:latin typeface="Tahoma" pitchFamily="34" charset="0"/>
                <a:ea typeface="Tahoma" pitchFamily="34" charset="0"/>
                <a:cs typeface="Tahoma" pitchFamily="34" charset="0"/>
              </a:rPr>
              <a:t>cuộn</a:t>
            </a:r>
            <a:endParaRPr lang="en-US" sz="2600" dirty="0" smtClean="0">
              <a:solidFill>
                <a:srgbClr val="000066"/>
              </a:solidFill>
              <a:latin typeface="Tahoma" pitchFamily="34" charset="0"/>
              <a:ea typeface="Tahoma" pitchFamily="34" charset="0"/>
              <a:cs typeface="Tahoma" pitchFamily="34" charset="0"/>
            </a:endParaRPr>
          </a:p>
          <a:p>
            <a:pPr>
              <a:spcBef>
                <a:spcPct val="0"/>
              </a:spcBef>
              <a:spcAft>
                <a:spcPct val="0"/>
              </a:spcAft>
              <a:buFontTx/>
              <a:buChar char="-"/>
            </a:pPr>
            <a:endParaRPr lang="vi-VN" sz="2600" dirty="0" smtClean="0">
              <a:solidFill>
                <a:srgbClr val="000066"/>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98502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685800" y="609600"/>
            <a:ext cx="8229599" cy="2057400"/>
          </a:xfrm>
          <a:prstGeom prst="cloud">
            <a:avLst/>
          </a:prstGeom>
          <a:solidFill>
            <a:srgbClr val="FFFF99"/>
          </a:solidFill>
        </p:spPr>
        <p:style>
          <a:lnRef idx="2">
            <a:schemeClr val="accent5"/>
          </a:lnRef>
          <a:fillRef idx="1">
            <a:schemeClr val="lt1"/>
          </a:fillRef>
          <a:effectRef idx="0">
            <a:schemeClr val="accent5"/>
          </a:effectRef>
          <a:fontRef idx="minor">
            <a:schemeClr val="dk1"/>
          </a:fontRef>
        </p:style>
        <p:txBody>
          <a:bodyPr anchor="ctr"/>
          <a:lstStyle/>
          <a:p>
            <a:pPr algn="just">
              <a:defRPr/>
            </a:pPr>
            <a:r>
              <a:rPr lang="en-US" sz="2400" b="1">
                <a:solidFill>
                  <a:srgbClr val="C00000"/>
                </a:solidFill>
                <a:latin typeface="Arial" pitchFamily="34" charset="0"/>
                <a:ea typeface="MS PGothic" pitchFamily="34" charset="-128"/>
                <a:cs typeface="Arial" pitchFamily="34" charset="0"/>
              </a:rPr>
              <a:t>1. Quan sát đánh giá hiện trường</a:t>
            </a:r>
          </a:p>
        </p:txBody>
      </p:sp>
      <p:sp>
        <p:nvSpPr>
          <p:cNvPr id="3" name="Rectangle 2"/>
          <p:cNvSpPr>
            <a:spLocks noChangeArrowheads="1"/>
          </p:cNvSpPr>
          <p:nvPr/>
        </p:nvSpPr>
        <p:spPr bwMode="auto">
          <a:xfrm>
            <a:off x="1447800" y="3124200"/>
            <a:ext cx="6934200" cy="23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3500"/>
              </a:lnSpc>
            </a:pPr>
            <a:r>
              <a:rPr lang="en-US" sz="2600" dirty="0" err="1" smtClean="0">
                <a:solidFill>
                  <a:srgbClr val="000066"/>
                </a:solidFill>
                <a:latin typeface="Tahoma" pitchFamily="34" charset="0"/>
                <a:ea typeface="Tahoma" pitchFamily="34" charset="0"/>
                <a:cs typeface="Tahoma" pitchFamily="34" charset="0"/>
              </a:rPr>
              <a:t>Trước</a:t>
            </a:r>
            <a:r>
              <a:rPr lang="en-US" sz="2600" dirty="0" smtClean="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hết</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cần</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đánh</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giá</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nhanh</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hiện</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trường</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để</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9A0000"/>
                </a:solidFill>
                <a:latin typeface="Tahoma" pitchFamily="34" charset="0"/>
                <a:ea typeface="Tahoma" pitchFamily="34" charset="0"/>
                <a:cs typeface="Tahoma" pitchFamily="34" charset="0"/>
              </a:rPr>
              <a:t>đảm</a:t>
            </a:r>
            <a:r>
              <a:rPr lang="en-US" sz="2600" dirty="0">
                <a:solidFill>
                  <a:srgbClr val="9A0000"/>
                </a:solidFill>
                <a:latin typeface="Tahoma" pitchFamily="34" charset="0"/>
                <a:ea typeface="Tahoma" pitchFamily="34" charset="0"/>
                <a:cs typeface="Tahoma" pitchFamily="34" charset="0"/>
              </a:rPr>
              <a:t> </a:t>
            </a:r>
            <a:r>
              <a:rPr lang="en-US" sz="2600" dirty="0" err="1">
                <a:solidFill>
                  <a:srgbClr val="9A0000"/>
                </a:solidFill>
                <a:latin typeface="Tahoma" pitchFamily="34" charset="0"/>
                <a:ea typeface="Tahoma" pitchFamily="34" charset="0"/>
                <a:cs typeface="Tahoma" pitchFamily="34" charset="0"/>
              </a:rPr>
              <a:t>bảo</a:t>
            </a:r>
            <a:r>
              <a:rPr lang="en-US" sz="2600" dirty="0">
                <a:solidFill>
                  <a:srgbClr val="9A0000"/>
                </a:solidFill>
                <a:latin typeface="Tahoma" pitchFamily="34" charset="0"/>
                <a:ea typeface="Tahoma" pitchFamily="34" charset="0"/>
                <a:cs typeface="Tahoma" pitchFamily="34" charset="0"/>
              </a:rPr>
              <a:t> an </a:t>
            </a:r>
            <a:r>
              <a:rPr lang="en-US" sz="2600" dirty="0" err="1">
                <a:solidFill>
                  <a:srgbClr val="9A0000"/>
                </a:solidFill>
                <a:latin typeface="Tahoma" pitchFamily="34" charset="0"/>
                <a:ea typeface="Tahoma" pitchFamily="34" charset="0"/>
                <a:cs typeface="Tahoma" pitchFamily="34" charset="0"/>
              </a:rPr>
              <a:t>toàn</a:t>
            </a:r>
            <a:r>
              <a:rPr lang="en-US" sz="2600" dirty="0">
                <a:solidFill>
                  <a:srgbClr val="9A0000"/>
                </a:solidFill>
                <a:latin typeface="Tahoma" pitchFamily="34" charset="0"/>
                <a:ea typeface="Tahoma" pitchFamily="34" charset="0"/>
                <a:cs typeface="Tahoma" pitchFamily="34" charset="0"/>
              </a:rPr>
              <a:t> </a:t>
            </a:r>
            <a:r>
              <a:rPr lang="en-US" sz="2600" dirty="0" err="1">
                <a:solidFill>
                  <a:srgbClr val="9A0000"/>
                </a:solidFill>
                <a:latin typeface="Tahoma" pitchFamily="34" charset="0"/>
                <a:ea typeface="Tahoma" pitchFamily="34" charset="0"/>
                <a:cs typeface="Tahoma" pitchFamily="34" charset="0"/>
              </a:rPr>
              <a:t>cho</a:t>
            </a:r>
            <a:r>
              <a:rPr lang="en-US" sz="2600" dirty="0">
                <a:solidFill>
                  <a:srgbClr val="9A0000"/>
                </a:solidFill>
                <a:latin typeface="Tahoma" pitchFamily="34" charset="0"/>
                <a:ea typeface="Tahoma" pitchFamily="34" charset="0"/>
                <a:cs typeface="Tahoma" pitchFamily="34" charset="0"/>
              </a:rPr>
              <a:t> </a:t>
            </a:r>
            <a:r>
              <a:rPr lang="en-US" sz="2600" dirty="0" err="1" smtClean="0">
                <a:solidFill>
                  <a:srgbClr val="9A0000"/>
                </a:solidFill>
                <a:latin typeface="Tahoma" pitchFamily="34" charset="0"/>
                <a:ea typeface="Tahoma" pitchFamily="34" charset="0"/>
                <a:cs typeface="Tahoma" pitchFamily="34" charset="0"/>
              </a:rPr>
              <a:t>bản</a:t>
            </a:r>
            <a:r>
              <a:rPr lang="en-US" sz="2600" dirty="0" smtClean="0">
                <a:solidFill>
                  <a:srgbClr val="9A0000"/>
                </a:solidFill>
                <a:latin typeface="Tahoma" pitchFamily="34" charset="0"/>
                <a:ea typeface="Tahoma" pitchFamily="34" charset="0"/>
                <a:cs typeface="Tahoma" pitchFamily="34" charset="0"/>
              </a:rPr>
              <a:t> </a:t>
            </a:r>
            <a:r>
              <a:rPr lang="en-US" sz="2600" dirty="0" err="1">
                <a:solidFill>
                  <a:srgbClr val="9A0000"/>
                </a:solidFill>
                <a:latin typeface="Tahoma" pitchFamily="34" charset="0"/>
                <a:ea typeface="Tahoma" pitchFamily="34" charset="0"/>
                <a:cs typeface="Tahoma" pitchFamily="34" charset="0"/>
              </a:rPr>
              <a:t>thân</a:t>
            </a:r>
            <a:r>
              <a:rPr lang="en-US" sz="2600" dirty="0">
                <a:solidFill>
                  <a:srgbClr val="9A0000"/>
                </a:solidFill>
                <a:latin typeface="Tahoma" pitchFamily="34" charset="0"/>
                <a:ea typeface="Tahoma" pitchFamily="34" charset="0"/>
                <a:cs typeface="Tahoma" pitchFamily="34" charset="0"/>
              </a:rPr>
              <a:t> </a:t>
            </a:r>
            <a:r>
              <a:rPr lang="en-US" sz="2600" dirty="0" err="1" smtClean="0">
                <a:solidFill>
                  <a:srgbClr val="9A0000"/>
                </a:solidFill>
                <a:latin typeface="Tahoma" pitchFamily="34" charset="0"/>
                <a:ea typeface="Tahoma" pitchFamily="34" charset="0"/>
                <a:cs typeface="Tahoma" pitchFamily="34" charset="0"/>
              </a:rPr>
              <a:t>và</a:t>
            </a:r>
            <a:r>
              <a:rPr lang="en-US" sz="2600" dirty="0" smtClean="0">
                <a:solidFill>
                  <a:srgbClr val="9A0000"/>
                </a:solidFill>
                <a:latin typeface="Tahoma" pitchFamily="34" charset="0"/>
                <a:ea typeface="Tahoma" pitchFamily="34" charset="0"/>
                <a:cs typeface="Tahoma" pitchFamily="34" charset="0"/>
              </a:rPr>
              <a:t> </a:t>
            </a:r>
            <a:r>
              <a:rPr lang="en-US" sz="2600" dirty="0" err="1">
                <a:solidFill>
                  <a:srgbClr val="9A0000"/>
                </a:solidFill>
                <a:latin typeface="Tahoma" pitchFamily="34" charset="0"/>
                <a:ea typeface="Tahoma" pitchFamily="34" charset="0"/>
                <a:cs typeface="Tahoma" pitchFamily="34" charset="0"/>
              </a:rPr>
              <a:t>cho</a:t>
            </a:r>
            <a:r>
              <a:rPr lang="en-US" sz="2600" dirty="0">
                <a:solidFill>
                  <a:srgbClr val="9A0000"/>
                </a:solidFill>
                <a:latin typeface="Tahoma" pitchFamily="34" charset="0"/>
                <a:ea typeface="Tahoma" pitchFamily="34" charset="0"/>
                <a:cs typeface="Tahoma" pitchFamily="34" charset="0"/>
              </a:rPr>
              <a:t> </a:t>
            </a:r>
            <a:r>
              <a:rPr lang="en-US" sz="2600" dirty="0" err="1">
                <a:solidFill>
                  <a:srgbClr val="9A0000"/>
                </a:solidFill>
                <a:latin typeface="Tahoma" pitchFamily="34" charset="0"/>
                <a:ea typeface="Tahoma" pitchFamily="34" charset="0"/>
                <a:cs typeface="Tahoma" pitchFamily="34" charset="0"/>
              </a:rPr>
              <a:t>nạn</a:t>
            </a:r>
            <a:r>
              <a:rPr lang="en-US" sz="2600" dirty="0">
                <a:solidFill>
                  <a:srgbClr val="9A0000"/>
                </a:solidFill>
                <a:latin typeface="Tahoma" pitchFamily="34" charset="0"/>
                <a:ea typeface="Tahoma" pitchFamily="34" charset="0"/>
                <a:cs typeface="Tahoma" pitchFamily="34" charset="0"/>
              </a:rPr>
              <a:t> </a:t>
            </a:r>
            <a:r>
              <a:rPr lang="en-US" sz="2600" dirty="0" err="1">
                <a:solidFill>
                  <a:srgbClr val="9A0000"/>
                </a:solidFill>
                <a:latin typeface="Tahoma" pitchFamily="34" charset="0"/>
                <a:ea typeface="Tahoma" pitchFamily="34" charset="0"/>
                <a:cs typeface="Tahoma" pitchFamily="34" charset="0"/>
              </a:rPr>
              <a:t>nhân</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đảm</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bảo</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nguồn</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điện</a:t>
            </a:r>
            <a:r>
              <a:rPr lang="en-US" sz="2600" dirty="0">
                <a:solidFill>
                  <a:srgbClr val="000066"/>
                </a:solidFill>
                <a:latin typeface="Tahoma" pitchFamily="34" charset="0"/>
                <a:ea typeface="Tahoma" pitchFamily="34" charset="0"/>
                <a:cs typeface="Tahoma" pitchFamily="34" charset="0"/>
              </a:rPr>
              <a:t> an </a:t>
            </a:r>
            <a:r>
              <a:rPr lang="en-US" sz="2600" dirty="0" err="1">
                <a:solidFill>
                  <a:srgbClr val="000066"/>
                </a:solidFill>
                <a:latin typeface="Tahoma" pitchFamily="34" charset="0"/>
                <a:ea typeface="Tahoma" pitchFamily="34" charset="0"/>
                <a:cs typeface="Tahoma" pitchFamily="34" charset="0"/>
              </a:rPr>
              <a:t>toàn</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cầu</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giao</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điện</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đã</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ngắt</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xung</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quanh</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không</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có</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nguy</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cơ</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cháy</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nổ</a:t>
            </a:r>
            <a:r>
              <a:rPr lang="en-US" sz="2600" dirty="0">
                <a:solidFill>
                  <a:srgbClr val="000066"/>
                </a:solidFill>
                <a:latin typeface="Tahoma" pitchFamily="34" charset="0"/>
                <a:ea typeface="Tahoma" pitchFamily="34" charset="0"/>
                <a:cs typeface="Tahoma" pitchFamily="34" charset="0"/>
              </a:rPr>
              <a:t> hay </a:t>
            </a:r>
            <a:r>
              <a:rPr lang="en-US" sz="2600" dirty="0" err="1">
                <a:solidFill>
                  <a:srgbClr val="000066"/>
                </a:solidFill>
                <a:latin typeface="Tahoma" pitchFamily="34" charset="0"/>
                <a:ea typeface="Tahoma" pitchFamily="34" charset="0"/>
                <a:cs typeface="Tahoma" pitchFamily="34" charset="0"/>
              </a:rPr>
              <a:t>lây</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nhiễm</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hóa</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chất</a:t>
            </a:r>
            <a:r>
              <a:rPr lang="en-US" sz="2600" dirty="0">
                <a:solidFill>
                  <a:srgbClr val="000066"/>
                </a:solidFill>
                <a:latin typeface="Tahoma" pitchFamily="34" charset="0"/>
                <a:ea typeface="Tahoma" pitchFamily="34" charset="0"/>
                <a:cs typeface="Tahoma" pitchFamily="34" charset="0"/>
              </a:rPr>
              <a:t>…</a:t>
            </a:r>
          </a:p>
        </p:txBody>
      </p:sp>
    </p:spTree>
    <p:extLst>
      <p:ext uri="{BB962C8B-B14F-4D97-AF65-F5344CB8AC3E}">
        <p14:creationId xmlns:p14="http://schemas.microsoft.com/office/powerpoint/2010/main" val="249880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76200" y="4419600"/>
            <a:ext cx="4038600" cy="2133600"/>
          </a:xfrm>
          <a:prstGeom prst="homePlate">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9A0000"/>
                </a:solidFill>
                <a:latin typeface="Tahoma" pitchFamily="34" charset="0"/>
                <a:ea typeface="Tahoma" pitchFamily="34" charset="0"/>
                <a:cs typeface="Tahoma" pitchFamily="34" charset="0"/>
              </a:rPr>
              <a:t>Gãy xương hở</a:t>
            </a:r>
            <a:endParaRPr lang="en-US" sz="2800" b="1" dirty="0">
              <a:solidFill>
                <a:srgbClr val="9A0000"/>
              </a:solidFill>
              <a:latin typeface="Tahoma" pitchFamily="34" charset="0"/>
              <a:ea typeface="Tahoma" pitchFamily="34" charset="0"/>
              <a:cs typeface="Tahoma" pitchFamily="34" charset="0"/>
            </a:endParaRPr>
          </a:p>
        </p:txBody>
      </p:sp>
      <p:sp>
        <p:nvSpPr>
          <p:cNvPr id="3" name="Content Placeholder 2"/>
          <p:cNvSpPr txBox="1">
            <a:spLocks/>
          </p:cNvSpPr>
          <p:nvPr/>
        </p:nvSpPr>
        <p:spPr>
          <a:xfrm>
            <a:off x="1749190" y="381000"/>
            <a:ext cx="7013810" cy="4572000"/>
          </a:xfrm>
          <a:prstGeom prst="rect">
            <a:avLst/>
          </a:prstGeom>
          <a:ln>
            <a:solidFill>
              <a:schemeClr val="accent6">
                <a:lumMod val="75000"/>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vi-VN" sz="2600" dirty="0">
                <a:solidFill>
                  <a:srgbClr val="000066"/>
                </a:solidFill>
                <a:latin typeface="Tahoma" pitchFamily="34" charset="0"/>
                <a:ea typeface="Tahoma" pitchFamily="34" charset="0"/>
                <a:cs typeface="Tahoma" pitchFamily="34" charset="0"/>
              </a:rPr>
              <a:t> </a:t>
            </a:r>
            <a:r>
              <a:rPr lang="en-US" sz="2600" dirty="0" smtClean="0">
                <a:solidFill>
                  <a:srgbClr val="000066"/>
                </a:solidFill>
                <a:latin typeface="Tahoma" pitchFamily="34" charset="0"/>
                <a:ea typeface="Tahoma" pitchFamily="34" charset="0"/>
                <a:cs typeface="Tahoma" pitchFamily="34" charset="0"/>
              </a:rPr>
              <a:t>- </a:t>
            </a:r>
            <a:r>
              <a:rPr lang="vi-VN" sz="2600" dirty="0" smtClean="0">
                <a:solidFill>
                  <a:srgbClr val="000066"/>
                </a:solidFill>
                <a:latin typeface="Tahoma" pitchFamily="34" charset="0"/>
                <a:ea typeface="Tahoma" pitchFamily="34" charset="0"/>
                <a:cs typeface="Tahoma" pitchFamily="34" charset="0"/>
              </a:rPr>
              <a:t>Xử </a:t>
            </a:r>
            <a:r>
              <a:rPr lang="vi-VN" sz="2600" dirty="0">
                <a:solidFill>
                  <a:srgbClr val="000066"/>
                </a:solidFill>
                <a:latin typeface="Tahoma" pitchFamily="34" charset="0"/>
                <a:ea typeface="Tahoma" pitchFamily="34" charset="0"/>
                <a:cs typeface="Tahoma" pitchFamily="34" charset="0"/>
              </a:rPr>
              <a:t>trí các bước tiếp theo như gãy xương kín</a:t>
            </a:r>
          </a:p>
          <a:p>
            <a:pPr marL="0" indent="0">
              <a:spcBef>
                <a:spcPct val="0"/>
              </a:spcBef>
              <a:spcAft>
                <a:spcPct val="0"/>
              </a:spcAft>
              <a:buNone/>
            </a:pPr>
            <a:r>
              <a:rPr lang="vi-VN" sz="2600" dirty="0">
                <a:solidFill>
                  <a:srgbClr val="000066"/>
                </a:solidFill>
                <a:latin typeface="Tahoma" pitchFamily="34" charset="0"/>
                <a:ea typeface="Tahoma" pitchFamily="34" charset="0"/>
                <a:cs typeface="Tahoma" pitchFamily="34" charset="0"/>
              </a:rPr>
              <a:t> </a:t>
            </a:r>
            <a:r>
              <a:rPr lang="en-US" sz="2600" dirty="0" smtClean="0">
                <a:solidFill>
                  <a:srgbClr val="000066"/>
                </a:solidFill>
                <a:latin typeface="Tahoma" pitchFamily="34" charset="0"/>
                <a:ea typeface="Tahoma" pitchFamily="34" charset="0"/>
                <a:cs typeface="Tahoma" pitchFamily="34" charset="0"/>
              </a:rPr>
              <a:t>- </a:t>
            </a:r>
            <a:r>
              <a:rPr lang="vi-VN" sz="2600" dirty="0" smtClean="0">
                <a:solidFill>
                  <a:srgbClr val="000066"/>
                </a:solidFill>
                <a:latin typeface="Tahoma" pitchFamily="34" charset="0"/>
                <a:ea typeface="Tahoma" pitchFamily="34" charset="0"/>
                <a:cs typeface="Tahoma" pitchFamily="34" charset="0"/>
              </a:rPr>
              <a:t>Chuyển </a:t>
            </a:r>
            <a:r>
              <a:rPr lang="vi-VN" sz="2600" dirty="0">
                <a:solidFill>
                  <a:srgbClr val="000066"/>
                </a:solidFill>
                <a:latin typeface="Tahoma" pitchFamily="34" charset="0"/>
                <a:ea typeface="Tahoma" pitchFamily="34" charset="0"/>
                <a:cs typeface="Tahoma" pitchFamily="34" charset="0"/>
              </a:rPr>
              <a:t>nạn nhân đến BV ngay. Cần giữ tư thế đúng trong khi vận chuyển và theo dõi sát tình trạng toàn thân của nạn nhân</a:t>
            </a:r>
          </a:p>
          <a:p>
            <a:pPr marL="0" indent="0">
              <a:spcBef>
                <a:spcPct val="0"/>
              </a:spcBef>
              <a:spcAft>
                <a:spcPct val="0"/>
              </a:spcAft>
              <a:buNone/>
            </a:pPr>
            <a:r>
              <a:rPr lang="vi-VN" sz="2600" b="1" dirty="0">
                <a:solidFill>
                  <a:srgbClr val="000066"/>
                </a:solidFill>
                <a:latin typeface="Tahoma" pitchFamily="34" charset="0"/>
                <a:ea typeface="Tahoma" pitchFamily="34" charset="0"/>
                <a:cs typeface="Tahoma" pitchFamily="34" charset="0"/>
              </a:rPr>
              <a:t>Chú ý</a:t>
            </a:r>
          </a:p>
          <a:p>
            <a:pPr marL="0" indent="0">
              <a:spcBef>
                <a:spcPct val="0"/>
              </a:spcBef>
              <a:spcAft>
                <a:spcPct val="0"/>
              </a:spcAft>
              <a:buNone/>
            </a:pPr>
            <a:r>
              <a:rPr lang="vi-VN" sz="2600" dirty="0">
                <a:solidFill>
                  <a:srgbClr val="000066"/>
                </a:solidFill>
                <a:latin typeface="Tahoma" pitchFamily="34" charset="0"/>
                <a:ea typeface="Tahoma" pitchFamily="34" charset="0"/>
                <a:cs typeface="Tahoma" pitchFamily="34" charset="0"/>
              </a:rPr>
              <a:t> </a:t>
            </a:r>
            <a:r>
              <a:rPr lang="en-US" sz="2600" dirty="0" smtClean="0">
                <a:solidFill>
                  <a:srgbClr val="000066"/>
                </a:solidFill>
                <a:latin typeface="Tahoma" pitchFamily="34" charset="0"/>
                <a:ea typeface="Tahoma" pitchFamily="34" charset="0"/>
                <a:cs typeface="Tahoma" pitchFamily="34" charset="0"/>
              </a:rPr>
              <a:t>- </a:t>
            </a:r>
            <a:r>
              <a:rPr lang="vi-VN" sz="2600" dirty="0" smtClean="0">
                <a:solidFill>
                  <a:srgbClr val="000066"/>
                </a:solidFill>
                <a:latin typeface="Tahoma" pitchFamily="34" charset="0"/>
                <a:ea typeface="Tahoma" pitchFamily="34" charset="0"/>
                <a:cs typeface="Tahoma" pitchFamily="34" charset="0"/>
              </a:rPr>
              <a:t>Không </a:t>
            </a:r>
            <a:r>
              <a:rPr lang="vi-VN" sz="2600" dirty="0">
                <a:solidFill>
                  <a:srgbClr val="000066"/>
                </a:solidFill>
                <a:latin typeface="Tahoma" pitchFamily="34" charset="0"/>
                <a:ea typeface="Tahoma" pitchFamily="34" charset="0"/>
                <a:cs typeface="Tahoma" pitchFamily="34" charset="0"/>
              </a:rPr>
              <a:t>kéo đầu xương gãy vào trong</a:t>
            </a:r>
          </a:p>
          <a:p>
            <a:pPr marL="0" indent="0">
              <a:spcBef>
                <a:spcPct val="0"/>
              </a:spcBef>
              <a:spcAft>
                <a:spcPct val="0"/>
              </a:spcAft>
              <a:buNone/>
            </a:pPr>
            <a:r>
              <a:rPr lang="vi-VN" sz="2600" dirty="0">
                <a:solidFill>
                  <a:srgbClr val="000066"/>
                </a:solidFill>
                <a:latin typeface="Tahoma" pitchFamily="34" charset="0"/>
                <a:ea typeface="Tahoma" pitchFamily="34" charset="0"/>
                <a:cs typeface="Tahoma" pitchFamily="34" charset="0"/>
              </a:rPr>
              <a:t> </a:t>
            </a:r>
            <a:r>
              <a:rPr lang="en-US" sz="2600" dirty="0" smtClean="0">
                <a:solidFill>
                  <a:srgbClr val="000066"/>
                </a:solidFill>
                <a:latin typeface="Tahoma" pitchFamily="34" charset="0"/>
                <a:ea typeface="Tahoma" pitchFamily="34" charset="0"/>
                <a:cs typeface="Tahoma" pitchFamily="34" charset="0"/>
              </a:rPr>
              <a:t>- </a:t>
            </a:r>
            <a:r>
              <a:rPr lang="vi-VN" sz="2600" dirty="0" smtClean="0">
                <a:solidFill>
                  <a:srgbClr val="000066"/>
                </a:solidFill>
                <a:latin typeface="Tahoma" pitchFamily="34" charset="0"/>
                <a:ea typeface="Tahoma" pitchFamily="34" charset="0"/>
                <a:cs typeface="Tahoma" pitchFamily="34" charset="0"/>
              </a:rPr>
              <a:t>Băng </a:t>
            </a:r>
            <a:r>
              <a:rPr lang="vi-VN" sz="2600" dirty="0">
                <a:solidFill>
                  <a:srgbClr val="000066"/>
                </a:solidFill>
                <a:latin typeface="Tahoma" pitchFamily="34" charset="0"/>
                <a:ea typeface="Tahoma" pitchFamily="34" charset="0"/>
                <a:cs typeface="Tahoma" pitchFamily="34" charset="0"/>
              </a:rPr>
              <a:t>bó vết thương rồi mới cố định theo tư thế gãy</a:t>
            </a:r>
          </a:p>
          <a:p>
            <a:pPr marL="0" indent="0">
              <a:spcBef>
                <a:spcPct val="0"/>
              </a:spcBef>
              <a:spcAft>
                <a:spcPct val="0"/>
              </a:spcAft>
              <a:buNone/>
            </a:pPr>
            <a:r>
              <a:rPr lang="vi-VN" sz="2600" dirty="0">
                <a:solidFill>
                  <a:srgbClr val="000066"/>
                </a:solidFill>
                <a:latin typeface="Tahoma" pitchFamily="34" charset="0"/>
                <a:ea typeface="Tahoma" pitchFamily="34" charset="0"/>
                <a:cs typeface="Tahoma" pitchFamily="34" charset="0"/>
              </a:rPr>
              <a:t> </a:t>
            </a:r>
            <a:r>
              <a:rPr lang="en-US" sz="2600" dirty="0" smtClean="0">
                <a:solidFill>
                  <a:srgbClr val="000066"/>
                </a:solidFill>
                <a:latin typeface="Tahoma" pitchFamily="34" charset="0"/>
                <a:ea typeface="Tahoma" pitchFamily="34" charset="0"/>
                <a:cs typeface="Tahoma" pitchFamily="34" charset="0"/>
              </a:rPr>
              <a:t>- </a:t>
            </a:r>
            <a:r>
              <a:rPr lang="vi-VN" sz="2600" dirty="0" smtClean="0">
                <a:solidFill>
                  <a:srgbClr val="000066"/>
                </a:solidFill>
                <a:latin typeface="Tahoma" pitchFamily="34" charset="0"/>
                <a:ea typeface="Tahoma" pitchFamily="34" charset="0"/>
                <a:cs typeface="Tahoma" pitchFamily="34" charset="0"/>
              </a:rPr>
              <a:t>Vành </a:t>
            </a:r>
            <a:r>
              <a:rPr lang="vi-VN" sz="2600" dirty="0">
                <a:solidFill>
                  <a:srgbClr val="000066"/>
                </a:solidFill>
                <a:latin typeface="Tahoma" pitchFamily="34" charset="0"/>
                <a:ea typeface="Tahoma" pitchFamily="34" charset="0"/>
                <a:cs typeface="Tahoma" pitchFamily="34" charset="0"/>
              </a:rPr>
              <a:t>khăn/đệm bông phải có chiều dày đủ để không gây áp lực lên đầu xương khi băng </a:t>
            </a:r>
            <a:r>
              <a:rPr lang="vi-VN" sz="2600" dirty="0" smtClean="0">
                <a:solidFill>
                  <a:srgbClr val="000066"/>
                </a:solidFill>
                <a:latin typeface="Tahoma" pitchFamily="34" charset="0"/>
                <a:ea typeface="Tahoma" pitchFamily="34" charset="0"/>
                <a:cs typeface="Tahoma" pitchFamily="34" charset="0"/>
              </a:rPr>
              <a:t>ép</a:t>
            </a:r>
            <a:endParaRPr lang="vi-VN" sz="2600" dirty="0">
              <a:solidFill>
                <a:srgbClr val="000066"/>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004005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rot="16200000">
            <a:off x="1333499" y="-952502"/>
            <a:ext cx="6476999" cy="9144001"/>
          </a:xfrm>
          <a:prstGeom prst="rtTriangl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1771" y="381000"/>
            <a:ext cx="5007429" cy="1828800"/>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9A0000"/>
                </a:solidFill>
                <a:latin typeface="Tahoma" pitchFamily="34" charset="0"/>
                <a:ea typeface="Tahoma" pitchFamily="34" charset="0"/>
                <a:cs typeface="Tahoma" pitchFamily="34" charset="0"/>
              </a:rPr>
              <a:t>Trường hợp xương không chìa đầu ra ngoài vết thương</a:t>
            </a:r>
            <a:endParaRPr lang="en-US" sz="2800" b="1" dirty="0">
              <a:solidFill>
                <a:srgbClr val="9A0000"/>
              </a:solidFill>
              <a:latin typeface="Tahoma" pitchFamily="34" charset="0"/>
              <a:ea typeface="Tahoma" pitchFamily="34" charset="0"/>
              <a:cs typeface="Tahoma" pitchFamily="34" charset="0"/>
            </a:endParaRPr>
          </a:p>
        </p:txBody>
      </p:sp>
      <p:sp>
        <p:nvSpPr>
          <p:cNvPr id="4" name="Content Placeholder 2"/>
          <p:cNvSpPr txBox="1">
            <a:spLocks/>
          </p:cNvSpPr>
          <p:nvPr/>
        </p:nvSpPr>
        <p:spPr>
          <a:xfrm>
            <a:off x="1524000" y="2438400"/>
            <a:ext cx="6781800" cy="2743200"/>
          </a:xfrm>
          <a:prstGeom prst="rect">
            <a:avLst/>
          </a:prstGeom>
          <a:ln>
            <a:solidFill>
              <a:schemeClr val="accent6">
                <a:lumMod val="75000"/>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500"/>
              </a:lnSpc>
              <a:spcBef>
                <a:spcPct val="0"/>
              </a:spcBef>
              <a:spcAft>
                <a:spcPct val="0"/>
              </a:spcAft>
              <a:buFont typeface="Wingdings" pitchFamily="2" charset="2"/>
              <a:buChar char="ü"/>
            </a:pPr>
            <a:r>
              <a:rPr lang="en-US" sz="2500" smtClean="0">
                <a:solidFill>
                  <a:srgbClr val="000066"/>
                </a:solidFill>
                <a:latin typeface="Arial" pitchFamily="34" charset="0"/>
                <a:cs typeface="Arial" pitchFamily="34" charset="0"/>
              </a:rPr>
              <a:t> Cầm máu bằng cách ép nhẹ mép vết lại</a:t>
            </a:r>
          </a:p>
          <a:p>
            <a:pPr>
              <a:lnSpc>
                <a:spcPts val="3500"/>
              </a:lnSpc>
              <a:spcBef>
                <a:spcPct val="0"/>
              </a:spcBef>
              <a:spcAft>
                <a:spcPct val="0"/>
              </a:spcAft>
              <a:buFont typeface="Wingdings" pitchFamily="2" charset="2"/>
              <a:buChar char="ü"/>
            </a:pPr>
            <a:r>
              <a:rPr lang="en-US" sz="2500" smtClean="0">
                <a:solidFill>
                  <a:srgbClr val="000066"/>
                </a:solidFill>
                <a:latin typeface="Arial" pitchFamily="34" charset="0"/>
                <a:cs typeface="Arial" pitchFamily="34" charset="0"/>
              </a:rPr>
              <a:t> Không ấn mạnh vết thương ở vị trí gãy</a:t>
            </a:r>
          </a:p>
          <a:p>
            <a:pPr>
              <a:lnSpc>
                <a:spcPts val="3500"/>
              </a:lnSpc>
              <a:spcBef>
                <a:spcPct val="0"/>
              </a:spcBef>
              <a:spcAft>
                <a:spcPct val="0"/>
              </a:spcAft>
              <a:buFont typeface="Wingdings" pitchFamily="2" charset="2"/>
              <a:buChar char="ü"/>
            </a:pPr>
            <a:r>
              <a:rPr lang="en-US" sz="2500" smtClean="0">
                <a:solidFill>
                  <a:srgbClr val="000066"/>
                </a:solidFill>
                <a:latin typeface="Arial" pitchFamily="34" charset="0"/>
                <a:cs typeface="Arial" pitchFamily="34" charset="0"/>
              </a:rPr>
              <a:t> Đặt 1 miếng gạc lên trên vết thương và đệm bông ở xung quanh miệng vết thương.</a:t>
            </a:r>
          </a:p>
          <a:p>
            <a:pPr>
              <a:lnSpc>
                <a:spcPts val="3500"/>
              </a:lnSpc>
              <a:spcBef>
                <a:spcPct val="0"/>
              </a:spcBef>
              <a:spcAft>
                <a:spcPct val="0"/>
              </a:spcAft>
              <a:buFont typeface="Wingdings" pitchFamily="2" charset="2"/>
              <a:buChar char="ü"/>
            </a:pPr>
            <a:r>
              <a:rPr lang="en-US" sz="2500" smtClean="0">
                <a:solidFill>
                  <a:srgbClr val="000066"/>
                </a:solidFill>
                <a:latin typeface="Arial" pitchFamily="34" charset="0"/>
                <a:cs typeface="Arial" pitchFamily="34" charset="0"/>
              </a:rPr>
              <a:t> Xử trí như trường hợp gãy xương hở có xương chồi ra ngoài</a:t>
            </a:r>
          </a:p>
          <a:p>
            <a:pPr>
              <a:lnSpc>
                <a:spcPts val="3500"/>
              </a:lnSpc>
              <a:spcBef>
                <a:spcPct val="0"/>
              </a:spcBef>
              <a:spcAft>
                <a:spcPct val="0"/>
              </a:spcAft>
              <a:buFontTx/>
              <a:buChar char="-"/>
            </a:pPr>
            <a:endParaRPr lang="vi-VN" sz="2500" dirty="0" smtClean="0">
              <a:solidFill>
                <a:srgbClr val="000066"/>
              </a:solidFill>
              <a:cs typeface="Arial" pitchFamily="34" charset="0"/>
            </a:endParaRPr>
          </a:p>
        </p:txBody>
      </p:sp>
    </p:spTree>
    <p:extLst>
      <p:ext uri="{BB962C8B-B14F-4D97-AF65-F5344CB8AC3E}">
        <p14:creationId xmlns:p14="http://schemas.microsoft.com/office/powerpoint/2010/main" val="11567570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cuments\bong_gan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10000"/>
            <a:ext cx="4381500" cy="28575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rot="20461369">
            <a:off x="3733800" y="2661810"/>
            <a:ext cx="3200400" cy="2133600"/>
            <a:chOff x="0" y="-228600"/>
            <a:chExt cx="3200400" cy="2133600"/>
          </a:xfrm>
          <a:solidFill>
            <a:srgbClr val="FFFF99"/>
          </a:solidFill>
        </p:grpSpPr>
        <p:sp>
          <p:nvSpPr>
            <p:cNvPr id="4" name="6-Point Star 3"/>
            <p:cNvSpPr/>
            <p:nvPr/>
          </p:nvSpPr>
          <p:spPr>
            <a:xfrm>
              <a:off x="0" y="-228600"/>
              <a:ext cx="3200400" cy="2133600"/>
            </a:xfrm>
            <a:prstGeom prst="star6">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3971" y="483761"/>
              <a:ext cx="2068480" cy="695062"/>
            </a:xfrm>
            <a:prstGeom prst="rect">
              <a:avLst/>
            </a:prstGeom>
            <a:grpFill/>
          </p:spPr>
          <p:txBody>
            <a:bodyPr wrap="square" rtlCol="0">
              <a:spAutoFit/>
            </a:bodyPr>
            <a:lstStyle/>
            <a:p>
              <a:pPr algn="ctr">
                <a:lnSpc>
                  <a:spcPts val="4700"/>
                </a:lnSpc>
              </a:pPr>
              <a:r>
                <a:rPr lang="en-US" sz="2800" b="1" dirty="0" smtClean="0">
                  <a:solidFill>
                    <a:srgbClr val="9A0000"/>
                  </a:solidFill>
                  <a:latin typeface="Tahoma" pitchFamily="34" charset="0"/>
                  <a:ea typeface="Tahoma" pitchFamily="34" charset="0"/>
                  <a:cs typeface="Tahoma" pitchFamily="34" charset="0"/>
                </a:rPr>
                <a:t>Bong </a:t>
              </a:r>
              <a:r>
                <a:rPr lang="en-US" sz="2800" b="1" dirty="0" err="1" smtClean="0">
                  <a:solidFill>
                    <a:srgbClr val="9A0000"/>
                  </a:solidFill>
                  <a:latin typeface="Tahoma" pitchFamily="34" charset="0"/>
                  <a:ea typeface="Tahoma" pitchFamily="34" charset="0"/>
                  <a:cs typeface="Tahoma" pitchFamily="34" charset="0"/>
                </a:rPr>
                <a:t>gân</a:t>
              </a:r>
              <a:endParaRPr lang="en-US" sz="2800" b="1" dirty="0">
                <a:solidFill>
                  <a:srgbClr val="9A0000"/>
                </a:solidFill>
                <a:latin typeface="Tahoma" pitchFamily="34" charset="0"/>
                <a:ea typeface="Tahoma" pitchFamily="34" charset="0"/>
                <a:cs typeface="Tahoma" pitchFamily="34" charset="0"/>
              </a:endParaRPr>
            </a:p>
          </p:txBody>
        </p:sp>
      </p:grpSp>
      <p:sp>
        <p:nvSpPr>
          <p:cNvPr id="2" name="Rectangle 1"/>
          <p:cNvSpPr/>
          <p:nvPr/>
        </p:nvSpPr>
        <p:spPr>
          <a:xfrm>
            <a:off x="762000" y="762000"/>
            <a:ext cx="3079341" cy="4893647"/>
          </a:xfrm>
          <a:prstGeom prst="rect">
            <a:avLst/>
          </a:prstGeom>
          <a:ln>
            <a:solidFill>
              <a:schemeClr val="accent6">
                <a:lumMod val="75000"/>
              </a:schemeClr>
            </a:solidFill>
          </a:ln>
        </p:spPr>
        <p:txBody>
          <a:bodyPr wrap="square">
            <a:spAutoFit/>
          </a:bodyPr>
          <a:lstStyle/>
          <a:p>
            <a:pPr algn="ctr"/>
            <a:r>
              <a:rPr lang="vi-VN" sz="2600" dirty="0">
                <a:solidFill>
                  <a:srgbClr val="000066"/>
                </a:solidFill>
                <a:latin typeface="Tahoma" pitchFamily="34" charset="0"/>
                <a:ea typeface="Tahoma" pitchFamily="34" charset="0"/>
                <a:cs typeface="Tahoma" pitchFamily="34" charset="0"/>
              </a:rPr>
              <a:t>Bong gân là tình trạng dây chằng (cấu trúc nối giữa 2 hoặc nhiều xương quanh 1 khớp) bị căng quá mức hoặc bị rách gây đau, giảm hoặc mất vận động khớp. Vị trí bong gân thường gặp nhất là khớp cổ chân.</a:t>
            </a:r>
            <a:endParaRPr lang="en-US" sz="2600" dirty="0">
              <a:solidFill>
                <a:srgbClr val="000066"/>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9873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p:cNvSpPr/>
          <p:nvPr/>
        </p:nvSpPr>
        <p:spPr>
          <a:xfrm flipH="1">
            <a:off x="3124200" y="2438400"/>
            <a:ext cx="6019800" cy="4407725"/>
          </a:xfrm>
          <a:prstGeom prst="rtTriangl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333500" y="3276600"/>
            <a:ext cx="1600200" cy="1447800"/>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905000" y="914400"/>
            <a:ext cx="1028700" cy="914400"/>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171950" y="489857"/>
            <a:ext cx="514350" cy="457200"/>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6"/>
          <p:cNvSpPr>
            <a:spLocks noChangeArrowheads="1"/>
          </p:cNvSpPr>
          <p:nvPr/>
        </p:nvSpPr>
        <p:spPr bwMode="auto">
          <a:xfrm>
            <a:off x="1066800" y="914400"/>
            <a:ext cx="6254750" cy="4247317"/>
          </a:xfrm>
          <a:prstGeom prst="rect">
            <a:avLst/>
          </a:prstGeom>
          <a:noFill/>
          <a:ln w="9525">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nSpc>
                <a:spcPts val="3600"/>
              </a:lnSpc>
            </a:pPr>
            <a:r>
              <a:rPr lang="en-US" sz="2600" dirty="0" err="1">
                <a:solidFill>
                  <a:srgbClr val="000066"/>
                </a:solidFill>
                <a:latin typeface="Tahoma" pitchFamily="34" charset="0"/>
                <a:ea typeface="Tahoma" pitchFamily="34" charset="0"/>
                <a:cs typeface="Tahoma" pitchFamily="34" charset="0"/>
              </a:rPr>
              <a:t>Đối</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với</a:t>
            </a:r>
            <a:r>
              <a:rPr lang="en-US" sz="2600" dirty="0">
                <a:solidFill>
                  <a:srgbClr val="000066"/>
                </a:solidFill>
                <a:latin typeface="Tahoma" pitchFamily="34" charset="0"/>
                <a:ea typeface="Tahoma" pitchFamily="34" charset="0"/>
                <a:cs typeface="Tahoma" pitchFamily="34" charset="0"/>
              </a:rPr>
              <a:t> bong </a:t>
            </a:r>
            <a:r>
              <a:rPr lang="en-US" sz="2600" dirty="0" err="1">
                <a:solidFill>
                  <a:srgbClr val="000066"/>
                </a:solidFill>
                <a:latin typeface="Tahoma" pitchFamily="34" charset="0"/>
                <a:ea typeface="Tahoma" pitchFamily="34" charset="0"/>
                <a:cs typeface="Tahoma" pitchFamily="34" charset="0"/>
              </a:rPr>
              <a:t>gân</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cần</a:t>
            </a:r>
            <a:r>
              <a:rPr lang="en-US" sz="2600" dirty="0">
                <a:solidFill>
                  <a:srgbClr val="000066"/>
                </a:solidFill>
                <a:latin typeface="Tahoma" pitchFamily="34" charset="0"/>
                <a:ea typeface="Tahoma" pitchFamily="34" charset="0"/>
                <a:cs typeface="Tahoma" pitchFamily="34" charset="0"/>
              </a:rPr>
              <a:t>: </a:t>
            </a:r>
            <a:endParaRPr lang="en-US" sz="2600" dirty="0" smtClean="0">
              <a:solidFill>
                <a:srgbClr val="000066"/>
              </a:solidFill>
              <a:latin typeface="Tahoma" pitchFamily="34" charset="0"/>
              <a:ea typeface="Tahoma" pitchFamily="34" charset="0"/>
              <a:cs typeface="Tahoma" pitchFamily="34" charset="0"/>
            </a:endParaRPr>
          </a:p>
          <a:p>
            <a:pPr marL="457200" indent="-457200">
              <a:lnSpc>
                <a:spcPts val="3600"/>
              </a:lnSpc>
              <a:buFont typeface="Courier New" pitchFamily="49" charset="0"/>
              <a:buChar char="o"/>
            </a:pPr>
            <a:r>
              <a:rPr lang="en-US" sz="2600" dirty="0" err="1" smtClean="0">
                <a:solidFill>
                  <a:srgbClr val="000066"/>
                </a:solidFill>
                <a:latin typeface="Tahoma" pitchFamily="34" charset="0"/>
                <a:ea typeface="Tahoma" pitchFamily="34" charset="0"/>
                <a:cs typeface="Tahoma" pitchFamily="34" charset="0"/>
              </a:rPr>
              <a:t>Hạn</a:t>
            </a:r>
            <a:r>
              <a:rPr lang="en-US" sz="2600" dirty="0" smtClean="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chế</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cử</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động</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vùng</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bị</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tổn</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thương</a:t>
            </a:r>
            <a:r>
              <a:rPr lang="en-US" sz="2600" dirty="0">
                <a:solidFill>
                  <a:srgbClr val="000066"/>
                </a:solidFill>
                <a:latin typeface="Tahoma" pitchFamily="34" charset="0"/>
                <a:ea typeface="Tahoma" pitchFamily="34" charset="0"/>
                <a:cs typeface="Tahoma" pitchFamily="34" charset="0"/>
              </a:rPr>
              <a:t>. </a:t>
            </a:r>
            <a:endParaRPr lang="en-US" sz="2600" dirty="0" smtClean="0">
              <a:solidFill>
                <a:srgbClr val="000066"/>
              </a:solidFill>
              <a:latin typeface="Tahoma" pitchFamily="34" charset="0"/>
              <a:ea typeface="Tahoma" pitchFamily="34" charset="0"/>
              <a:cs typeface="Tahoma" pitchFamily="34" charset="0"/>
            </a:endParaRPr>
          </a:p>
          <a:p>
            <a:pPr marL="457200" indent="-457200">
              <a:lnSpc>
                <a:spcPts val="3600"/>
              </a:lnSpc>
              <a:buFont typeface="Courier New" pitchFamily="49" charset="0"/>
              <a:buChar char="o"/>
            </a:pPr>
            <a:r>
              <a:rPr lang="en-US" sz="2600" dirty="0" err="1" smtClean="0">
                <a:solidFill>
                  <a:srgbClr val="000066"/>
                </a:solidFill>
                <a:latin typeface="Tahoma" pitchFamily="34" charset="0"/>
                <a:ea typeface="Tahoma" pitchFamily="34" charset="0"/>
                <a:cs typeface="Tahoma" pitchFamily="34" charset="0"/>
              </a:rPr>
              <a:t>Băng</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ép</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nhẹ</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vùng</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tổn</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thương</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và</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chườm</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đá</a:t>
            </a:r>
            <a:r>
              <a:rPr lang="en-US" sz="2600" dirty="0">
                <a:solidFill>
                  <a:srgbClr val="000066"/>
                </a:solidFill>
                <a:latin typeface="Tahoma" pitchFamily="34" charset="0"/>
                <a:ea typeface="Tahoma" pitchFamily="34" charset="0"/>
                <a:cs typeface="Tahoma" pitchFamily="34" charset="0"/>
              </a:rPr>
              <a:t>. </a:t>
            </a:r>
            <a:endParaRPr lang="en-US" sz="2600" dirty="0" smtClean="0">
              <a:solidFill>
                <a:srgbClr val="000066"/>
              </a:solidFill>
              <a:latin typeface="Tahoma" pitchFamily="34" charset="0"/>
              <a:ea typeface="Tahoma" pitchFamily="34" charset="0"/>
              <a:cs typeface="Tahoma" pitchFamily="34" charset="0"/>
            </a:endParaRPr>
          </a:p>
          <a:p>
            <a:pPr marL="457200" indent="-457200">
              <a:lnSpc>
                <a:spcPts val="3600"/>
              </a:lnSpc>
              <a:buFont typeface="Courier New" pitchFamily="49" charset="0"/>
              <a:buChar char="o"/>
            </a:pPr>
            <a:r>
              <a:rPr lang="en-US" sz="2600" dirty="0" err="1" smtClean="0">
                <a:solidFill>
                  <a:srgbClr val="000066"/>
                </a:solidFill>
                <a:latin typeface="Tahoma" pitchFamily="34" charset="0"/>
                <a:ea typeface="Tahoma" pitchFamily="34" charset="0"/>
                <a:cs typeface="Tahoma" pitchFamily="34" charset="0"/>
              </a:rPr>
              <a:t>Thỉnh</a:t>
            </a:r>
            <a:r>
              <a:rPr lang="en-US" sz="2600" dirty="0" smtClean="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thoảng</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hỏi</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nạn</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nhân</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xem</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có</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bị</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tê</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các</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đầu</a:t>
            </a:r>
            <a:r>
              <a:rPr lang="en-US" sz="2600" dirty="0">
                <a:solidFill>
                  <a:srgbClr val="000066"/>
                </a:solidFill>
                <a:latin typeface="Tahoma" pitchFamily="34" charset="0"/>
                <a:ea typeface="Tahoma" pitchFamily="34" charset="0"/>
                <a:cs typeface="Tahoma" pitchFamily="34" charset="0"/>
              </a:rPr>
              <a:t> chi </a:t>
            </a:r>
            <a:r>
              <a:rPr lang="en-US" sz="2600" dirty="0" err="1">
                <a:solidFill>
                  <a:srgbClr val="000066"/>
                </a:solidFill>
                <a:latin typeface="Tahoma" pitchFamily="34" charset="0"/>
                <a:ea typeface="Tahoma" pitchFamily="34" charset="0"/>
                <a:cs typeface="Tahoma" pitchFamily="34" charset="0"/>
              </a:rPr>
              <a:t>không</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để</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nới</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lỏng</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băng</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cho</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vừa</a:t>
            </a:r>
            <a:r>
              <a:rPr lang="en-US" sz="2600" dirty="0">
                <a:solidFill>
                  <a:srgbClr val="000066"/>
                </a:solidFill>
                <a:latin typeface="Tahoma" pitchFamily="34" charset="0"/>
                <a:ea typeface="Tahoma" pitchFamily="34" charset="0"/>
                <a:cs typeface="Tahoma" pitchFamily="34" charset="0"/>
              </a:rPr>
              <a:t>. </a:t>
            </a:r>
            <a:endParaRPr lang="en-US" sz="2600" dirty="0" smtClean="0">
              <a:solidFill>
                <a:srgbClr val="000066"/>
              </a:solidFill>
              <a:latin typeface="Tahoma" pitchFamily="34" charset="0"/>
              <a:ea typeface="Tahoma" pitchFamily="34" charset="0"/>
              <a:cs typeface="Tahoma" pitchFamily="34" charset="0"/>
            </a:endParaRPr>
          </a:p>
          <a:p>
            <a:pPr marL="457200" indent="-457200">
              <a:lnSpc>
                <a:spcPts val="3600"/>
              </a:lnSpc>
              <a:buFont typeface="Courier New" pitchFamily="49" charset="0"/>
              <a:buChar char="o"/>
            </a:pPr>
            <a:r>
              <a:rPr lang="en-US" sz="2600" dirty="0" err="1" smtClean="0">
                <a:solidFill>
                  <a:srgbClr val="000066"/>
                </a:solidFill>
                <a:latin typeface="Tahoma" pitchFamily="34" charset="0"/>
                <a:ea typeface="Tahoma" pitchFamily="34" charset="0"/>
                <a:cs typeface="Tahoma" pitchFamily="34" charset="0"/>
              </a:rPr>
              <a:t>Nếu</a:t>
            </a:r>
            <a:r>
              <a:rPr lang="en-US" sz="2600" dirty="0" smtClean="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thấy</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các</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đầu</a:t>
            </a:r>
            <a:r>
              <a:rPr lang="en-US" sz="2600" dirty="0">
                <a:solidFill>
                  <a:srgbClr val="000066"/>
                </a:solidFill>
                <a:latin typeface="Tahoma" pitchFamily="34" charset="0"/>
                <a:ea typeface="Tahoma" pitchFamily="34" charset="0"/>
                <a:cs typeface="Tahoma" pitchFamily="34" charset="0"/>
              </a:rPr>
              <a:t> chi </a:t>
            </a:r>
            <a:r>
              <a:rPr lang="en-US" sz="2600" dirty="0" err="1">
                <a:solidFill>
                  <a:srgbClr val="000066"/>
                </a:solidFill>
                <a:latin typeface="Tahoma" pitchFamily="34" charset="0"/>
                <a:ea typeface="Tahoma" pitchFamily="34" charset="0"/>
                <a:cs typeface="Tahoma" pitchFamily="34" charset="0"/>
              </a:rPr>
              <a:t>có</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tái</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nhợt</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nên</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nới</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băng</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lỏng</a:t>
            </a:r>
            <a:r>
              <a:rPr lang="en-US" sz="2600" dirty="0">
                <a:solidFill>
                  <a:srgbClr val="000066"/>
                </a:solidFill>
                <a:latin typeface="Tahoma" pitchFamily="34" charset="0"/>
                <a:ea typeface="Tahoma" pitchFamily="34" charset="0"/>
                <a:cs typeface="Tahoma" pitchFamily="34" charset="0"/>
              </a:rPr>
              <a:t> </a:t>
            </a:r>
            <a:r>
              <a:rPr lang="en-US" sz="2600" dirty="0" err="1">
                <a:solidFill>
                  <a:srgbClr val="000066"/>
                </a:solidFill>
                <a:latin typeface="Tahoma" pitchFamily="34" charset="0"/>
                <a:ea typeface="Tahoma" pitchFamily="34" charset="0"/>
                <a:cs typeface="Tahoma" pitchFamily="34" charset="0"/>
              </a:rPr>
              <a:t>hơn</a:t>
            </a:r>
            <a:r>
              <a:rPr lang="en-US" sz="2600" dirty="0">
                <a:solidFill>
                  <a:srgbClr val="000066"/>
                </a:solidFill>
                <a:latin typeface="Tahoma" pitchFamily="34" charset="0"/>
                <a:ea typeface="Tahoma" pitchFamily="34" charset="0"/>
                <a:cs typeface="Tahoma" pitchFamily="34" charset="0"/>
              </a:rPr>
              <a:t>.</a:t>
            </a:r>
          </a:p>
        </p:txBody>
      </p:sp>
    </p:spTree>
    <p:extLst>
      <p:ext uri="{BB962C8B-B14F-4D97-AF65-F5344CB8AC3E}">
        <p14:creationId xmlns:p14="http://schemas.microsoft.com/office/powerpoint/2010/main" val="26915116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p:cNvSpPr/>
          <p:nvPr/>
        </p:nvSpPr>
        <p:spPr>
          <a:xfrm flipH="1">
            <a:off x="3124200" y="2438400"/>
            <a:ext cx="6019800" cy="4407725"/>
          </a:xfrm>
          <a:prstGeom prst="rtTriangl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333500" y="3276600"/>
            <a:ext cx="1600200" cy="1447800"/>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905000" y="914400"/>
            <a:ext cx="1028700" cy="914400"/>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171950" y="489857"/>
            <a:ext cx="514350" cy="457200"/>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4429124" y="2209800"/>
            <a:ext cx="4416425" cy="3785652"/>
          </a:xfrm>
          <a:prstGeom prst="rect">
            <a:avLst/>
          </a:prstGeom>
          <a:noFill/>
          <a:ln w="9525">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a:lnSpc>
                <a:spcPts val="3600"/>
              </a:lnSpc>
            </a:pPr>
            <a:r>
              <a:rPr lang="en-US" sz="2400" b="1" dirty="0" smtClean="0">
                <a:solidFill>
                  <a:srgbClr val="000066"/>
                </a:solidFill>
                <a:latin typeface="Arial" pitchFamily="34" charset="0"/>
                <a:cs typeface="Arial" pitchFamily="34" charset="0"/>
              </a:rPr>
              <a:t>-&gt;</a:t>
            </a:r>
            <a:r>
              <a:rPr lang="en-US" sz="2400" dirty="0" err="1" smtClean="0">
                <a:solidFill>
                  <a:srgbClr val="000066"/>
                </a:solidFill>
                <a:latin typeface="Arial" pitchFamily="34" charset="0"/>
                <a:cs typeface="Arial" pitchFamily="34" charset="0"/>
              </a:rPr>
              <a:t>Không</a:t>
            </a:r>
            <a:r>
              <a:rPr lang="en-US" sz="2400" dirty="0" smtClean="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cử</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động</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khớp</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mà</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cần</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cố</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định</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khớp</a:t>
            </a:r>
            <a:r>
              <a:rPr lang="en-US" sz="2400" dirty="0">
                <a:solidFill>
                  <a:srgbClr val="000066"/>
                </a:solidFill>
                <a:latin typeface="Arial" pitchFamily="34" charset="0"/>
                <a:cs typeface="Arial" pitchFamily="34" charset="0"/>
              </a:rPr>
              <a:t> ở </a:t>
            </a:r>
            <a:r>
              <a:rPr lang="en-US" sz="2400" dirty="0" err="1">
                <a:solidFill>
                  <a:srgbClr val="000066"/>
                </a:solidFill>
                <a:latin typeface="Arial" pitchFamily="34" charset="0"/>
                <a:cs typeface="Arial" pitchFamily="34" charset="0"/>
              </a:rPr>
              <a:t>đúng</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vị</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trí</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sai</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lệch</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Không</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thoa</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dầu</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nóng</a:t>
            </a:r>
            <a:r>
              <a:rPr lang="en-US" sz="2400" dirty="0">
                <a:solidFill>
                  <a:srgbClr val="000066"/>
                </a:solidFill>
                <a:latin typeface="Arial" pitchFamily="34" charset="0"/>
                <a:cs typeface="Arial" pitchFamily="34" charset="0"/>
              </a:rPr>
              <a:t> hay </a:t>
            </a:r>
            <a:r>
              <a:rPr lang="en-US" sz="2400" dirty="0" err="1">
                <a:solidFill>
                  <a:srgbClr val="000066"/>
                </a:solidFill>
                <a:latin typeface="Arial" pitchFamily="34" charset="0"/>
                <a:cs typeface="Arial" pitchFamily="34" charset="0"/>
              </a:rPr>
              <a:t>nắn</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khớp</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mà</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chỉ</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nên</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chườm</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lạnh</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vùng</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tổn</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thương</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Nếu</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trật</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khớp</a:t>
            </a:r>
            <a:r>
              <a:rPr lang="en-US" sz="2400" dirty="0">
                <a:solidFill>
                  <a:srgbClr val="000066"/>
                </a:solidFill>
                <a:latin typeface="Arial" pitchFamily="34" charset="0"/>
                <a:cs typeface="Arial" pitchFamily="34" charset="0"/>
              </a:rPr>
              <a:t> ở </a:t>
            </a:r>
            <a:r>
              <a:rPr lang="en-US" sz="2400" dirty="0" err="1">
                <a:solidFill>
                  <a:srgbClr val="000066"/>
                </a:solidFill>
                <a:latin typeface="Arial" pitchFamily="34" charset="0"/>
                <a:cs typeface="Arial" pitchFamily="34" charset="0"/>
              </a:rPr>
              <a:t>tay</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có</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thể</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dùng</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mảnh</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vải</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cố</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định</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tay</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vào</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thân</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người</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rồi</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đưa</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đến</a:t>
            </a:r>
            <a:r>
              <a:rPr lang="en-US" sz="2400" dirty="0">
                <a:solidFill>
                  <a:srgbClr val="000066"/>
                </a:solidFill>
                <a:latin typeface="Arial" pitchFamily="34" charset="0"/>
                <a:cs typeface="Arial" pitchFamily="34" charset="0"/>
              </a:rPr>
              <a:t> </a:t>
            </a:r>
            <a:r>
              <a:rPr lang="en-US" sz="2400" dirty="0" err="1">
                <a:solidFill>
                  <a:srgbClr val="000066"/>
                </a:solidFill>
                <a:latin typeface="Arial" pitchFamily="34" charset="0"/>
                <a:cs typeface="Arial" pitchFamily="34" charset="0"/>
              </a:rPr>
              <a:t>bệnh</a:t>
            </a:r>
            <a:r>
              <a:rPr lang="en-US" sz="2400" dirty="0">
                <a:solidFill>
                  <a:srgbClr val="000066"/>
                </a:solidFill>
                <a:latin typeface="Arial" pitchFamily="34" charset="0"/>
                <a:cs typeface="Arial" pitchFamily="34" charset="0"/>
              </a:rPr>
              <a:t> </a:t>
            </a:r>
            <a:r>
              <a:rPr lang="en-US" sz="2400" dirty="0" err="1" smtClean="0">
                <a:solidFill>
                  <a:srgbClr val="000066"/>
                </a:solidFill>
                <a:latin typeface="Arial" pitchFamily="34" charset="0"/>
                <a:cs typeface="Arial" pitchFamily="34" charset="0"/>
              </a:rPr>
              <a:t>viện</a:t>
            </a:r>
            <a:r>
              <a:rPr lang="en-US" sz="2400" dirty="0" smtClean="0">
                <a:solidFill>
                  <a:srgbClr val="000066"/>
                </a:solidFill>
                <a:latin typeface="Arial" pitchFamily="34" charset="0"/>
                <a:cs typeface="Arial" pitchFamily="34" charset="0"/>
              </a:rPr>
              <a:t>.</a:t>
            </a:r>
            <a:endParaRPr lang="en-US" sz="1100" i="1" dirty="0">
              <a:solidFill>
                <a:srgbClr val="000066"/>
              </a:solidFill>
              <a:latin typeface="Arial" pitchFamily="34" charset="0"/>
              <a:cs typeface="Arial" pitchFamily="34" charset="0"/>
            </a:endParaRPr>
          </a:p>
        </p:txBody>
      </p:sp>
      <p:sp>
        <p:nvSpPr>
          <p:cNvPr id="8" name="Rectangle 7"/>
          <p:cNvSpPr/>
          <p:nvPr/>
        </p:nvSpPr>
        <p:spPr>
          <a:xfrm>
            <a:off x="381000" y="797511"/>
            <a:ext cx="4048124" cy="3693319"/>
          </a:xfrm>
          <a:prstGeom prst="rect">
            <a:avLst/>
          </a:prstGeom>
          <a:ln>
            <a:solidFill>
              <a:schemeClr val="accent6">
                <a:lumMod val="75000"/>
              </a:schemeClr>
            </a:solidFill>
          </a:ln>
        </p:spPr>
        <p:txBody>
          <a:bodyPr wrap="square">
            <a:spAutoFit/>
          </a:bodyPr>
          <a:lstStyle/>
          <a:p>
            <a:r>
              <a:rPr lang="vi-VN" sz="2600" b="1" dirty="0">
                <a:solidFill>
                  <a:srgbClr val="9A0000"/>
                </a:solidFill>
                <a:latin typeface="Tahoma" pitchFamily="34" charset="0"/>
                <a:ea typeface="Tahoma" pitchFamily="34" charset="0"/>
                <a:cs typeface="Tahoma" pitchFamily="34" charset="0"/>
              </a:rPr>
              <a:t>Trật khớp</a:t>
            </a:r>
            <a:r>
              <a:rPr lang="vi-VN" sz="2600" dirty="0">
                <a:solidFill>
                  <a:srgbClr val="9A0000"/>
                </a:solidFill>
                <a:latin typeface="Tahoma" pitchFamily="34" charset="0"/>
                <a:ea typeface="Tahoma" pitchFamily="34" charset="0"/>
                <a:cs typeface="Tahoma" pitchFamily="34" charset="0"/>
              </a:rPr>
              <a:t> </a:t>
            </a:r>
            <a:r>
              <a:rPr lang="vi-VN" sz="2600" dirty="0" smtClean="0">
                <a:solidFill>
                  <a:srgbClr val="9A0000"/>
                </a:solidFill>
                <a:latin typeface="Tahoma" pitchFamily="34" charset="0"/>
                <a:ea typeface="Tahoma" pitchFamily="34" charset="0"/>
                <a:cs typeface="Tahoma" pitchFamily="34" charset="0"/>
              </a:rPr>
              <a:t>là </a:t>
            </a:r>
            <a:r>
              <a:rPr lang="vi-VN" sz="2600" dirty="0">
                <a:solidFill>
                  <a:srgbClr val="9A0000"/>
                </a:solidFill>
                <a:latin typeface="Tahoma" pitchFamily="34" charset="0"/>
                <a:ea typeface="Tahoma" pitchFamily="34" charset="0"/>
                <a:cs typeface="Tahoma" pitchFamily="34" charset="0"/>
              </a:rPr>
              <a:t>sự di chuyển bất thường giữa các đầu xương làm cho các mặt khớp bị lệch khỏi vị trí bình thường. Trật khớp có thể xảy ra ở hầu hết các khớp, nhưng thường gặp nhất ở các khớp hoạt dịch.</a:t>
            </a:r>
            <a:endParaRPr lang="en-US" sz="2600" dirty="0">
              <a:solidFill>
                <a:srgbClr val="9A0000"/>
              </a:solidFill>
              <a:latin typeface="Tahoma" pitchFamily="34" charset="0"/>
              <a:ea typeface="Tahoma" pitchFamily="34" charset="0"/>
              <a:cs typeface="Tahoma" pitchFamily="34" charset="0"/>
            </a:endParaRPr>
          </a:p>
        </p:txBody>
      </p:sp>
      <p:sp>
        <p:nvSpPr>
          <p:cNvPr id="2" name="Rectangle 1">
            <a:hlinkClick r:id="rId2" action="ppaction://hlinkfile"/>
          </p:cNvPr>
          <p:cNvSpPr/>
          <p:nvPr/>
        </p:nvSpPr>
        <p:spPr>
          <a:xfrm>
            <a:off x="2143003" y="5181600"/>
            <a:ext cx="1223412" cy="491160"/>
          </a:xfrm>
          <a:prstGeom prst="rect">
            <a:avLst/>
          </a:prstGeom>
          <a:ln>
            <a:solidFill>
              <a:schemeClr val="accent1"/>
            </a:solidFill>
          </a:ln>
        </p:spPr>
        <p:txBody>
          <a:bodyPr wrap="none">
            <a:spAutoFit/>
          </a:bodyPr>
          <a:lstStyle/>
          <a:p>
            <a:pPr algn="just">
              <a:lnSpc>
                <a:spcPts val="3600"/>
              </a:lnSpc>
            </a:pPr>
            <a:r>
              <a:rPr lang="en-US" dirty="0" err="1" smtClean="0">
                <a:solidFill>
                  <a:srgbClr val="000066"/>
                </a:solidFill>
                <a:latin typeface="Arial" pitchFamily="34" charset="0"/>
                <a:cs typeface="Arial" pitchFamily="34" charset="0"/>
              </a:rPr>
              <a:t>xem</a:t>
            </a:r>
            <a:r>
              <a:rPr lang="en-US" dirty="0" smtClean="0">
                <a:solidFill>
                  <a:srgbClr val="000066"/>
                </a:solidFill>
                <a:latin typeface="Arial" pitchFamily="34" charset="0"/>
                <a:cs typeface="Arial" pitchFamily="34" charset="0"/>
              </a:rPr>
              <a:t> </a:t>
            </a:r>
            <a:r>
              <a:rPr lang="en-US" dirty="0">
                <a:solidFill>
                  <a:srgbClr val="000066"/>
                </a:solidFill>
                <a:latin typeface="Arial" pitchFamily="34" charset="0"/>
                <a:cs typeface="Arial" pitchFamily="34" charset="0"/>
              </a:rPr>
              <a:t>clip </a:t>
            </a:r>
            <a:r>
              <a:rPr lang="en-US" dirty="0" smtClean="0">
                <a:solidFill>
                  <a:srgbClr val="000066"/>
                </a:solidFill>
                <a:latin typeface="Arial" pitchFamily="34" charset="0"/>
                <a:cs typeface="Arial" pitchFamily="34" charset="0"/>
              </a:rPr>
              <a:t>4</a:t>
            </a:r>
            <a:endParaRPr lang="en-US" dirty="0">
              <a:solidFill>
                <a:srgbClr val="000066"/>
              </a:solidFill>
              <a:latin typeface="Arial" pitchFamily="34" charset="0"/>
              <a:cs typeface="Arial" pitchFamily="34" charset="0"/>
            </a:endParaRPr>
          </a:p>
        </p:txBody>
      </p:sp>
    </p:spTree>
    <p:extLst>
      <p:ext uri="{BB962C8B-B14F-4D97-AF65-F5344CB8AC3E}">
        <p14:creationId xmlns:p14="http://schemas.microsoft.com/office/powerpoint/2010/main" val="10647766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p:cNvSpPr/>
          <p:nvPr/>
        </p:nvSpPr>
        <p:spPr>
          <a:xfrm>
            <a:off x="-76200" y="-838200"/>
            <a:ext cx="9677400" cy="8229600"/>
          </a:xfrm>
          <a:prstGeom prst="irregularSeal2">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866405" y="2286000"/>
            <a:ext cx="4953000" cy="2246769"/>
          </a:xfrm>
          <a:prstGeom prst="rect">
            <a:avLst/>
          </a:prstGeom>
        </p:spPr>
        <p:txBody>
          <a:bodyPr wrap="square">
            <a:spAutoFit/>
          </a:bodyPr>
          <a:lstStyle/>
          <a:p>
            <a:pPr algn="ctr"/>
            <a:r>
              <a:rPr lang="vi-VN" sz="2800" dirty="0">
                <a:solidFill>
                  <a:srgbClr val="9A0000"/>
                </a:solidFill>
                <a:latin typeface="Tahoma" pitchFamily="34" charset="0"/>
                <a:ea typeface="Tahoma" pitchFamily="34" charset="0"/>
                <a:cs typeface="Tahoma" pitchFamily="34" charset="0"/>
              </a:rPr>
              <a:t>Tai nạn dẫn đến thương tích và tổn thương nếu người bị nạn không biết cách tự bảo vệ mình hoặc </a:t>
            </a:r>
            <a:r>
              <a:rPr lang="en-US" sz="2800" dirty="0" err="1" smtClean="0">
                <a:solidFill>
                  <a:srgbClr val="9A0000"/>
                </a:solidFill>
                <a:latin typeface="Tahoma" pitchFamily="34" charset="0"/>
                <a:ea typeface="Tahoma" pitchFamily="34" charset="0"/>
                <a:cs typeface="Tahoma" pitchFamily="34" charset="0"/>
              </a:rPr>
              <a:t>được</a:t>
            </a:r>
            <a:r>
              <a:rPr lang="en-US" sz="2800" dirty="0" smtClean="0">
                <a:solidFill>
                  <a:srgbClr val="9A0000"/>
                </a:solidFill>
                <a:latin typeface="Tahoma" pitchFamily="34" charset="0"/>
                <a:ea typeface="Tahoma" pitchFamily="34" charset="0"/>
                <a:cs typeface="Tahoma" pitchFamily="34" charset="0"/>
              </a:rPr>
              <a:t> </a:t>
            </a:r>
            <a:r>
              <a:rPr lang="en-US" sz="2800" dirty="0" err="1" smtClean="0">
                <a:solidFill>
                  <a:srgbClr val="9A0000"/>
                </a:solidFill>
                <a:latin typeface="Tahoma" pitchFamily="34" charset="0"/>
                <a:ea typeface="Tahoma" pitchFamily="34" charset="0"/>
                <a:cs typeface="Tahoma" pitchFamily="34" charset="0"/>
              </a:rPr>
              <a:t>sơ</a:t>
            </a:r>
            <a:r>
              <a:rPr lang="en-US" sz="2800" dirty="0" smtClean="0">
                <a:solidFill>
                  <a:srgbClr val="9A0000"/>
                </a:solidFill>
                <a:latin typeface="Tahoma" pitchFamily="34" charset="0"/>
                <a:ea typeface="Tahoma" pitchFamily="34" charset="0"/>
                <a:cs typeface="Tahoma" pitchFamily="34" charset="0"/>
              </a:rPr>
              <a:t> </a:t>
            </a:r>
            <a:r>
              <a:rPr lang="en-US" sz="2800" dirty="0" err="1" smtClean="0">
                <a:solidFill>
                  <a:srgbClr val="9A0000"/>
                </a:solidFill>
                <a:latin typeface="Tahoma" pitchFamily="34" charset="0"/>
                <a:ea typeface="Tahoma" pitchFamily="34" charset="0"/>
                <a:cs typeface="Tahoma" pitchFamily="34" charset="0"/>
              </a:rPr>
              <a:t>cấp</a:t>
            </a:r>
            <a:r>
              <a:rPr lang="en-US" sz="2800" dirty="0" smtClean="0">
                <a:solidFill>
                  <a:srgbClr val="9A0000"/>
                </a:solidFill>
                <a:latin typeface="Tahoma" pitchFamily="34" charset="0"/>
                <a:ea typeface="Tahoma" pitchFamily="34" charset="0"/>
                <a:cs typeface="Tahoma" pitchFamily="34" charset="0"/>
              </a:rPr>
              <a:t> </a:t>
            </a:r>
            <a:r>
              <a:rPr lang="en-US" sz="2800" dirty="0" err="1" smtClean="0">
                <a:solidFill>
                  <a:srgbClr val="9A0000"/>
                </a:solidFill>
                <a:latin typeface="Tahoma" pitchFamily="34" charset="0"/>
                <a:ea typeface="Tahoma" pitchFamily="34" charset="0"/>
                <a:cs typeface="Tahoma" pitchFamily="34" charset="0"/>
              </a:rPr>
              <a:t>cứu</a:t>
            </a:r>
            <a:r>
              <a:rPr lang="en-US" sz="2800" dirty="0" smtClean="0">
                <a:solidFill>
                  <a:srgbClr val="9A0000"/>
                </a:solidFill>
                <a:latin typeface="Tahoma" pitchFamily="34" charset="0"/>
                <a:ea typeface="Tahoma" pitchFamily="34" charset="0"/>
                <a:cs typeface="Tahoma" pitchFamily="34" charset="0"/>
              </a:rPr>
              <a:t> </a:t>
            </a:r>
            <a:r>
              <a:rPr lang="en-US" sz="2800" dirty="0" err="1" smtClean="0">
                <a:solidFill>
                  <a:srgbClr val="9A0000"/>
                </a:solidFill>
                <a:latin typeface="Tahoma" pitchFamily="34" charset="0"/>
                <a:ea typeface="Tahoma" pitchFamily="34" charset="0"/>
                <a:cs typeface="Tahoma" pitchFamily="34" charset="0"/>
              </a:rPr>
              <a:t>đúng</a:t>
            </a:r>
            <a:r>
              <a:rPr lang="en-US" sz="2800" dirty="0" smtClean="0">
                <a:solidFill>
                  <a:srgbClr val="9A0000"/>
                </a:solidFill>
                <a:latin typeface="Tahoma" pitchFamily="34" charset="0"/>
                <a:ea typeface="Tahoma" pitchFamily="34" charset="0"/>
                <a:cs typeface="Tahoma" pitchFamily="34" charset="0"/>
              </a:rPr>
              <a:t> </a:t>
            </a:r>
            <a:r>
              <a:rPr lang="en-US" sz="2800" dirty="0" err="1" smtClean="0">
                <a:solidFill>
                  <a:srgbClr val="9A0000"/>
                </a:solidFill>
                <a:latin typeface="Tahoma" pitchFamily="34" charset="0"/>
                <a:ea typeface="Tahoma" pitchFamily="34" charset="0"/>
                <a:cs typeface="Tahoma" pitchFamily="34" charset="0"/>
              </a:rPr>
              <a:t>cách</a:t>
            </a:r>
            <a:r>
              <a:rPr lang="en-US" sz="2800" dirty="0" smtClean="0">
                <a:solidFill>
                  <a:srgbClr val="9A0000"/>
                </a:solidFill>
                <a:latin typeface="Tahoma" pitchFamily="34" charset="0"/>
                <a:ea typeface="Tahoma" pitchFamily="34" charset="0"/>
                <a:cs typeface="Tahoma" pitchFamily="34" charset="0"/>
              </a:rPr>
              <a:t>, </a:t>
            </a:r>
            <a:r>
              <a:rPr lang="en-US" sz="2800" dirty="0" err="1" smtClean="0">
                <a:solidFill>
                  <a:srgbClr val="9A0000"/>
                </a:solidFill>
                <a:latin typeface="Tahoma" pitchFamily="34" charset="0"/>
                <a:ea typeface="Tahoma" pitchFamily="34" charset="0"/>
                <a:cs typeface="Tahoma" pitchFamily="34" charset="0"/>
              </a:rPr>
              <a:t>kịp</a:t>
            </a:r>
            <a:r>
              <a:rPr lang="en-US" sz="2800" dirty="0" smtClean="0">
                <a:solidFill>
                  <a:srgbClr val="9A0000"/>
                </a:solidFill>
                <a:latin typeface="Tahoma" pitchFamily="34" charset="0"/>
                <a:ea typeface="Tahoma" pitchFamily="34" charset="0"/>
                <a:cs typeface="Tahoma" pitchFamily="34" charset="0"/>
              </a:rPr>
              <a:t> </a:t>
            </a:r>
            <a:r>
              <a:rPr lang="en-US" sz="2800" dirty="0" err="1" smtClean="0">
                <a:solidFill>
                  <a:srgbClr val="9A0000"/>
                </a:solidFill>
                <a:latin typeface="Tahoma" pitchFamily="34" charset="0"/>
                <a:ea typeface="Tahoma" pitchFamily="34" charset="0"/>
                <a:cs typeface="Tahoma" pitchFamily="34" charset="0"/>
              </a:rPr>
              <a:t>thời</a:t>
            </a:r>
            <a:endParaRPr lang="en-US" sz="2800" dirty="0">
              <a:solidFill>
                <a:srgbClr val="9A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439169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609600" y="215900"/>
            <a:ext cx="4467226" cy="2465388"/>
          </a:xfrm>
          <a:prstGeom prst="cloud">
            <a:avLst/>
          </a:prstGeom>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just">
              <a:defRPr/>
            </a:pPr>
            <a:r>
              <a:rPr lang="en-US" sz="2000" dirty="0" err="1">
                <a:solidFill>
                  <a:srgbClr val="000000"/>
                </a:solidFill>
                <a:latin typeface="Arial" pitchFamily="34" charset="0"/>
                <a:ea typeface="MS PGothic" pitchFamily="34" charset="-128"/>
                <a:cs typeface="Arial" pitchFamily="34" charset="0"/>
              </a:rPr>
              <a:t>Nạn</a:t>
            </a:r>
            <a:r>
              <a:rPr lang="en-US" sz="2000" dirty="0">
                <a:solidFill>
                  <a:srgbClr val="000000"/>
                </a:solidFill>
                <a:latin typeface="Arial" pitchFamily="34" charset="0"/>
                <a:ea typeface="MS PGothic" pitchFamily="34" charset="-128"/>
                <a:cs typeface="Arial" pitchFamily="34" charset="0"/>
              </a:rPr>
              <a:t> </a:t>
            </a:r>
            <a:r>
              <a:rPr lang="en-US" sz="2000" dirty="0" err="1">
                <a:solidFill>
                  <a:srgbClr val="000000"/>
                </a:solidFill>
                <a:latin typeface="Arial" pitchFamily="34" charset="0"/>
                <a:ea typeface="MS PGothic" pitchFamily="34" charset="-128"/>
                <a:cs typeface="Arial" pitchFamily="34" charset="0"/>
              </a:rPr>
              <a:t>nhân</a:t>
            </a:r>
            <a:r>
              <a:rPr lang="en-US" sz="2000" dirty="0">
                <a:solidFill>
                  <a:srgbClr val="000000"/>
                </a:solidFill>
                <a:latin typeface="Arial" pitchFamily="34" charset="0"/>
                <a:ea typeface="MS PGothic" pitchFamily="34" charset="-128"/>
                <a:cs typeface="Arial" pitchFamily="34" charset="0"/>
              </a:rPr>
              <a:t> </a:t>
            </a:r>
            <a:r>
              <a:rPr lang="en-US" sz="2000" dirty="0" err="1">
                <a:solidFill>
                  <a:srgbClr val="000000"/>
                </a:solidFill>
                <a:latin typeface="Arial" pitchFamily="34" charset="0"/>
                <a:ea typeface="MS PGothic" pitchFamily="34" charset="-128"/>
                <a:cs typeface="Arial" pitchFamily="34" charset="0"/>
              </a:rPr>
              <a:t>không</a:t>
            </a:r>
            <a:r>
              <a:rPr lang="en-US" sz="2000" dirty="0">
                <a:solidFill>
                  <a:srgbClr val="000000"/>
                </a:solidFill>
                <a:latin typeface="Arial" pitchFamily="34" charset="0"/>
                <a:ea typeface="MS PGothic" pitchFamily="34" charset="-128"/>
                <a:cs typeface="Arial" pitchFamily="34" charset="0"/>
              </a:rPr>
              <a:t> </a:t>
            </a:r>
            <a:r>
              <a:rPr lang="en-US" sz="2000" dirty="0" err="1">
                <a:solidFill>
                  <a:srgbClr val="000000"/>
                </a:solidFill>
                <a:latin typeface="Arial" pitchFamily="34" charset="0"/>
                <a:ea typeface="MS PGothic" pitchFamily="34" charset="-128"/>
                <a:cs typeface="Arial" pitchFamily="34" charset="0"/>
              </a:rPr>
              <a:t>có</a:t>
            </a:r>
            <a:r>
              <a:rPr lang="en-US" sz="2000" dirty="0">
                <a:solidFill>
                  <a:srgbClr val="000000"/>
                </a:solidFill>
                <a:latin typeface="Arial" pitchFamily="34" charset="0"/>
                <a:ea typeface="MS PGothic" pitchFamily="34" charset="-128"/>
                <a:cs typeface="Arial" pitchFamily="34" charset="0"/>
              </a:rPr>
              <a:t> </a:t>
            </a:r>
            <a:r>
              <a:rPr lang="en-US" sz="2000" dirty="0" err="1">
                <a:solidFill>
                  <a:srgbClr val="000000"/>
                </a:solidFill>
                <a:latin typeface="Arial" pitchFamily="34" charset="0"/>
                <a:ea typeface="MS PGothic" pitchFamily="34" charset="-128"/>
                <a:cs typeface="Arial" pitchFamily="34" charset="0"/>
              </a:rPr>
              <a:t>đáp</a:t>
            </a:r>
            <a:r>
              <a:rPr lang="en-US" sz="2000" dirty="0">
                <a:solidFill>
                  <a:srgbClr val="000000"/>
                </a:solidFill>
                <a:latin typeface="Arial" pitchFamily="34" charset="0"/>
                <a:ea typeface="MS PGothic" pitchFamily="34" charset="-128"/>
                <a:cs typeface="Arial" pitchFamily="34" charset="0"/>
              </a:rPr>
              <a:t> </a:t>
            </a:r>
            <a:r>
              <a:rPr lang="en-US" sz="2000" dirty="0" err="1">
                <a:solidFill>
                  <a:srgbClr val="000000"/>
                </a:solidFill>
                <a:latin typeface="Arial" pitchFamily="34" charset="0"/>
                <a:ea typeface="MS PGothic" pitchFamily="34" charset="-128"/>
                <a:cs typeface="Arial" pitchFamily="34" charset="0"/>
              </a:rPr>
              <a:t>ứng</a:t>
            </a:r>
            <a:r>
              <a:rPr lang="en-US" sz="2000" dirty="0">
                <a:solidFill>
                  <a:srgbClr val="000000"/>
                </a:solidFill>
                <a:latin typeface="Arial" pitchFamily="34" charset="0"/>
                <a:ea typeface="MS PGothic" pitchFamily="34" charset="-128"/>
                <a:cs typeface="Arial" pitchFamily="34" charset="0"/>
              </a:rPr>
              <a:t> </a:t>
            </a:r>
            <a:r>
              <a:rPr lang="en-US" sz="2000" dirty="0" err="1">
                <a:solidFill>
                  <a:srgbClr val="000000"/>
                </a:solidFill>
                <a:latin typeface="Arial" pitchFamily="34" charset="0"/>
                <a:ea typeface="MS PGothic" pitchFamily="34" charset="-128"/>
                <a:cs typeface="Arial" pitchFamily="34" charset="0"/>
              </a:rPr>
              <a:t>gì</a:t>
            </a:r>
            <a:r>
              <a:rPr lang="en-US" sz="2000" dirty="0">
                <a:solidFill>
                  <a:srgbClr val="000000"/>
                </a:solidFill>
                <a:latin typeface="Arial" pitchFamily="34" charset="0"/>
                <a:ea typeface="MS PGothic" pitchFamily="34" charset="-128"/>
                <a:cs typeface="Arial" pitchFamily="34" charset="0"/>
              </a:rPr>
              <a:t> </a:t>
            </a:r>
            <a:r>
              <a:rPr lang="en-US" sz="2000" dirty="0" err="1">
                <a:solidFill>
                  <a:srgbClr val="000000"/>
                </a:solidFill>
                <a:latin typeface="Arial" pitchFamily="34" charset="0"/>
                <a:ea typeface="MS PGothic" pitchFamily="34" charset="-128"/>
                <a:cs typeface="Arial" pitchFamily="34" charset="0"/>
              </a:rPr>
              <a:t>được</a:t>
            </a:r>
            <a:r>
              <a:rPr lang="en-US" sz="2000" dirty="0">
                <a:solidFill>
                  <a:srgbClr val="000000"/>
                </a:solidFill>
                <a:latin typeface="Arial" pitchFamily="34" charset="0"/>
                <a:ea typeface="MS PGothic" pitchFamily="34" charset="-128"/>
                <a:cs typeface="Arial" pitchFamily="34" charset="0"/>
              </a:rPr>
              <a:t> </a:t>
            </a:r>
            <a:r>
              <a:rPr lang="en-US" sz="2000" dirty="0" err="1">
                <a:solidFill>
                  <a:srgbClr val="000000"/>
                </a:solidFill>
                <a:latin typeface="Arial" pitchFamily="34" charset="0"/>
                <a:ea typeface="MS PGothic" pitchFamily="34" charset="-128"/>
                <a:cs typeface="Arial" pitchFamily="34" charset="0"/>
              </a:rPr>
              <a:t>xem</a:t>
            </a:r>
            <a:r>
              <a:rPr lang="en-US" sz="2000" dirty="0">
                <a:solidFill>
                  <a:srgbClr val="000000"/>
                </a:solidFill>
                <a:latin typeface="Arial" pitchFamily="34" charset="0"/>
                <a:ea typeface="MS PGothic" pitchFamily="34" charset="-128"/>
                <a:cs typeface="Arial" pitchFamily="34" charset="0"/>
              </a:rPr>
              <a:t> </a:t>
            </a:r>
            <a:r>
              <a:rPr lang="en-US" sz="2000" dirty="0" err="1">
                <a:solidFill>
                  <a:srgbClr val="000000"/>
                </a:solidFill>
                <a:latin typeface="Arial" pitchFamily="34" charset="0"/>
                <a:ea typeface="MS PGothic" pitchFamily="34" charset="-128"/>
                <a:cs typeface="Arial" pitchFamily="34" charset="0"/>
              </a:rPr>
              <a:t>là</a:t>
            </a:r>
            <a:r>
              <a:rPr lang="en-US" sz="2000" dirty="0">
                <a:solidFill>
                  <a:srgbClr val="000000"/>
                </a:solidFill>
                <a:latin typeface="Arial" pitchFamily="34" charset="0"/>
                <a:ea typeface="MS PGothic" pitchFamily="34" charset="-128"/>
                <a:cs typeface="Arial" pitchFamily="34" charset="0"/>
              </a:rPr>
              <a:t> </a:t>
            </a:r>
            <a:r>
              <a:rPr lang="en-US" sz="2000" dirty="0" err="1">
                <a:solidFill>
                  <a:srgbClr val="000000"/>
                </a:solidFill>
                <a:latin typeface="Arial" pitchFamily="34" charset="0"/>
                <a:ea typeface="MS PGothic" pitchFamily="34" charset="-128"/>
                <a:cs typeface="Arial" pitchFamily="34" charset="0"/>
              </a:rPr>
              <a:t>bất</a:t>
            </a:r>
            <a:r>
              <a:rPr lang="en-US" sz="2000" dirty="0">
                <a:solidFill>
                  <a:srgbClr val="000000"/>
                </a:solidFill>
                <a:latin typeface="Arial" pitchFamily="34" charset="0"/>
                <a:ea typeface="MS PGothic" pitchFamily="34" charset="-128"/>
                <a:cs typeface="Arial" pitchFamily="34" charset="0"/>
              </a:rPr>
              <a:t> </a:t>
            </a:r>
            <a:r>
              <a:rPr lang="en-US" sz="2000" dirty="0" err="1">
                <a:solidFill>
                  <a:srgbClr val="000000"/>
                </a:solidFill>
                <a:latin typeface="Arial" pitchFamily="34" charset="0"/>
                <a:ea typeface="MS PGothic" pitchFamily="34" charset="-128"/>
                <a:cs typeface="Arial" pitchFamily="34" charset="0"/>
              </a:rPr>
              <a:t>tỉnh</a:t>
            </a:r>
            <a:r>
              <a:rPr lang="en-US" sz="2000" dirty="0">
                <a:solidFill>
                  <a:srgbClr val="000000"/>
                </a:solidFill>
                <a:latin typeface="Arial" pitchFamily="34" charset="0"/>
                <a:ea typeface="MS PGothic" pitchFamily="34" charset="-128"/>
                <a:cs typeface="Arial" pitchFamily="34" charset="0"/>
              </a:rPr>
              <a:t> </a:t>
            </a:r>
            <a:r>
              <a:rPr lang="en-US" sz="2000" dirty="0" err="1">
                <a:solidFill>
                  <a:srgbClr val="000000"/>
                </a:solidFill>
                <a:latin typeface="Arial" pitchFamily="34" charset="0"/>
                <a:ea typeface="MS PGothic" pitchFamily="34" charset="-128"/>
                <a:cs typeface="Arial" pitchFamily="34" charset="0"/>
              </a:rPr>
              <a:t>và</a:t>
            </a:r>
            <a:r>
              <a:rPr lang="en-US" sz="2000" dirty="0">
                <a:solidFill>
                  <a:srgbClr val="000000"/>
                </a:solidFill>
                <a:latin typeface="Arial" pitchFamily="34" charset="0"/>
                <a:ea typeface="MS PGothic" pitchFamily="34" charset="-128"/>
                <a:cs typeface="Arial" pitchFamily="34" charset="0"/>
              </a:rPr>
              <a:t> </a:t>
            </a:r>
            <a:r>
              <a:rPr lang="en-US" sz="2000" dirty="0" err="1">
                <a:solidFill>
                  <a:srgbClr val="000000"/>
                </a:solidFill>
                <a:latin typeface="Arial" pitchFamily="34" charset="0"/>
                <a:ea typeface="MS PGothic" pitchFamily="34" charset="-128"/>
                <a:cs typeface="Arial" pitchFamily="34" charset="0"/>
              </a:rPr>
              <a:t>phải</a:t>
            </a:r>
            <a:r>
              <a:rPr lang="en-US" sz="2000" dirty="0">
                <a:solidFill>
                  <a:srgbClr val="000000"/>
                </a:solidFill>
                <a:latin typeface="Arial" pitchFamily="34" charset="0"/>
                <a:ea typeface="MS PGothic" pitchFamily="34" charset="-128"/>
                <a:cs typeface="Arial" pitchFamily="34" charset="0"/>
              </a:rPr>
              <a:t> </a:t>
            </a:r>
            <a:r>
              <a:rPr lang="en-US" sz="2000" dirty="0" err="1">
                <a:solidFill>
                  <a:srgbClr val="000000"/>
                </a:solidFill>
                <a:latin typeface="Arial" pitchFamily="34" charset="0"/>
                <a:ea typeface="MS PGothic" pitchFamily="34" charset="-128"/>
                <a:cs typeface="Arial" pitchFamily="34" charset="0"/>
              </a:rPr>
              <a:t>nhanh</a:t>
            </a:r>
            <a:r>
              <a:rPr lang="en-US" sz="2000" dirty="0">
                <a:solidFill>
                  <a:srgbClr val="000000"/>
                </a:solidFill>
                <a:latin typeface="Arial" pitchFamily="34" charset="0"/>
                <a:ea typeface="MS PGothic" pitchFamily="34" charset="-128"/>
                <a:cs typeface="Arial" pitchFamily="34" charset="0"/>
              </a:rPr>
              <a:t> </a:t>
            </a:r>
            <a:r>
              <a:rPr lang="en-US" sz="2000" dirty="0" err="1">
                <a:solidFill>
                  <a:srgbClr val="000000"/>
                </a:solidFill>
                <a:latin typeface="Arial" pitchFamily="34" charset="0"/>
                <a:ea typeface="MS PGothic" pitchFamily="34" charset="-128"/>
                <a:cs typeface="Arial" pitchFamily="34" charset="0"/>
              </a:rPr>
              <a:t>chóng</a:t>
            </a:r>
            <a:r>
              <a:rPr lang="en-US" sz="2000" dirty="0">
                <a:solidFill>
                  <a:srgbClr val="000000"/>
                </a:solidFill>
                <a:latin typeface="Arial" pitchFamily="34" charset="0"/>
                <a:ea typeface="MS PGothic" pitchFamily="34" charset="-128"/>
                <a:cs typeface="Arial" pitchFamily="34" charset="0"/>
              </a:rPr>
              <a:t> </a:t>
            </a:r>
            <a:r>
              <a:rPr lang="en-US" sz="2000" dirty="0" err="1">
                <a:solidFill>
                  <a:srgbClr val="000000"/>
                </a:solidFill>
                <a:latin typeface="Arial" pitchFamily="34" charset="0"/>
                <a:ea typeface="MS PGothic" pitchFamily="34" charset="-128"/>
                <a:cs typeface="Arial" pitchFamily="34" charset="0"/>
              </a:rPr>
              <a:t>kiểm</a:t>
            </a:r>
            <a:r>
              <a:rPr lang="en-US" sz="2000" dirty="0">
                <a:solidFill>
                  <a:srgbClr val="000000"/>
                </a:solidFill>
                <a:latin typeface="Arial" pitchFamily="34" charset="0"/>
                <a:ea typeface="MS PGothic" pitchFamily="34" charset="-128"/>
                <a:cs typeface="Arial" pitchFamily="34" charset="0"/>
              </a:rPr>
              <a:t> </a:t>
            </a:r>
            <a:r>
              <a:rPr lang="en-US" sz="2000" dirty="0" err="1">
                <a:solidFill>
                  <a:srgbClr val="000000"/>
                </a:solidFill>
                <a:latin typeface="Arial" pitchFamily="34" charset="0"/>
                <a:ea typeface="MS PGothic" pitchFamily="34" charset="-128"/>
                <a:cs typeface="Arial" pitchFamily="34" charset="0"/>
              </a:rPr>
              <a:t>tra</a:t>
            </a:r>
            <a:r>
              <a:rPr lang="en-US" sz="2000" dirty="0">
                <a:solidFill>
                  <a:srgbClr val="000000"/>
                </a:solidFill>
                <a:latin typeface="Arial" pitchFamily="34" charset="0"/>
                <a:ea typeface="MS PGothic" pitchFamily="34" charset="-128"/>
                <a:cs typeface="Arial" pitchFamily="34" charset="0"/>
              </a:rPr>
              <a:t> </a:t>
            </a:r>
            <a:r>
              <a:rPr lang="en-US" sz="2000" dirty="0" err="1">
                <a:solidFill>
                  <a:srgbClr val="000000"/>
                </a:solidFill>
                <a:latin typeface="Arial" pitchFamily="34" charset="0"/>
                <a:ea typeface="MS PGothic" pitchFamily="34" charset="-128"/>
                <a:cs typeface="Arial" pitchFamily="34" charset="0"/>
              </a:rPr>
              <a:t>và</a:t>
            </a:r>
            <a:r>
              <a:rPr lang="en-US" sz="2000" dirty="0">
                <a:solidFill>
                  <a:srgbClr val="000000"/>
                </a:solidFill>
                <a:latin typeface="Arial" pitchFamily="34" charset="0"/>
                <a:ea typeface="MS PGothic" pitchFamily="34" charset="-128"/>
                <a:cs typeface="Arial" pitchFamily="34" charset="0"/>
              </a:rPr>
              <a:t> </a:t>
            </a:r>
            <a:r>
              <a:rPr lang="en-US" sz="2000" dirty="0" err="1">
                <a:solidFill>
                  <a:srgbClr val="000000"/>
                </a:solidFill>
                <a:latin typeface="Arial" pitchFamily="34" charset="0"/>
                <a:ea typeface="MS PGothic" pitchFamily="34" charset="-128"/>
                <a:cs typeface="Arial" pitchFamily="34" charset="0"/>
              </a:rPr>
              <a:t>làm</a:t>
            </a:r>
            <a:r>
              <a:rPr lang="en-US" sz="2000" dirty="0">
                <a:solidFill>
                  <a:srgbClr val="000000"/>
                </a:solidFill>
                <a:latin typeface="Arial" pitchFamily="34" charset="0"/>
                <a:ea typeface="MS PGothic" pitchFamily="34" charset="-128"/>
                <a:cs typeface="Arial" pitchFamily="34" charset="0"/>
              </a:rPr>
              <a:t> </a:t>
            </a:r>
            <a:r>
              <a:rPr lang="en-US" sz="2000" dirty="0" err="1">
                <a:solidFill>
                  <a:srgbClr val="000000"/>
                </a:solidFill>
                <a:latin typeface="Arial" pitchFamily="34" charset="0"/>
                <a:ea typeface="MS PGothic" pitchFamily="34" charset="-128"/>
                <a:cs typeface="Arial" pitchFamily="34" charset="0"/>
              </a:rPr>
              <a:t>thông</a:t>
            </a:r>
            <a:r>
              <a:rPr lang="en-US" sz="2000" dirty="0">
                <a:solidFill>
                  <a:srgbClr val="000000"/>
                </a:solidFill>
                <a:latin typeface="Arial" pitchFamily="34" charset="0"/>
                <a:ea typeface="MS PGothic" pitchFamily="34" charset="-128"/>
                <a:cs typeface="Arial" pitchFamily="34" charset="0"/>
              </a:rPr>
              <a:t> </a:t>
            </a:r>
            <a:r>
              <a:rPr lang="en-US" sz="2000" dirty="0" err="1">
                <a:solidFill>
                  <a:srgbClr val="000000"/>
                </a:solidFill>
                <a:latin typeface="Arial" pitchFamily="34" charset="0"/>
                <a:ea typeface="MS PGothic" pitchFamily="34" charset="-128"/>
                <a:cs typeface="Arial" pitchFamily="34" charset="0"/>
              </a:rPr>
              <a:t>thoáng</a:t>
            </a:r>
            <a:r>
              <a:rPr lang="en-US" sz="2000" dirty="0">
                <a:solidFill>
                  <a:srgbClr val="000000"/>
                </a:solidFill>
                <a:latin typeface="Arial" pitchFamily="34" charset="0"/>
                <a:ea typeface="MS PGothic" pitchFamily="34" charset="-128"/>
                <a:cs typeface="Arial" pitchFamily="34" charset="0"/>
              </a:rPr>
              <a:t> </a:t>
            </a:r>
            <a:r>
              <a:rPr lang="en-US" sz="2000" dirty="0" err="1">
                <a:solidFill>
                  <a:srgbClr val="000000"/>
                </a:solidFill>
                <a:latin typeface="Arial" pitchFamily="34" charset="0"/>
                <a:ea typeface="MS PGothic" pitchFamily="34" charset="-128"/>
                <a:cs typeface="Arial" pitchFamily="34" charset="0"/>
              </a:rPr>
              <a:t>đường</a:t>
            </a:r>
            <a:r>
              <a:rPr lang="en-US" sz="2000" dirty="0">
                <a:solidFill>
                  <a:srgbClr val="000000"/>
                </a:solidFill>
                <a:latin typeface="Arial" pitchFamily="34" charset="0"/>
                <a:ea typeface="MS PGothic" pitchFamily="34" charset="-128"/>
                <a:cs typeface="Arial" pitchFamily="34" charset="0"/>
              </a:rPr>
              <a:t> </a:t>
            </a:r>
            <a:r>
              <a:rPr lang="en-US" sz="2000" dirty="0" err="1">
                <a:solidFill>
                  <a:srgbClr val="000000"/>
                </a:solidFill>
                <a:latin typeface="Arial" pitchFamily="34" charset="0"/>
                <a:ea typeface="MS PGothic" pitchFamily="34" charset="-128"/>
                <a:cs typeface="Arial" pitchFamily="34" charset="0"/>
              </a:rPr>
              <a:t>thở</a:t>
            </a:r>
            <a:r>
              <a:rPr lang="en-US" sz="2000" dirty="0">
                <a:solidFill>
                  <a:srgbClr val="000000"/>
                </a:solidFill>
                <a:latin typeface="Arial" pitchFamily="34" charset="0"/>
                <a:ea typeface="MS PGothic" pitchFamily="34" charset="-128"/>
                <a:cs typeface="Arial" pitchFamily="34" charset="0"/>
              </a:rPr>
              <a:t>.</a:t>
            </a:r>
          </a:p>
        </p:txBody>
      </p:sp>
      <p:sp>
        <p:nvSpPr>
          <p:cNvPr id="8" name="Rectangle 7"/>
          <p:cNvSpPr/>
          <p:nvPr/>
        </p:nvSpPr>
        <p:spPr>
          <a:xfrm>
            <a:off x="2908698" y="3208339"/>
            <a:ext cx="5777544" cy="523220"/>
          </a:xfrm>
          <a:prstGeom prst="rect">
            <a:avLst/>
          </a:prstGeom>
        </p:spPr>
        <p:txBody>
          <a:bodyPr wrap="none">
            <a:spAutoFit/>
          </a:bodyPr>
          <a:lstStyle/>
          <a:p>
            <a:pPr>
              <a:defRPr/>
            </a:pPr>
            <a:r>
              <a:rPr lang="en-US" sz="2800" b="1" dirty="0">
                <a:solidFill>
                  <a:srgbClr val="C00000"/>
                </a:solidFill>
              </a:rPr>
              <a:t>2. </a:t>
            </a:r>
            <a:r>
              <a:rPr lang="en-US" sz="2800" b="1" dirty="0" err="1">
                <a:solidFill>
                  <a:srgbClr val="C00000"/>
                </a:solidFill>
              </a:rPr>
              <a:t>Đánh</a:t>
            </a:r>
            <a:r>
              <a:rPr lang="en-US" sz="2800" b="1" dirty="0">
                <a:solidFill>
                  <a:srgbClr val="C00000"/>
                </a:solidFill>
              </a:rPr>
              <a:t> </a:t>
            </a:r>
            <a:r>
              <a:rPr lang="en-US" sz="2800" b="1" dirty="0" err="1">
                <a:solidFill>
                  <a:srgbClr val="C00000"/>
                </a:solidFill>
              </a:rPr>
              <a:t>giá</a:t>
            </a:r>
            <a:r>
              <a:rPr lang="en-US" sz="2800" b="1" dirty="0">
                <a:solidFill>
                  <a:srgbClr val="C00000"/>
                </a:solidFill>
              </a:rPr>
              <a:t> </a:t>
            </a:r>
            <a:r>
              <a:rPr lang="en-US" sz="2800" b="1" dirty="0" err="1">
                <a:solidFill>
                  <a:srgbClr val="C00000"/>
                </a:solidFill>
              </a:rPr>
              <a:t>sự</a:t>
            </a:r>
            <a:r>
              <a:rPr lang="en-US" sz="2800" b="1" dirty="0">
                <a:solidFill>
                  <a:srgbClr val="C00000"/>
                </a:solidFill>
              </a:rPr>
              <a:t> </a:t>
            </a:r>
            <a:r>
              <a:rPr lang="en-US" sz="2800" b="1" dirty="0" err="1">
                <a:solidFill>
                  <a:srgbClr val="C00000"/>
                </a:solidFill>
              </a:rPr>
              <a:t>đáp</a:t>
            </a:r>
            <a:r>
              <a:rPr lang="en-US" sz="2800" b="1" dirty="0">
                <a:solidFill>
                  <a:srgbClr val="C00000"/>
                </a:solidFill>
              </a:rPr>
              <a:t> </a:t>
            </a:r>
            <a:r>
              <a:rPr lang="en-US" sz="2800" b="1" dirty="0" err="1">
                <a:solidFill>
                  <a:srgbClr val="C00000"/>
                </a:solidFill>
              </a:rPr>
              <a:t>ứng</a:t>
            </a:r>
            <a:r>
              <a:rPr lang="en-US" sz="2800" b="1" dirty="0">
                <a:solidFill>
                  <a:srgbClr val="C00000"/>
                </a:solidFill>
              </a:rPr>
              <a:t> </a:t>
            </a:r>
            <a:r>
              <a:rPr lang="en-US" sz="2800" b="1" dirty="0" err="1">
                <a:solidFill>
                  <a:srgbClr val="C00000"/>
                </a:solidFill>
              </a:rPr>
              <a:t>của</a:t>
            </a:r>
            <a:r>
              <a:rPr lang="en-US" sz="2800" b="1" dirty="0">
                <a:solidFill>
                  <a:srgbClr val="C00000"/>
                </a:solidFill>
              </a:rPr>
              <a:t> </a:t>
            </a:r>
            <a:r>
              <a:rPr lang="en-US" sz="2800" b="1" dirty="0" err="1">
                <a:solidFill>
                  <a:srgbClr val="C00000"/>
                </a:solidFill>
              </a:rPr>
              <a:t>nạn</a:t>
            </a:r>
            <a:r>
              <a:rPr lang="en-US" sz="2800" b="1" dirty="0">
                <a:solidFill>
                  <a:srgbClr val="C00000"/>
                </a:solidFill>
              </a:rPr>
              <a:t> </a:t>
            </a:r>
            <a:r>
              <a:rPr lang="en-US" sz="2800" b="1" dirty="0" err="1">
                <a:solidFill>
                  <a:srgbClr val="C00000"/>
                </a:solidFill>
              </a:rPr>
              <a:t>nhân</a:t>
            </a:r>
            <a:endParaRPr lang="en-US" sz="2800" b="1" dirty="0">
              <a:solidFill>
                <a:srgbClr val="C00000"/>
              </a:solidFill>
              <a:effectLst>
                <a:outerShdw blurRad="38100" dist="38100" dir="2700000" algn="tl">
                  <a:srgbClr val="C0C0C0"/>
                </a:outerShdw>
              </a:effectLst>
            </a:endParaRPr>
          </a:p>
        </p:txBody>
      </p:sp>
      <p:grpSp>
        <p:nvGrpSpPr>
          <p:cNvPr id="9" name="Group 8"/>
          <p:cNvGrpSpPr>
            <a:grpSpLocks/>
          </p:cNvGrpSpPr>
          <p:nvPr/>
        </p:nvGrpSpPr>
        <p:grpSpPr bwMode="auto">
          <a:xfrm>
            <a:off x="5178029" y="3817938"/>
            <a:ext cx="3759994" cy="3040062"/>
            <a:chOff x="3769574" y="1187627"/>
            <a:chExt cx="7911589" cy="4932419"/>
          </a:xfrm>
        </p:grpSpPr>
        <p:pic>
          <p:nvPicPr>
            <p:cNvPr id="3277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9574" y="1526627"/>
              <a:ext cx="5823246" cy="459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loud Callout 10"/>
            <p:cNvSpPr>
              <a:spLocks noChangeArrowheads="1"/>
            </p:cNvSpPr>
            <p:nvPr/>
          </p:nvSpPr>
          <p:spPr bwMode="auto">
            <a:xfrm>
              <a:off x="7958357" y="1187627"/>
              <a:ext cx="3722806" cy="2269170"/>
            </a:xfrm>
            <a:prstGeom prst="cloudCallout">
              <a:avLst>
                <a:gd name="adj1" fmla="val -46769"/>
                <a:gd name="adj2" fmla="val 68644"/>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lnSpc>
                  <a:spcPct val="110000"/>
                </a:lnSpc>
                <a:defRPr/>
              </a:pPr>
              <a:r>
                <a:rPr lang="en-US" sz="2000">
                  <a:solidFill>
                    <a:srgbClr val="000000"/>
                  </a:solidFill>
                  <a:latin typeface="Arial" pitchFamily="34" charset="0"/>
                  <a:cs typeface="Arial" pitchFamily="34" charset="0"/>
                </a:rPr>
                <a:t>Em có sao không?</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826" y="219075"/>
            <a:ext cx="3232547"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a:grpSpLocks/>
          </p:cNvGrpSpPr>
          <p:nvPr/>
        </p:nvGrpSpPr>
        <p:grpSpPr bwMode="auto">
          <a:xfrm>
            <a:off x="-166535" y="3034327"/>
            <a:ext cx="4300385" cy="3482362"/>
            <a:chOff x="1251128" y="2128500"/>
            <a:chExt cx="5734066" cy="3483539"/>
          </a:xfrm>
        </p:grpSpPr>
        <p:pic>
          <p:nvPicPr>
            <p:cNvPr id="3277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59022" y="2823584"/>
              <a:ext cx="4526172" cy="278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Callout 15"/>
            <p:cNvSpPr>
              <a:spLocks noChangeArrowheads="1"/>
            </p:cNvSpPr>
            <p:nvPr/>
          </p:nvSpPr>
          <p:spPr bwMode="auto">
            <a:xfrm rot="20383879">
              <a:off x="1251128" y="2128500"/>
              <a:ext cx="3605550" cy="1067161"/>
            </a:xfrm>
            <a:prstGeom prst="wedgeEllipseCallout">
              <a:avLst>
                <a:gd name="adj1" fmla="val 24824"/>
                <a:gd name="adj2" fmla="val 72190"/>
              </a:avLst>
            </a:prstGeom>
            <a:solidFill>
              <a:srgbClr val="CCFFCC"/>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r>
                <a:rPr lang="en-US" sz="2000" dirty="0" err="1">
                  <a:latin typeface="Arial" pitchFamily="34" charset="0"/>
                  <a:cs typeface="Arial" pitchFamily="34" charset="0"/>
                </a:rPr>
                <a:t>Cứu</a:t>
              </a:r>
              <a:r>
                <a:rPr lang="en-US" sz="2000" dirty="0">
                  <a:latin typeface="Arial" pitchFamily="34" charset="0"/>
                  <a:cs typeface="Arial" pitchFamily="34" charset="0"/>
                </a:rPr>
                <a:t>, </a:t>
              </a:r>
              <a:r>
                <a:rPr lang="en-US" sz="2000" dirty="0" err="1">
                  <a:latin typeface="Arial" pitchFamily="34" charset="0"/>
                  <a:cs typeface="Arial" pitchFamily="34" charset="0"/>
                </a:rPr>
                <a:t>cứu</a:t>
              </a:r>
              <a:r>
                <a:rPr lang="en-US" sz="2000" dirty="0">
                  <a:latin typeface="Arial" pitchFamily="34" charset="0"/>
                  <a:cs typeface="Arial" pitchFamily="34" charset="0"/>
                </a:rPr>
                <a:t>, </a:t>
              </a:r>
              <a:r>
                <a:rPr lang="en-US" sz="2000" dirty="0" err="1">
                  <a:latin typeface="Arial" pitchFamily="34" charset="0"/>
                  <a:cs typeface="Arial" pitchFamily="34" charset="0"/>
                </a:rPr>
                <a:t>cứu</a:t>
              </a:r>
              <a:r>
                <a:rPr lang="en-US" sz="2000" dirty="0">
                  <a:latin typeface="Arial" pitchFamily="34" charset="0"/>
                  <a:cs typeface="Arial" pitchFamily="34" charset="0"/>
                </a:rPr>
                <a:t>! </a:t>
              </a:r>
            </a:p>
            <a:p>
              <a:pPr algn="ctr">
                <a:defRPr/>
              </a:pP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người</a:t>
              </a:r>
              <a:r>
                <a:rPr lang="en-US" sz="2000" dirty="0">
                  <a:latin typeface="Arial" pitchFamily="34" charset="0"/>
                  <a:cs typeface="Arial" pitchFamily="34" charset="0"/>
                </a:rPr>
                <a:t> </a:t>
              </a:r>
              <a:r>
                <a:rPr lang="en-US" sz="2000" dirty="0" err="1">
                  <a:latin typeface="Arial" pitchFamily="34" charset="0"/>
                  <a:cs typeface="Arial" pitchFamily="34" charset="0"/>
                </a:rPr>
                <a:t>bị</a:t>
              </a:r>
              <a:r>
                <a:rPr lang="en-US" sz="2000" dirty="0">
                  <a:latin typeface="Arial" pitchFamily="34" charset="0"/>
                  <a:cs typeface="Arial" pitchFamily="34" charset="0"/>
                </a:rPr>
                <a:t> </a:t>
              </a:r>
              <a:r>
                <a:rPr lang="en-US" sz="2000" dirty="0" err="1">
                  <a:latin typeface="Arial" pitchFamily="34" charset="0"/>
                  <a:cs typeface="Arial" pitchFamily="34" charset="0"/>
                </a:rPr>
                <a:t>nạn</a:t>
              </a:r>
              <a:endParaRPr lang="en-US" sz="2000" dirty="0">
                <a:latin typeface="Arial" pitchFamily="34" charset="0"/>
                <a:cs typeface="Arial" pitchFamily="34" charset="0"/>
              </a:endParaRPr>
            </a:p>
          </p:txBody>
        </p:sp>
      </p:grpSp>
    </p:spTree>
    <p:extLst>
      <p:ext uri="{BB962C8B-B14F-4D97-AF65-F5344CB8AC3E}">
        <p14:creationId xmlns:p14="http://schemas.microsoft.com/office/powerpoint/2010/main" val="40000119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strVal val="#ppt_w*0.70"/>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Effect transition="in" filter="fade">
                                      <p:cBhvr>
                                        <p:cTn id="23" dur="1000"/>
                                        <p:tgtEl>
                                          <p:spTgt spid="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strVal val="#ppt_w*0.70"/>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11919" y="1928813"/>
            <a:ext cx="2437210" cy="3014662"/>
          </a:xfrm>
          <a:prstGeom prst="ellipse">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000066"/>
                </a:solidFill>
                <a:latin typeface="Arial" pitchFamily="34" charset="0"/>
                <a:ea typeface="MS PGothic" pitchFamily="34" charset="-128"/>
                <a:cs typeface="Arial" pitchFamily="34" charset="0"/>
              </a:rPr>
              <a:t>3. </a:t>
            </a:r>
            <a:r>
              <a:rPr lang="en-US" sz="3200" b="1" dirty="0" err="1">
                <a:solidFill>
                  <a:srgbClr val="000066"/>
                </a:solidFill>
                <a:latin typeface="Arial" pitchFamily="34" charset="0"/>
                <a:ea typeface="MS PGothic" pitchFamily="34" charset="-128"/>
                <a:cs typeface="Arial" pitchFamily="34" charset="0"/>
              </a:rPr>
              <a:t>Kiểm</a:t>
            </a:r>
            <a:r>
              <a:rPr lang="en-US" sz="3200" b="1" dirty="0">
                <a:solidFill>
                  <a:srgbClr val="000066"/>
                </a:solidFill>
                <a:latin typeface="Arial" pitchFamily="34" charset="0"/>
                <a:ea typeface="MS PGothic" pitchFamily="34" charset="-128"/>
                <a:cs typeface="Arial" pitchFamily="34" charset="0"/>
              </a:rPr>
              <a:t> </a:t>
            </a:r>
            <a:r>
              <a:rPr lang="en-US" sz="3200" b="1" dirty="0" err="1">
                <a:solidFill>
                  <a:srgbClr val="000066"/>
                </a:solidFill>
                <a:latin typeface="Arial" pitchFamily="34" charset="0"/>
                <a:ea typeface="MS PGothic" pitchFamily="34" charset="-128"/>
                <a:cs typeface="Arial" pitchFamily="34" charset="0"/>
              </a:rPr>
              <a:t>tra</a:t>
            </a:r>
            <a:r>
              <a:rPr lang="en-US" sz="3200" b="1" dirty="0">
                <a:solidFill>
                  <a:srgbClr val="000066"/>
                </a:solidFill>
                <a:latin typeface="Arial" pitchFamily="34" charset="0"/>
                <a:ea typeface="MS PGothic" pitchFamily="34" charset="-128"/>
                <a:cs typeface="Arial" pitchFamily="34" charset="0"/>
              </a:rPr>
              <a:t> </a:t>
            </a:r>
            <a:r>
              <a:rPr lang="en-US" sz="3200" b="1" dirty="0" err="1">
                <a:solidFill>
                  <a:srgbClr val="000066"/>
                </a:solidFill>
                <a:latin typeface="Arial" pitchFamily="34" charset="0"/>
                <a:ea typeface="MS PGothic" pitchFamily="34" charset="-128"/>
                <a:cs typeface="Arial" pitchFamily="34" charset="0"/>
              </a:rPr>
              <a:t>mạch</a:t>
            </a:r>
            <a:endParaRPr lang="en-US" sz="3200" b="1" dirty="0">
              <a:solidFill>
                <a:srgbClr val="000066"/>
              </a:solidFill>
              <a:latin typeface="Arial" pitchFamily="34" charset="0"/>
              <a:ea typeface="MS PGothic" pitchFamily="34" charset="-128"/>
              <a:cs typeface="Arial" pitchFamily="34" charset="0"/>
            </a:endParaRPr>
          </a:p>
        </p:txBody>
      </p:sp>
      <p:cxnSp>
        <p:nvCxnSpPr>
          <p:cNvPr id="14" name="Straight Arrow Connector 13"/>
          <p:cNvCxnSpPr>
            <a:cxnSpLocks noChangeShapeType="1"/>
            <a:stCxn id="4" idx="6"/>
          </p:cNvCxnSpPr>
          <p:nvPr/>
        </p:nvCxnSpPr>
        <p:spPr bwMode="auto">
          <a:xfrm flipV="1">
            <a:off x="2549128" y="1311276"/>
            <a:ext cx="2318147" cy="2124075"/>
          </a:xfrm>
          <a:prstGeom prst="straightConnector1">
            <a:avLst/>
          </a:prstGeom>
          <a:noFill/>
          <a:ln w="38100">
            <a:solidFill>
              <a:srgbClr val="C00000"/>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a:stCxn id="4" idx="6"/>
          </p:cNvCxnSpPr>
          <p:nvPr/>
        </p:nvCxnSpPr>
        <p:spPr bwMode="auto">
          <a:xfrm flipV="1">
            <a:off x="2549129" y="3432176"/>
            <a:ext cx="2264569" cy="3175"/>
          </a:xfrm>
          <a:prstGeom prst="straightConnector1">
            <a:avLst/>
          </a:prstGeom>
          <a:noFill/>
          <a:ln w="38100">
            <a:solidFill>
              <a:srgbClr val="C00000"/>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4425" y="2470151"/>
            <a:ext cx="3121819"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9903" y="4743450"/>
            <a:ext cx="30956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p:cNvCxnSpPr>
            <a:cxnSpLocks noChangeShapeType="1"/>
            <a:stCxn id="4" idx="6"/>
          </p:cNvCxnSpPr>
          <p:nvPr/>
        </p:nvCxnSpPr>
        <p:spPr bwMode="auto">
          <a:xfrm>
            <a:off x="2549129" y="3435350"/>
            <a:ext cx="2305050" cy="1995488"/>
          </a:xfrm>
          <a:prstGeom prst="straightConnector1">
            <a:avLst/>
          </a:prstGeom>
          <a:noFill/>
          <a:ln w="38100">
            <a:solidFill>
              <a:srgbClr val="C00000"/>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pic>
        <p:nvPicPr>
          <p:cNvPr id="24"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1804" y="152399"/>
            <a:ext cx="314444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8184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l="-7983" r="-7983"/>
          <a:stretch>
            <a:fillRect/>
          </a:stretch>
        </p:blipFill>
        <p:spPr>
          <a:xfrm rot="20909317">
            <a:off x="-273844" y="3478214"/>
            <a:ext cx="3677841" cy="3182937"/>
          </a:xfrm>
        </p:spPr>
      </p:pic>
      <p:sp>
        <p:nvSpPr>
          <p:cNvPr id="3481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19A784F8-1819-4F71-9E2E-DECB77DD8A0D}" type="datetime1">
              <a:rPr lang="vi-VN">
                <a:solidFill>
                  <a:srgbClr val="898989"/>
                </a:solidFill>
              </a:rPr>
              <a:pPr eaLnBrk="1" hangingPunct="1"/>
              <a:t>05/11/2021</a:t>
            </a:fld>
            <a:endParaRPr lang="vi-VN">
              <a:solidFill>
                <a:srgbClr val="898989"/>
              </a:solidFill>
            </a:endParaRPr>
          </a:p>
        </p:txBody>
      </p:sp>
      <p:sp>
        <p:nvSpPr>
          <p:cNvPr id="3482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247E346D-B053-45D0-9211-7B114F92162F}" type="slidenum">
              <a:rPr lang="vi-VN">
                <a:solidFill>
                  <a:srgbClr val="898989"/>
                </a:solidFill>
              </a:rPr>
              <a:pPr eaLnBrk="1" hangingPunct="1"/>
              <a:t>8</a:t>
            </a:fld>
            <a:endParaRPr lang="vi-VN">
              <a:solidFill>
                <a:srgbClr val="898989"/>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98534">
            <a:off x="51197" y="354013"/>
            <a:ext cx="32385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59998">
            <a:off x="5324475" y="19050"/>
            <a:ext cx="340876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14732">
            <a:off x="5398294" y="3330576"/>
            <a:ext cx="3612356"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loud 14"/>
          <p:cNvSpPr/>
          <p:nvPr/>
        </p:nvSpPr>
        <p:spPr>
          <a:xfrm>
            <a:off x="2583657" y="2270125"/>
            <a:ext cx="2746772" cy="2674938"/>
          </a:xfrm>
          <a:prstGeom prst="cloud">
            <a:avLst/>
          </a:prstGeom>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400" dirty="0" smtClean="0">
                <a:solidFill>
                  <a:srgbClr val="000066"/>
                </a:solidFill>
                <a:latin typeface="Arial" pitchFamily="34" charset="0"/>
                <a:ea typeface="MS PGothic" pitchFamily="34" charset="-128"/>
                <a:cs typeface="Arial" pitchFamily="34" charset="0"/>
              </a:rPr>
              <a:t>3. </a:t>
            </a:r>
            <a:r>
              <a:rPr lang="en-US" sz="2400" dirty="0" err="1" smtClean="0">
                <a:solidFill>
                  <a:srgbClr val="000066"/>
                </a:solidFill>
                <a:latin typeface="Arial" pitchFamily="34" charset="0"/>
                <a:ea typeface="MS PGothic" pitchFamily="34" charset="-128"/>
                <a:cs typeface="Arial" pitchFamily="34" charset="0"/>
              </a:rPr>
              <a:t>Kiểm</a:t>
            </a:r>
            <a:r>
              <a:rPr lang="en-US" sz="2400" dirty="0" smtClean="0">
                <a:solidFill>
                  <a:srgbClr val="000066"/>
                </a:solidFill>
                <a:latin typeface="Arial" pitchFamily="34" charset="0"/>
                <a:ea typeface="MS PGothic" pitchFamily="34" charset="-128"/>
                <a:cs typeface="Arial" pitchFamily="34" charset="0"/>
              </a:rPr>
              <a:t> </a:t>
            </a:r>
            <a:r>
              <a:rPr lang="en-US" sz="2400" dirty="0" err="1">
                <a:solidFill>
                  <a:srgbClr val="000066"/>
                </a:solidFill>
                <a:latin typeface="Arial" pitchFamily="34" charset="0"/>
                <a:ea typeface="MS PGothic" pitchFamily="34" charset="-128"/>
                <a:cs typeface="Arial" pitchFamily="34" charset="0"/>
              </a:rPr>
              <a:t>tra</a:t>
            </a:r>
            <a:r>
              <a:rPr lang="en-US" sz="2400" dirty="0">
                <a:solidFill>
                  <a:srgbClr val="000066"/>
                </a:solidFill>
                <a:latin typeface="Arial" pitchFamily="34" charset="0"/>
                <a:ea typeface="MS PGothic" pitchFamily="34" charset="-128"/>
                <a:cs typeface="Arial" pitchFamily="34" charset="0"/>
              </a:rPr>
              <a:t> </a:t>
            </a:r>
            <a:r>
              <a:rPr lang="en-US" sz="2400" dirty="0" err="1">
                <a:solidFill>
                  <a:srgbClr val="000066"/>
                </a:solidFill>
                <a:latin typeface="Arial" pitchFamily="34" charset="0"/>
                <a:ea typeface="MS PGothic" pitchFamily="34" charset="-128"/>
                <a:cs typeface="Arial" pitchFamily="34" charset="0"/>
              </a:rPr>
              <a:t>sự</a:t>
            </a:r>
            <a:r>
              <a:rPr lang="en-US" sz="2400" dirty="0">
                <a:solidFill>
                  <a:srgbClr val="000066"/>
                </a:solidFill>
                <a:latin typeface="Arial" pitchFamily="34" charset="0"/>
                <a:ea typeface="MS PGothic" pitchFamily="34" charset="-128"/>
                <a:cs typeface="Arial" pitchFamily="34" charset="0"/>
              </a:rPr>
              <a:t> </a:t>
            </a:r>
            <a:r>
              <a:rPr lang="en-US" sz="2400" dirty="0" err="1">
                <a:solidFill>
                  <a:srgbClr val="000066"/>
                </a:solidFill>
                <a:latin typeface="Arial" pitchFamily="34" charset="0"/>
                <a:ea typeface="MS PGothic" pitchFamily="34" charset="-128"/>
                <a:cs typeface="Arial" pitchFamily="34" charset="0"/>
              </a:rPr>
              <a:t>thở</a:t>
            </a:r>
            <a:r>
              <a:rPr lang="en-US" sz="2400" dirty="0">
                <a:solidFill>
                  <a:srgbClr val="000066"/>
                </a:solidFill>
                <a:latin typeface="Arial" pitchFamily="34" charset="0"/>
                <a:ea typeface="MS PGothic" pitchFamily="34" charset="-128"/>
                <a:cs typeface="Arial" pitchFamily="34" charset="0"/>
              </a:rPr>
              <a:t> </a:t>
            </a:r>
            <a:r>
              <a:rPr lang="en-US" sz="2400" dirty="0" err="1">
                <a:solidFill>
                  <a:srgbClr val="000066"/>
                </a:solidFill>
                <a:latin typeface="Arial" pitchFamily="34" charset="0"/>
                <a:ea typeface="MS PGothic" pitchFamily="34" charset="-128"/>
                <a:cs typeface="Arial" pitchFamily="34" charset="0"/>
              </a:rPr>
              <a:t>và</a:t>
            </a:r>
            <a:r>
              <a:rPr lang="en-US" sz="2400" dirty="0">
                <a:solidFill>
                  <a:srgbClr val="000066"/>
                </a:solidFill>
                <a:latin typeface="Arial" pitchFamily="34" charset="0"/>
                <a:ea typeface="MS PGothic" pitchFamily="34" charset="-128"/>
                <a:cs typeface="Arial" pitchFamily="34" charset="0"/>
              </a:rPr>
              <a:t> </a:t>
            </a:r>
            <a:r>
              <a:rPr lang="en-US" sz="2400" dirty="0" err="1">
                <a:solidFill>
                  <a:srgbClr val="000066"/>
                </a:solidFill>
                <a:latin typeface="Arial" pitchFamily="34" charset="0"/>
                <a:ea typeface="MS PGothic" pitchFamily="34" charset="-128"/>
                <a:cs typeface="Arial" pitchFamily="34" charset="0"/>
              </a:rPr>
              <a:t>làm</a:t>
            </a:r>
            <a:r>
              <a:rPr lang="en-US" sz="2400" dirty="0">
                <a:solidFill>
                  <a:srgbClr val="000066"/>
                </a:solidFill>
                <a:latin typeface="Arial" pitchFamily="34" charset="0"/>
                <a:ea typeface="MS PGothic" pitchFamily="34" charset="-128"/>
                <a:cs typeface="Arial" pitchFamily="34" charset="0"/>
              </a:rPr>
              <a:t> </a:t>
            </a:r>
            <a:r>
              <a:rPr lang="en-US" sz="2400" dirty="0" err="1">
                <a:solidFill>
                  <a:srgbClr val="000066"/>
                </a:solidFill>
                <a:latin typeface="Arial" pitchFamily="34" charset="0"/>
                <a:ea typeface="MS PGothic" pitchFamily="34" charset="-128"/>
                <a:cs typeface="Arial" pitchFamily="34" charset="0"/>
              </a:rPr>
              <a:t>thông</a:t>
            </a:r>
            <a:r>
              <a:rPr lang="en-US" sz="2400" dirty="0">
                <a:solidFill>
                  <a:srgbClr val="000066"/>
                </a:solidFill>
                <a:latin typeface="Arial" pitchFamily="34" charset="0"/>
                <a:ea typeface="MS PGothic" pitchFamily="34" charset="-128"/>
                <a:cs typeface="Arial" pitchFamily="34" charset="0"/>
              </a:rPr>
              <a:t> </a:t>
            </a:r>
            <a:r>
              <a:rPr lang="en-US" sz="2400" dirty="0" err="1">
                <a:solidFill>
                  <a:srgbClr val="000066"/>
                </a:solidFill>
                <a:latin typeface="Arial" pitchFamily="34" charset="0"/>
                <a:ea typeface="MS PGothic" pitchFamily="34" charset="-128"/>
                <a:cs typeface="Arial" pitchFamily="34" charset="0"/>
              </a:rPr>
              <a:t>đường</a:t>
            </a:r>
            <a:r>
              <a:rPr lang="en-US" sz="2400" dirty="0">
                <a:solidFill>
                  <a:srgbClr val="000066"/>
                </a:solidFill>
                <a:latin typeface="Arial" pitchFamily="34" charset="0"/>
                <a:ea typeface="MS PGothic" pitchFamily="34" charset="-128"/>
                <a:cs typeface="Arial" pitchFamily="34" charset="0"/>
              </a:rPr>
              <a:t> </a:t>
            </a:r>
            <a:r>
              <a:rPr lang="en-US" sz="2400" dirty="0" err="1">
                <a:solidFill>
                  <a:srgbClr val="000066"/>
                </a:solidFill>
                <a:latin typeface="Arial" pitchFamily="34" charset="0"/>
                <a:ea typeface="MS PGothic" pitchFamily="34" charset="-128"/>
                <a:cs typeface="Arial" pitchFamily="34" charset="0"/>
              </a:rPr>
              <a:t>thở</a:t>
            </a:r>
            <a:r>
              <a:rPr lang="en-US" sz="2400" dirty="0">
                <a:solidFill>
                  <a:srgbClr val="000066"/>
                </a:solidFill>
                <a:latin typeface="Arial" pitchFamily="34" charset="0"/>
                <a:ea typeface="MS PGothic" pitchFamily="34" charset="-128"/>
                <a:cs typeface="Arial" pitchFamily="34" charset="0"/>
              </a:rPr>
              <a:t>.</a:t>
            </a:r>
          </a:p>
        </p:txBody>
      </p:sp>
    </p:spTree>
    <p:extLst>
      <p:ext uri="{BB962C8B-B14F-4D97-AF65-F5344CB8AC3E}">
        <p14:creationId xmlns:p14="http://schemas.microsoft.com/office/powerpoint/2010/main" val="2509810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8CD27084-B7C7-46FD-B119-01C90F207C31}" type="slidenum">
              <a:rPr lang="vi-VN">
                <a:solidFill>
                  <a:srgbClr val="898989"/>
                </a:solidFill>
              </a:rPr>
              <a:pPr eaLnBrk="1" hangingPunct="1"/>
              <a:t>9</a:t>
            </a:fld>
            <a:endParaRPr lang="vi-VN">
              <a:solidFill>
                <a:srgbClr val="898989"/>
              </a:solidFill>
            </a:endParaRPr>
          </a:p>
        </p:txBody>
      </p:sp>
      <p:pic>
        <p:nvPicPr>
          <p:cNvPr id="7" name="Picture 6" descr="dau hỏi.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191" y="1382713"/>
            <a:ext cx="2861072"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20662">
            <a:off x="3983831" y="958850"/>
            <a:ext cx="4292204"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1"/>
          <p:cNvSpPr txBox="1">
            <a:spLocks noChangeArrowheads="1"/>
          </p:cNvSpPr>
          <p:nvPr/>
        </p:nvSpPr>
        <p:spPr bwMode="auto">
          <a:xfrm>
            <a:off x="-736998" y="195103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p>
        </p:txBody>
      </p:sp>
    </p:spTree>
    <p:extLst>
      <p:ext uri="{BB962C8B-B14F-4D97-AF65-F5344CB8AC3E}">
        <p14:creationId xmlns:p14="http://schemas.microsoft.com/office/powerpoint/2010/main" val="3799284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3252</Words>
  <Application>Microsoft Office PowerPoint</Application>
  <PresentationFormat>On-screen Show (4:3)</PresentationFormat>
  <Paragraphs>247</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SƠ CỨU CẤP CỨU BAN ĐẦU MỘT SỐ TRƯỜNG HỢP  TAI NẠN THƯƠNG TÍCH THƯỜNG GẶP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Nguyên tắc cố định gãy xương</vt:lpstr>
      <vt:lpstr>Nguyên tắc cố định gãy xương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class5</cp:lastModifiedBy>
  <cp:revision>92</cp:revision>
  <dcterms:created xsi:type="dcterms:W3CDTF">2021-10-24T02:51:49Z</dcterms:created>
  <dcterms:modified xsi:type="dcterms:W3CDTF">2021-11-05T09:20:08Z</dcterms:modified>
</cp:coreProperties>
</file>