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259" r:id="rId4"/>
    <p:sldId id="260" r:id="rId5"/>
    <p:sldId id="262" r:id="rId6"/>
    <p:sldId id="266" r:id="rId7"/>
    <p:sldId id="263" r:id="rId8"/>
    <p:sldId id="267" r:id="rId9"/>
    <p:sldId id="265" r:id="rId10"/>
    <p:sldId id="264" r:id="rId11"/>
    <p:sldId id="268" r:id="rId12"/>
    <p:sldId id="261" r:id="rId13"/>
    <p:sldId id="269" r:id="rId14"/>
    <p:sldId id="270" r:id="rId15"/>
    <p:sldId id="281" r:id="rId16"/>
    <p:sldId id="271" r:id="rId17"/>
    <p:sldId id="276" r:id="rId18"/>
    <p:sldId id="277" r:id="rId19"/>
    <p:sldId id="282" r:id="rId20"/>
    <p:sldId id="278" r:id="rId21"/>
    <p:sldId id="289" r:id="rId22"/>
    <p:sldId id="279" r:id="rId23"/>
    <p:sldId id="280" r:id="rId24"/>
    <p:sldId id="283" r:id="rId25"/>
    <p:sldId id="284" r:id="rId26"/>
    <p:sldId id="285" r:id="rId27"/>
    <p:sldId id="286" r:id="rId28"/>
    <p:sldId id="287" r:id="rId29"/>
    <p:sldId id="288" r:id="rId30"/>
    <p:sldId id="272" r:id="rId31"/>
    <p:sldId id="273" r:id="rId32"/>
    <p:sldId id="299" r:id="rId33"/>
    <p:sldId id="274" r:id="rId34"/>
    <p:sldId id="290" r:id="rId35"/>
    <p:sldId id="300" r:id="rId36"/>
    <p:sldId id="293" r:id="rId37"/>
    <p:sldId id="303" r:id="rId38"/>
    <p:sldId id="301" r:id="rId39"/>
    <p:sldId id="304" r:id="rId40"/>
    <p:sldId id="305" r:id="rId41"/>
    <p:sldId id="318" r:id="rId42"/>
    <p:sldId id="302" r:id="rId43"/>
    <p:sldId id="291" r:id="rId44"/>
    <p:sldId id="294" r:id="rId45"/>
    <p:sldId id="295" r:id="rId46"/>
    <p:sldId id="296" r:id="rId47"/>
    <p:sldId id="297" r:id="rId48"/>
    <p:sldId id="310" r:id="rId49"/>
    <p:sldId id="298" r:id="rId50"/>
    <p:sldId id="311" r:id="rId51"/>
    <p:sldId id="306" r:id="rId52"/>
    <p:sldId id="307" r:id="rId53"/>
    <p:sldId id="312" r:id="rId54"/>
    <p:sldId id="308" r:id="rId55"/>
    <p:sldId id="313" r:id="rId56"/>
    <p:sldId id="309" r:id="rId57"/>
    <p:sldId id="292" r:id="rId58"/>
    <p:sldId id="314"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0F52"/>
    <a:srgbClr val="CCFFCC"/>
    <a:srgbClr val="FFFF99"/>
    <a:srgbClr val="FFD393"/>
    <a:srgbClr val="480048"/>
    <a:srgbClr val="FFDBA7"/>
    <a:srgbClr val="000066"/>
    <a:srgbClr val="FFFFCC"/>
    <a:srgbClr val="424AE2"/>
    <a:srgbClr val="483D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086" y="-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C6A979-2AD7-40AF-AA12-58E5BAE41E83}" type="datetimeFigureOut">
              <a:rPr lang="en-US" smtClean="0"/>
              <a:t>11/5/2021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4E8820-E875-4C7C-BBE6-C167CA84FCE2}" type="slidenum">
              <a:rPr lang="en-US" smtClean="0"/>
              <a:t>‹#›</a:t>
            </a:fld>
            <a:endParaRPr lang="en-US"/>
          </a:p>
        </p:txBody>
      </p:sp>
    </p:spTree>
    <p:extLst>
      <p:ext uri="{BB962C8B-B14F-4D97-AF65-F5344CB8AC3E}">
        <p14:creationId xmlns:p14="http://schemas.microsoft.com/office/powerpoint/2010/main" val="2442083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2700" dirty="0" err="1" smtClean="0">
                <a:latin typeface="Times New Roman" pitchFamily="18" charset="0"/>
                <a:cs typeface="Times New Roman" pitchFamily="18" charset="0"/>
              </a:rPr>
              <a:t>Môi</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trường</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học</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tập</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không</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đảm</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bảo</a:t>
            </a:r>
            <a:r>
              <a:rPr lang="en-GB" sz="2700" dirty="0" smtClean="0">
                <a:latin typeface="Times New Roman" pitchFamily="18" charset="0"/>
                <a:cs typeface="Times New Roman" pitchFamily="18" charset="0"/>
              </a:rPr>
              <a:t> TCVS: </a:t>
            </a:r>
            <a:r>
              <a:rPr lang="en-GB" sz="2700" dirty="0" err="1" smtClean="0">
                <a:latin typeface="Times New Roman" pitchFamily="18" charset="0"/>
                <a:cs typeface="Times New Roman" pitchFamily="18" charset="0"/>
              </a:rPr>
              <a:t>diện</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tích</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phòng</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học</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không</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đạt</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yêu</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cầu</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quy</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định</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học</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sinh</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phải</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ngồi</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gò</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bó</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thiếu</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ánh</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sáng</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phải</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ngồi</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vặn</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người</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mỗi</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khi</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viết</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làm</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cho</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cột</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sống</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bị</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xoáy</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vặn</a:t>
            </a:r>
            <a:r>
              <a:rPr lang="en-GB" sz="2700" dirty="0" smtClean="0">
                <a:latin typeface="Times New Roman" pitchFamily="18" charset="0"/>
                <a:cs typeface="Times New Roman" pitchFamily="18" charset="0"/>
              </a:rPr>
              <a:t> </a:t>
            </a:r>
            <a:r>
              <a:rPr lang="en-GB" sz="2700" dirty="0" err="1" smtClean="0">
                <a:latin typeface="Times New Roman" pitchFamily="18" charset="0"/>
                <a:cs typeface="Times New Roman" pitchFamily="18" charset="0"/>
              </a:rPr>
              <a:t>theo</a:t>
            </a:r>
            <a:endParaRPr lang="en-GB" sz="2700"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D54E8820-E875-4C7C-BBE6-C167CA84FCE2}" type="slidenum">
              <a:rPr lang="en-US" smtClean="0"/>
              <a:t>7</a:t>
            </a:fld>
            <a:endParaRPr lang="en-US"/>
          </a:p>
        </p:txBody>
      </p:sp>
    </p:spTree>
    <p:extLst>
      <p:ext uri="{BB962C8B-B14F-4D97-AF65-F5344CB8AC3E}">
        <p14:creationId xmlns:p14="http://schemas.microsoft.com/office/powerpoint/2010/main" val="2239330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GB" sz="2700"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D54E8820-E875-4C7C-BBE6-C167CA84FCE2}" type="slidenum">
              <a:rPr lang="en-US" smtClean="0"/>
              <a:t>8</a:t>
            </a:fld>
            <a:endParaRPr lang="en-US"/>
          </a:p>
        </p:txBody>
      </p:sp>
    </p:spTree>
    <p:extLst>
      <p:ext uri="{BB962C8B-B14F-4D97-AF65-F5344CB8AC3E}">
        <p14:creationId xmlns:p14="http://schemas.microsoft.com/office/powerpoint/2010/main" val="2239330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GB" sz="2700"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D54E8820-E875-4C7C-BBE6-C167CA84FCE2}" type="slidenum">
              <a:rPr lang="en-US" smtClean="0"/>
              <a:t>9</a:t>
            </a:fld>
            <a:endParaRPr lang="en-US"/>
          </a:p>
        </p:txBody>
      </p:sp>
    </p:spTree>
    <p:extLst>
      <p:ext uri="{BB962C8B-B14F-4D97-AF65-F5344CB8AC3E}">
        <p14:creationId xmlns:p14="http://schemas.microsoft.com/office/powerpoint/2010/main" val="2239330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54E8820-E875-4C7C-BBE6-C167CA84FCE2}" type="slidenum">
              <a:rPr lang="en-US" smtClean="0"/>
              <a:t>21</a:t>
            </a:fld>
            <a:endParaRPr lang="en-US"/>
          </a:p>
        </p:txBody>
      </p:sp>
    </p:spTree>
    <p:extLst>
      <p:ext uri="{BB962C8B-B14F-4D97-AF65-F5344CB8AC3E}">
        <p14:creationId xmlns:p14="http://schemas.microsoft.com/office/powerpoint/2010/main" val="4155485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7AB36C-E977-4861-BF96-2751BB493FD1}"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CF2D9-C06D-4E5F-A148-905AD85FE0A7}" type="slidenum">
              <a:rPr lang="en-US" smtClean="0"/>
              <a:t>‹#›</a:t>
            </a:fld>
            <a:endParaRPr lang="en-US"/>
          </a:p>
        </p:txBody>
      </p:sp>
    </p:spTree>
    <p:extLst>
      <p:ext uri="{BB962C8B-B14F-4D97-AF65-F5344CB8AC3E}">
        <p14:creationId xmlns:p14="http://schemas.microsoft.com/office/powerpoint/2010/main" val="2510241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AB36C-E977-4861-BF96-2751BB493FD1}"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CF2D9-C06D-4E5F-A148-905AD85FE0A7}" type="slidenum">
              <a:rPr lang="en-US" smtClean="0"/>
              <a:t>‹#›</a:t>
            </a:fld>
            <a:endParaRPr lang="en-US"/>
          </a:p>
        </p:txBody>
      </p:sp>
    </p:spTree>
    <p:extLst>
      <p:ext uri="{BB962C8B-B14F-4D97-AF65-F5344CB8AC3E}">
        <p14:creationId xmlns:p14="http://schemas.microsoft.com/office/powerpoint/2010/main" val="316766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AB36C-E977-4861-BF96-2751BB493FD1}"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CF2D9-C06D-4E5F-A148-905AD85FE0A7}" type="slidenum">
              <a:rPr lang="en-US" smtClean="0"/>
              <a:t>‹#›</a:t>
            </a:fld>
            <a:endParaRPr lang="en-US"/>
          </a:p>
        </p:txBody>
      </p:sp>
    </p:spTree>
    <p:extLst>
      <p:ext uri="{BB962C8B-B14F-4D97-AF65-F5344CB8AC3E}">
        <p14:creationId xmlns:p14="http://schemas.microsoft.com/office/powerpoint/2010/main" val="1580952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Tahoma" pitchFamily="34" charset="0"/>
                <a:ea typeface="Tahoma" pitchFamily="34" charset="0"/>
                <a:cs typeface="Tahoma"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b="1">
                <a:latin typeface="Tahoma" pitchFamily="34" charset="0"/>
                <a:ea typeface="Tahoma" pitchFamily="34" charset="0"/>
                <a:cs typeface="Tahoma" pitchFamily="34" charset="0"/>
              </a:defRPr>
            </a:lvl1pPr>
            <a:lvl2pPr>
              <a:defRPr b="1">
                <a:latin typeface="Tahoma" pitchFamily="34" charset="0"/>
                <a:ea typeface="Tahoma" pitchFamily="34" charset="0"/>
                <a:cs typeface="Tahoma" pitchFamily="34" charset="0"/>
              </a:defRPr>
            </a:lvl2pPr>
            <a:lvl3pPr>
              <a:defRPr b="1">
                <a:latin typeface="Tahoma" pitchFamily="34" charset="0"/>
                <a:ea typeface="Tahoma" pitchFamily="34" charset="0"/>
                <a:cs typeface="Tahoma" pitchFamily="34" charset="0"/>
              </a:defRPr>
            </a:lvl3pPr>
            <a:lvl4pPr>
              <a:defRPr b="1">
                <a:latin typeface="Tahoma" pitchFamily="34" charset="0"/>
                <a:ea typeface="Tahoma" pitchFamily="34" charset="0"/>
                <a:cs typeface="Tahoma" pitchFamily="34" charset="0"/>
              </a:defRPr>
            </a:lvl4pPr>
            <a:lvl5pPr>
              <a:defRPr b="1">
                <a:latin typeface="Tahoma" pitchFamily="34" charset="0"/>
                <a:ea typeface="Tahoma" pitchFamily="34" charset="0"/>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AB36C-E977-4861-BF96-2751BB493FD1}"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CF2D9-C06D-4E5F-A148-905AD85FE0A7}" type="slidenum">
              <a:rPr lang="en-US" smtClean="0"/>
              <a:t>‹#›</a:t>
            </a:fld>
            <a:endParaRPr lang="en-US"/>
          </a:p>
        </p:txBody>
      </p:sp>
      <p:pic>
        <p:nvPicPr>
          <p:cNvPr id="7" name="Picture 2" descr="C:\Users\USER\Documents\37894259-lead-pencil-isolated-on-white-backgroun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2430322">
            <a:off x="-187923" y="5297812"/>
            <a:ext cx="2862940" cy="430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813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7AB36C-E977-4861-BF96-2751BB493FD1}"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CF2D9-C06D-4E5F-A148-905AD85FE0A7}" type="slidenum">
              <a:rPr lang="en-US" smtClean="0"/>
              <a:t>‹#›</a:t>
            </a:fld>
            <a:endParaRPr lang="en-US"/>
          </a:p>
        </p:txBody>
      </p:sp>
    </p:spTree>
    <p:extLst>
      <p:ext uri="{BB962C8B-B14F-4D97-AF65-F5344CB8AC3E}">
        <p14:creationId xmlns:p14="http://schemas.microsoft.com/office/powerpoint/2010/main" val="2037231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7AB36C-E977-4861-BF96-2751BB493FD1}"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CF2D9-C06D-4E5F-A148-905AD85FE0A7}" type="slidenum">
              <a:rPr lang="en-US" smtClean="0"/>
              <a:t>‹#›</a:t>
            </a:fld>
            <a:endParaRPr lang="en-US"/>
          </a:p>
        </p:txBody>
      </p:sp>
    </p:spTree>
    <p:extLst>
      <p:ext uri="{BB962C8B-B14F-4D97-AF65-F5344CB8AC3E}">
        <p14:creationId xmlns:p14="http://schemas.microsoft.com/office/powerpoint/2010/main" val="2197781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7AB36C-E977-4861-BF96-2751BB493FD1}"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0CF2D9-C06D-4E5F-A148-905AD85FE0A7}" type="slidenum">
              <a:rPr lang="en-US" smtClean="0"/>
              <a:t>‹#›</a:t>
            </a:fld>
            <a:endParaRPr lang="en-US"/>
          </a:p>
        </p:txBody>
      </p:sp>
    </p:spTree>
    <p:extLst>
      <p:ext uri="{BB962C8B-B14F-4D97-AF65-F5344CB8AC3E}">
        <p14:creationId xmlns:p14="http://schemas.microsoft.com/office/powerpoint/2010/main" val="3220598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7AB36C-E977-4861-BF96-2751BB493FD1}"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0CF2D9-C06D-4E5F-A148-905AD85FE0A7}" type="slidenum">
              <a:rPr lang="en-US" smtClean="0"/>
              <a:t>‹#›</a:t>
            </a:fld>
            <a:endParaRPr lang="en-US"/>
          </a:p>
        </p:txBody>
      </p:sp>
    </p:spTree>
    <p:extLst>
      <p:ext uri="{BB962C8B-B14F-4D97-AF65-F5344CB8AC3E}">
        <p14:creationId xmlns:p14="http://schemas.microsoft.com/office/powerpoint/2010/main" val="42947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AB36C-E977-4861-BF96-2751BB493FD1}"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0CF2D9-C06D-4E5F-A148-905AD85FE0A7}" type="slidenum">
              <a:rPr lang="en-US" smtClean="0"/>
              <a:t>‹#›</a:t>
            </a:fld>
            <a:endParaRPr lang="en-US"/>
          </a:p>
        </p:txBody>
      </p:sp>
    </p:spTree>
    <p:extLst>
      <p:ext uri="{BB962C8B-B14F-4D97-AF65-F5344CB8AC3E}">
        <p14:creationId xmlns:p14="http://schemas.microsoft.com/office/powerpoint/2010/main" val="18513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AB36C-E977-4861-BF96-2751BB493FD1}"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CF2D9-C06D-4E5F-A148-905AD85FE0A7}" type="slidenum">
              <a:rPr lang="en-US" smtClean="0"/>
              <a:t>‹#›</a:t>
            </a:fld>
            <a:endParaRPr lang="en-US"/>
          </a:p>
        </p:txBody>
      </p:sp>
    </p:spTree>
    <p:extLst>
      <p:ext uri="{BB962C8B-B14F-4D97-AF65-F5344CB8AC3E}">
        <p14:creationId xmlns:p14="http://schemas.microsoft.com/office/powerpoint/2010/main" val="4058320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AB36C-E977-4861-BF96-2751BB493FD1}"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CF2D9-C06D-4E5F-A148-905AD85FE0A7}" type="slidenum">
              <a:rPr lang="en-US" smtClean="0"/>
              <a:t>‹#›</a:t>
            </a:fld>
            <a:endParaRPr lang="en-US"/>
          </a:p>
        </p:txBody>
      </p:sp>
    </p:spTree>
    <p:extLst>
      <p:ext uri="{BB962C8B-B14F-4D97-AF65-F5344CB8AC3E}">
        <p14:creationId xmlns:p14="http://schemas.microsoft.com/office/powerpoint/2010/main" val="2867444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AB36C-E977-4861-BF96-2751BB493FD1}" type="datetimeFigureOut">
              <a:rPr lang="en-US" smtClean="0"/>
              <a:t>11/5/2021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CF2D9-C06D-4E5F-A148-905AD85FE0A7}" type="slidenum">
              <a:rPr lang="en-US" smtClean="0"/>
              <a:t>‹#›</a:t>
            </a:fld>
            <a:endParaRPr lang="en-US"/>
          </a:p>
        </p:txBody>
      </p:sp>
    </p:spTree>
    <p:extLst>
      <p:ext uri="{BB962C8B-B14F-4D97-AF65-F5344CB8AC3E}">
        <p14:creationId xmlns:p14="http://schemas.microsoft.com/office/powerpoint/2010/main" val="3421713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lay 3"/>
          <p:cNvSpPr/>
          <p:nvPr/>
        </p:nvSpPr>
        <p:spPr>
          <a:xfrm>
            <a:off x="762000" y="228600"/>
            <a:ext cx="8077200" cy="5486400"/>
          </a:xfrm>
          <a:prstGeom prst="flowChartDelay">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dirty="0" smtClean="0">
                <a:solidFill>
                  <a:srgbClr val="002060"/>
                </a:solidFill>
                <a:latin typeface="Tahoma" pitchFamily="34" charset="0"/>
                <a:ea typeface="Tahoma" pitchFamily="34" charset="0"/>
                <a:cs typeface="Tahoma" pitchFamily="34" charset="0"/>
              </a:rPr>
              <a:t>DỰ PHÒNG BỆNH, TẬT HỌC ĐƯỜNG</a:t>
            </a:r>
            <a:endParaRPr lang="en-US" sz="4800" dirty="0">
              <a:solidFill>
                <a:srgbClr val="002060"/>
              </a:solidFill>
            </a:endParaRPr>
          </a:p>
        </p:txBody>
      </p:sp>
      <p:pic>
        <p:nvPicPr>
          <p:cNvPr id="1026" name="Picture 2" descr="C:\Users\USER\Documents\37894259-lead-pencil-isolated-on-white-backgrou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761570" y="2924853"/>
            <a:ext cx="6781802"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966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771" y="304800"/>
            <a:ext cx="9144000" cy="6400800"/>
            <a:chOff x="-21771" y="304800"/>
            <a:chExt cx="9144000" cy="6400800"/>
          </a:xfrm>
        </p:grpSpPr>
        <p:pic>
          <p:nvPicPr>
            <p:cNvPr id="2" name="Picture 4" descr="13">
              <a:extLst>
                <a:ext uri="{FF2B5EF4-FFF2-40B4-BE49-F238E27FC236}">
                  <a16:creationId xmlns="" xmlns:a16="http://schemas.microsoft.com/office/drawing/2014/main" id="{C3930181-4E30-504B-A1EA-08E8F6388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30480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54626" y="533400"/>
              <a:ext cx="457200" cy="3048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068034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114800" y="381000"/>
            <a:ext cx="4724400" cy="33528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81000" y="3048000"/>
            <a:ext cx="4724400" cy="335280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ightning Bolt 3"/>
          <p:cNvSpPr/>
          <p:nvPr/>
        </p:nvSpPr>
        <p:spPr>
          <a:xfrm flipH="1">
            <a:off x="533400" y="381000"/>
            <a:ext cx="1098115" cy="2286000"/>
          </a:xfrm>
          <a:prstGeom prst="lightningBol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Alternate Process 4"/>
          <p:cNvSpPr/>
          <p:nvPr/>
        </p:nvSpPr>
        <p:spPr>
          <a:xfrm>
            <a:off x="1600200" y="892629"/>
            <a:ext cx="2019972" cy="1295400"/>
          </a:xfrm>
          <a:prstGeom prst="flowChartAlternateProcess">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ahoma" pitchFamily="34" charset="0"/>
                <a:ea typeface="Tahoma" pitchFamily="34" charset="0"/>
                <a:cs typeface="Tahoma" pitchFamily="34" charset="0"/>
              </a:rPr>
              <a:t>Cận</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thị</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học</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đường</a:t>
            </a:r>
            <a:endParaRPr lang="en-US" sz="2800" dirty="0">
              <a:solidFill>
                <a:srgbClr val="00206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0559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p:cNvSpPr/>
          <p:nvPr/>
        </p:nvSpPr>
        <p:spPr>
          <a:xfrm>
            <a:off x="838200" y="3788228"/>
            <a:ext cx="7620000" cy="2993572"/>
          </a:xfrm>
          <a:prstGeom prst="flowChartAlternateProcess">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600"/>
              </a:lnSpc>
            </a:pPr>
            <a:r>
              <a:rPr lang="en-US" sz="2800" dirty="0" smtClean="0">
                <a:solidFill>
                  <a:srgbClr val="002060"/>
                </a:solidFill>
                <a:latin typeface="Tahoma" pitchFamily="34" charset="0"/>
                <a:ea typeface="Tahoma" pitchFamily="34" charset="0"/>
                <a:cs typeface="Tahoma" pitchFamily="34" charset="0"/>
              </a:rPr>
              <a:t>T</a:t>
            </a:r>
            <a:r>
              <a:rPr lang="vi-VN" sz="2800" dirty="0" smtClean="0">
                <a:solidFill>
                  <a:srgbClr val="002060"/>
                </a:solidFill>
                <a:latin typeface="Tahoma" pitchFamily="34" charset="0"/>
                <a:ea typeface="Tahoma" pitchFamily="34" charset="0"/>
                <a:cs typeface="Tahoma" pitchFamily="34" charset="0"/>
              </a:rPr>
              <a:t>rục </a:t>
            </a:r>
            <a:r>
              <a:rPr lang="vi-VN" sz="2800" dirty="0">
                <a:solidFill>
                  <a:srgbClr val="002060"/>
                </a:solidFill>
                <a:latin typeface="Tahoma" pitchFamily="34" charset="0"/>
                <a:ea typeface="Tahoma" pitchFamily="34" charset="0"/>
                <a:cs typeface="Tahoma" pitchFamily="34" charset="0"/>
              </a:rPr>
              <a:t>trước sau của mắt bị kéo dài hơn bình thường, do đó ảnh của sự vật hiện lên ở trước võng mạc mà làm cho sức nhìn của mắt bị giảm và nhìn không rõ</a:t>
            </a:r>
          </a:p>
        </p:txBody>
      </p:sp>
      <p:pic>
        <p:nvPicPr>
          <p:cNvPr id="1026" name="Picture 2" descr="C:\Users\USER\Documents\nh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457200"/>
            <a:ext cx="6350000" cy="374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12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circle(in)">
                                      <p:cBhvr>
                                        <p:cTn id="14"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e 1"/>
          <p:cNvSpPr/>
          <p:nvPr/>
        </p:nvSpPr>
        <p:spPr>
          <a:xfrm>
            <a:off x="-2019300" y="-2000250"/>
            <a:ext cx="4038600" cy="4000500"/>
          </a:xfrm>
          <a:prstGeom prst="pie">
            <a:avLst>
              <a:gd name="adj1" fmla="val 0"/>
              <a:gd name="adj2" fmla="val 5400000"/>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Oval 2"/>
          <p:cNvSpPr/>
          <p:nvPr/>
        </p:nvSpPr>
        <p:spPr>
          <a:xfrm>
            <a:off x="1447800" y="3429000"/>
            <a:ext cx="1066800" cy="990600"/>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Alternate Process 4"/>
          <p:cNvSpPr/>
          <p:nvPr/>
        </p:nvSpPr>
        <p:spPr>
          <a:xfrm>
            <a:off x="2362200" y="1581150"/>
            <a:ext cx="6400800" cy="1009650"/>
          </a:xfrm>
          <a:prstGeom prst="flowChartAlternateProcess">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ahoma" pitchFamily="34" charset="0"/>
                <a:ea typeface="Tahoma" pitchFamily="34" charset="0"/>
                <a:cs typeface="Tahoma" pitchFamily="34" charset="0"/>
              </a:rPr>
              <a:t>Chiếu</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sáng</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không</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đủ</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quá</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chói</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tự</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nhiên</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nhân</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tạo</a:t>
            </a:r>
            <a:r>
              <a:rPr lang="en-US" sz="2800" dirty="0" smtClean="0">
                <a:solidFill>
                  <a:srgbClr val="002060"/>
                </a:solidFill>
                <a:latin typeface="Tahoma" pitchFamily="34" charset="0"/>
                <a:ea typeface="Tahoma" pitchFamily="34" charset="0"/>
                <a:cs typeface="Tahoma" pitchFamily="34" charset="0"/>
              </a:rPr>
              <a:t>)</a:t>
            </a:r>
            <a:endParaRPr lang="vi-VN" sz="2800" dirty="0">
              <a:solidFill>
                <a:srgbClr val="002060"/>
              </a:solidFill>
              <a:latin typeface="Tahoma" pitchFamily="34" charset="0"/>
              <a:ea typeface="Tahoma" pitchFamily="34" charset="0"/>
              <a:cs typeface="Tahoma" pitchFamily="34" charset="0"/>
            </a:endParaRPr>
          </a:p>
        </p:txBody>
      </p:sp>
      <p:sp>
        <p:nvSpPr>
          <p:cNvPr id="6" name="Flowchart: Alternate Process 5"/>
          <p:cNvSpPr/>
          <p:nvPr/>
        </p:nvSpPr>
        <p:spPr>
          <a:xfrm>
            <a:off x="2362200" y="2743200"/>
            <a:ext cx="6400800" cy="1009650"/>
          </a:xfrm>
          <a:prstGeom prst="flowChartAlternateProcess">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Tahoma" pitchFamily="34" charset="0"/>
                <a:ea typeface="Tahoma" pitchFamily="34" charset="0"/>
                <a:cs typeface="Tahoma" pitchFamily="34" charset="0"/>
              </a:rPr>
              <a:t>B</a:t>
            </a:r>
            <a:r>
              <a:rPr lang="vi-VN" sz="2800" dirty="0">
                <a:solidFill>
                  <a:srgbClr val="002060"/>
                </a:solidFill>
                <a:latin typeface="Tahoma" pitchFamily="34" charset="0"/>
                <a:ea typeface="Tahoma" pitchFamily="34" charset="0"/>
                <a:cs typeface="Tahoma" pitchFamily="34" charset="0"/>
              </a:rPr>
              <a:t>àn ghế không phù </a:t>
            </a:r>
            <a:r>
              <a:rPr lang="vi-VN" sz="2800" dirty="0" smtClean="0">
                <a:solidFill>
                  <a:srgbClr val="002060"/>
                </a:solidFill>
                <a:latin typeface="Tahoma" pitchFamily="34" charset="0"/>
                <a:ea typeface="Tahoma" pitchFamily="34" charset="0"/>
                <a:cs typeface="Tahoma" pitchFamily="34" charset="0"/>
              </a:rPr>
              <a:t>hợp</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ngồi</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học</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sai</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tư</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thế</a:t>
            </a:r>
            <a:endParaRPr lang="vi-VN" sz="2800" dirty="0">
              <a:solidFill>
                <a:srgbClr val="002060"/>
              </a:solidFill>
              <a:latin typeface="Tahoma" pitchFamily="34" charset="0"/>
              <a:ea typeface="Tahoma" pitchFamily="34" charset="0"/>
              <a:cs typeface="Tahoma" pitchFamily="34" charset="0"/>
            </a:endParaRPr>
          </a:p>
        </p:txBody>
      </p:sp>
      <p:sp>
        <p:nvSpPr>
          <p:cNvPr id="7" name="Flowchart: Alternate Process 6"/>
          <p:cNvSpPr/>
          <p:nvPr/>
        </p:nvSpPr>
        <p:spPr>
          <a:xfrm>
            <a:off x="2362200" y="3943350"/>
            <a:ext cx="6400800" cy="1009650"/>
          </a:xfrm>
          <a:prstGeom prst="flowChartAlternateProcess">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Tahoma" pitchFamily="34" charset="0"/>
                <a:ea typeface="Tahoma" pitchFamily="34" charset="0"/>
                <a:cs typeface="Tahoma" pitchFamily="34" charset="0"/>
              </a:rPr>
              <a:t>Thời gian học tập, nghỉ ngơi, lao động… không thích hợp</a:t>
            </a:r>
          </a:p>
        </p:txBody>
      </p:sp>
      <p:sp>
        <p:nvSpPr>
          <p:cNvPr id="8" name="Flowchart: Alternate Process 7"/>
          <p:cNvSpPr/>
          <p:nvPr/>
        </p:nvSpPr>
        <p:spPr>
          <a:xfrm>
            <a:off x="2362200" y="5105400"/>
            <a:ext cx="6400800" cy="1009650"/>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ahoma" pitchFamily="34" charset="0"/>
                <a:ea typeface="Tahoma" pitchFamily="34" charset="0"/>
                <a:cs typeface="Tahoma" pitchFamily="34" charset="0"/>
              </a:rPr>
              <a:t>Chế</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độ</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dinh</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dưỡng</a:t>
            </a:r>
            <a:r>
              <a:rPr lang="en-US" sz="2800" dirty="0" smtClean="0">
                <a:solidFill>
                  <a:srgbClr val="002060"/>
                </a:solidFill>
                <a:latin typeface="Tahoma" pitchFamily="34" charset="0"/>
                <a:ea typeface="Tahoma" pitchFamily="34" charset="0"/>
                <a:cs typeface="Tahoma" pitchFamily="34" charset="0"/>
              </a:rPr>
              <a:t>, di </a:t>
            </a:r>
            <a:r>
              <a:rPr lang="en-US" sz="2800" dirty="0" err="1" smtClean="0">
                <a:solidFill>
                  <a:srgbClr val="002060"/>
                </a:solidFill>
                <a:latin typeface="Tahoma" pitchFamily="34" charset="0"/>
                <a:ea typeface="Tahoma" pitchFamily="34" charset="0"/>
                <a:cs typeface="Tahoma" pitchFamily="34" charset="0"/>
              </a:rPr>
              <a:t>truyền</a:t>
            </a:r>
            <a:endParaRPr lang="vi-VN" sz="2800" dirty="0">
              <a:solidFill>
                <a:srgbClr val="002060"/>
              </a:solidFill>
              <a:latin typeface="Tahoma" pitchFamily="34" charset="0"/>
              <a:ea typeface="Tahoma" pitchFamily="34" charset="0"/>
              <a:cs typeface="Tahoma" pitchFamily="34" charset="0"/>
            </a:endParaRPr>
          </a:p>
        </p:txBody>
      </p:sp>
      <p:sp>
        <p:nvSpPr>
          <p:cNvPr id="9" name="TextBox 8"/>
          <p:cNvSpPr txBox="1"/>
          <p:nvPr/>
        </p:nvSpPr>
        <p:spPr>
          <a:xfrm>
            <a:off x="975396" y="609600"/>
            <a:ext cx="3256020" cy="646331"/>
          </a:xfrm>
          <a:prstGeom prst="rect">
            <a:avLst/>
          </a:prstGeom>
          <a:noFill/>
        </p:spPr>
        <p:txBody>
          <a:bodyPr wrap="none" rtlCol="0">
            <a:spAutoFit/>
          </a:bodyPr>
          <a:lstStyle/>
          <a:p>
            <a:r>
              <a:rPr lang="en-US" sz="3600" b="1" dirty="0" err="1">
                <a:solidFill>
                  <a:srgbClr val="480048"/>
                </a:solidFill>
                <a:latin typeface="Tahoma" pitchFamily="34" charset="0"/>
                <a:ea typeface="Tahoma" pitchFamily="34" charset="0"/>
                <a:cs typeface="Tahoma" pitchFamily="34" charset="0"/>
              </a:rPr>
              <a:t>Nguyên</a:t>
            </a:r>
            <a:r>
              <a:rPr lang="en-US" sz="3600" b="1" dirty="0">
                <a:solidFill>
                  <a:srgbClr val="480048"/>
                </a:solidFill>
                <a:latin typeface="Tahoma" pitchFamily="34" charset="0"/>
                <a:ea typeface="Tahoma" pitchFamily="34" charset="0"/>
                <a:cs typeface="Tahoma" pitchFamily="34" charset="0"/>
              </a:rPr>
              <a:t> </a:t>
            </a:r>
            <a:r>
              <a:rPr lang="en-US" sz="3600" b="1" dirty="0" err="1" smtClean="0">
                <a:solidFill>
                  <a:srgbClr val="480048"/>
                </a:solidFill>
                <a:latin typeface="Tahoma" pitchFamily="34" charset="0"/>
                <a:ea typeface="Tahoma" pitchFamily="34" charset="0"/>
                <a:cs typeface="Tahoma" pitchFamily="34" charset="0"/>
              </a:rPr>
              <a:t>nhân</a:t>
            </a:r>
            <a:endParaRPr lang="vi-VN" sz="3600" b="1" dirty="0">
              <a:solidFill>
                <a:srgbClr val="480048"/>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76742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228600"/>
            <a:ext cx="9144000" cy="6548437"/>
            <a:chOff x="1" y="228600"/>
            <a:chExt cx="9144000" cy="6548437"/>
          </a:xfrm>
        </p:grpSpPr>
        <p:pic>
          <p:nvPicPr>
            <p:cNvPr id="2" name="Picture 4" descr="3">
              <a:extLst>
                <a:ext uri="{FF2B5EF4-FFF2-40B4-BE49-F238E27FC236}">
                  <a16:creationId xmlns="" xmlns:a16="http://schemas.microsoft.com/office/drawing/2014/main" id="{D7F1F76B-39ED-8744-90C2-FA494CA10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8600"/>
              <a:ext cx="9144000" cy="654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362200" y="457200"/>
              <a:ext cx="457200" cy="304800"/>
            </a:xfrm>
            <a:prstGeom prst="rect">
              <a:avLst/>
            </a:prstGeom>
            <a:solidFill>
              <a:srgbClr val="424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41038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e 1"/>
          <p:cNvSpPr/>
          <p:nvPr/>
        </p:nvSpPr>
        <p:spPr>
          <a:xfrm>
            <a:off x="-2019300" y="-2000250"/>
            <a:ext cx="4038600" cy="4000500"/>
          </a:xfrm>
          <a:prstGeom prst="pie">
            <a:avLst>
              <a:gd name="adj1" fmla="val 0"/>
              <a:gd name="adj2" fmla="val 5400000"/>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Oval 2"/>
          <p:cNvSpPr/>
          <p:nvPr/>
        </p:nvSpPr>
        <p:spPr>
          <a:xfrm>
            <a:off x="1447800" y="3429000"/>
            <a:ext cx="1066800" cy="990600"/>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Alternate Process 4"/>
          <p:cNvSpPr/>
          <p:nvPr/>
        </p:nvSpPr>
        <p:spPr>
          <a:xfrm>
            <a:off x="2362200" y="1581150"/>
            <a:ext cx="6400800" cy="1009650"/>
          </a:xfrm>
          <a:prstGeom prst="flowChartAlternateProcess">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Tahoma" pitchFamily="34" charset="0"/>
                <a:ea typeface="Tahoma" pitchFamily="34" charset="0"/>
                <a:cs typeface="Tahoma" pitchFamily="34" charset="0"/>
              </a:rPr>
              <a:t>Ảnh hưởng đến chất lượng và kết quả học tập</a:t>
            </a:r>
          </a:p>
        </p:txBody>
      </p:sp>
      <p:sp>
        <p:nvSpPr>
          <p:cNvPr id="6" name="Flowchart: Alternate Process 5"/>
          <p:cNvSpPr/>
          <p:nvPr/>
        </p:nvSpPr>
        <p:spPr>
          <a:xfrm>
            <a:off x="2362200" y="2743200"/>
            <a:ext cx="6400800" cy="1619250"/>
          </a:xfrm>
          <a:prstGeom prst="flowChartAlternateProcess">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Tahoma" pitchFamily="34" charset="0"/>
                <a:ea typeface="Tahoma" pitchFamily="34" charset="0"/>
                <a:cs typeface="Tahoma" pitchFamily="34" charset="0"/>
              </a:rPr>
              <a:t>Gặp </a:t>
            </a:r>
            <a:r>
              <a:rPr lang="vi-VN" sz="2800" dirty="0" smtClean="0">
                <a:solidFill>
                  <a:srgbClr val="002060"/>
                </a:solidFill>
                <a:latin typeface="Tahoma" pitchFamily="34" charset="0"/>
                <a:ea typeface="Tahoma" pitchFamily="34" charset="0"/>
                <a:cs typeface="Tahoma" pitchFamily="34" charset="0"/>
              </a:rPr>
              <a:t>khó </a:t>
            </a:r>
            <a:r>
              <a:rPr lang="vi-VN" sz="2800" dirty="0">
                <a:solidFill>
                  <a:srgbClr val="002060"/>
                </a:solidFill>
                <a:latin typeface="Tahoma" pitchFamily="34" charset="0"/>
                <a:ea typeface="Tahoma" pitchFamily="34" charset="0"/>
                <a:cs typeface="Tahoma" pitchFamily="34" charset="0"/>
              </a:rPr>
              <a:t>khăn trong sinh hoạt và cuộc sống hàng </a:t>
            </a:r>
            <a:r>
              <a:rPr lang="vi-VN" sz="2800" dirty="0" smtClean="0">
                <a:solidFill>
                  <a:srgbClr val="002060"/>
                </a:solidFill>
                <a:latin typeface="Tahoma" pitchFamily="34" charset="0"/>
                <a:ea typeface="Tahoma" pitchFamily="34" charset="0"/>
                <a:cs typeface="Tahoma" pitchFamily="34" charset="0"/>
              </a:rPr>
              <a:t>ngày. </a:t>
            </a:r>
            <a:r>
              <a:rPr lang="vi-VN" sz="2800" dirty="0">
                <a:solidFill>
                  <a:srgbClr val="002060"/>
                </a:solidFill>
                <a:latin typeface="Tahoma" pitchFamily="34" charset="0"/>
                <a:ea typeface="Tahoma" pitchFamily="34" charset="0"/>
                <a:cs typeface="Tahoma" pitchFamily="34" charset="0"/>
              </a:rPr>
              <a:t>Một số ngành </a:t>
            </a:r>
            <a:r>
              <a:rPr lang="vi-VN" sz="2800" dirty="0" smtClean="0">
                <a:solidFill>
                  <a:srgbClr val="002060"/>
                </a:solidFill>
                <a:latin typeface="Tahoma" pitchFamily="34" charset="0"/>
                <a:ea typeface="Tahoma" pitchFamily="34" charset="0"/>
                <a:cs typeface="Tahoma" pitchFamily="34" charset="0"/>
              </a:rPr>
              <a:t>không </a:t>
            </a:r>
            <a:r>
              <a:rPr lang="vi-VN" sz="2800" dirty="0">
                <a:solidFill>
                  <a:srgbClr val="002060"/>
                </a:solidFill>
                <a:latin typeface="Tahoma" pitchFamily="34" charset="0"/>
                <a:ea typeface="Tahoma" pitchFamily="34" charset="0"/>
                <a:cs typeface="Tahoma" pitchFamily="34" charset="0"/>
              </a:rPr>
              <a:t>tuyển chọn những người bị cận thị.</a:t>
            </a:r>
          </a:p>
        </p:txBody>
      </p:sp>
      <p:sp>
        <p:nvSpPr>
          <p:cNvPr id="7" name="Flowchart: Alternate Process 6"/>
          <p:cNvSpPr/>
          <p:nvPr/>
        </p:nvSpPr>
        <p:spPr>
          <a:xfrm>
            <a:off x="2362200" y="4552950"/>
            <a:ext cx="6400800" cy="1619250"/>
          </a:xfrm>
          <a:prstGeom prst="flowChartAlternateProcess">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rgbClr val="002060"/>
                </a:solidFill>
                <a:latin typeface="Tahoma" pitchFamily="34" charset="0"/>
                <a:ea typeface="Tahoma" pitchFamily="34" charset="0"/>
                <a:cs typeface="Tahoma" pitchFamily="34" charset="0"/>
              </a:rPr>
              <a:t>Trường </a:t>
            </a:r>
            <a:r>
              <a:rPr lang="vi-VN" sz="2800" dirty="0">
                <a:solidFill>
                  <a:srgbClr val="002060"/>
                </a:solidFill>
                <a:latin typeface="Tahoma" pitchFamily="34" charset="0"/>
                <a:ea typeface="Tahoma" pitchFamily="34" charset="0"/>
                <a:cs typeface="Tahoma" pitchFamily="34" charset="0"/>
              </a:rPr>
              <a:t>hợp bị cận thị nặng có thể xẩy ra biến chứng nguy hiểm về mắt như bị bong võng mạc và dẫn tới mù.</a:t>
            </a:r>
          </a:p>
        </p:txBody>
      </p:sp>
      <p:sp>
        <p:nvSpPr>
          <p:cNvPr id="9" name="TextBox 8"/>
          <p:cNvSpPr txBox="1"/>
          <p:nvPr/>
        </p:nvSpPr>
        <p:spPr>
          <a:xfrm>
            <a:off x="975396" y="609600"/>
            <a:ext cx="1830950" cy="646331"/>
          </a:xfrm>
          <a:prstGeom prst="rect">
            <a:avLst/>
          </a:prstGeom>
          <a:noFill/>
        </p:spPr>
        <p:txBody>
          <a:bodyPr wrap="none" rtlCol="0">
            <a:spAutoFit/>
          </a:bodyPr>
          <a:lstStyle/>
          <a:p>
            <a:r>
              <a:rPr lang="en-US" sz="3600" b="1" dirty="0" err="1" smtClean="0">
                <a:solidFill>
                  <a:srgbClr val="480048"/>
                </a:solidFill>
                <a:latin typeface="Tahoma" pitchFamily="34" charset="0"/>
                <a:ea typeface="Tahoma" pitchFamily="34" charset="0"/>
                <a:cs typeface="Tahoma" pitchFamily="34" charset="0"/>
              </a:rPr>
              <a:t>Tác</a:t>
            </a:r>
            <a:r>
              <a:rPr lang="en-US" sz="3600" b="1" dirty="0" smtClean="0">
                <a:solidFill>
                  <a:srgbClr val="480048"/>
                </a:solidFill>
                <a:latin typeface="Tahoma" pitchFamily="34" charset="0"/>
                <a:ea typeface="Tahoma" pitchFamily="34" charset="0"/>
                <a:cs typeface="Tahoma" pitchFamily="34" charset="0"/>
              </a:rPr>
              <a:t> </a:t>
            </a:r>
            <a:r>
              <a:rPr lang="en-US" sz="3600" b="1" dirty="0" err="1" smtClean="0">
                <a:solidFill>
                  <a:srgbClr val="480048"/>
                </a:solidFill>
                <a:latin typeface="Tahoma" pitchFamily="34" charset="0"/>
                <a:ea typeface="Tahoma" pitchFamily="34" charset="0"/>
                <a:cs typeface="Tahoma" pitchFamily="34" charset="0"/>
              </a:rPr>
              <a:t>hại</a:t>
            </a:r>
            <a:endParaRPr lang="vi-VN" sz="3600" b="1" dirty="0">
              <a:solidFill>
                <a:srgbClr val="480048"/>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83733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304800"/>
            <a:ext cx="9067800" cy="6329364"/>
            <a:chOff x="76200" y="304800"/>
            <a:chExt cx="9067800" cy="6329364"/>
          </a:xfrm>
        </p:grpSpPr>
        <p:pic>
          <p:nvPicPr>
            <p:cNvPr id="2" name="Picture 4" descr="5">
              <a:extLst>
                <a:ext uri="{FF2B5EF4-FFF2-40B4-BE49-F238E27FC236}">
                  <a16:creationId xmlns="" xmlns:a16="http://schemas.microsoft.com/office/drawing/2014/main" id="{7D72366A-59DD-B54D-AC61-102A237766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04800"/>
              <a:ext cx="9067800" cy="632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32856" y="489858"/>
              <a:ext cx="457200" cy="304800"/>
            </a:xfrm>
            <a:prstGeom prst="rect">
              <a:avLst/>
            </a:prstGeom>
            <a:solidFill>
              <a:srgbClr val="424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9121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304800"/>
            <a:ext cx="9143999" cy="6415088"/>
            <a:chOff x="0" y="304800"/>
            <a:chExt cx="9143999" cy="6415088"/>
          </a:xfrm>
        </p:grpSpPr>
        <p:pic>
          <p:nvPicPr>
            <p:cNvPr id="2" name="Picture 4" descr="7">
              <a:extLst>
                <a:ext uri="{FF2B5EF4-FFF2-40B4-BE49-F238E27FC236}">
                  <a16:creationId xmlns="" xmlns:a16="http://schemas.microsoft.com/office/drawing/2014/main" id="{A5FF25D9-D6C0-774D-BD1A-6FD6990D13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4800"/>
              <a:ext cx="9143999" cy="641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438400" y="522517"/>
              <a:ext cx="457200" cy="304800"/>
            </a:xfrm>
            <a:prstGeom prst="rect">
              <a:avLst/>
            </a:prstGeom>
            <a:solidFill>
              <a:srgbClr val="424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19599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00" y="838200"/>
            <a:ext cx="2590800" cy="4953000"/>
            <a:chOff x="457200" y="838200"/>
            <a:chExt cx="2590800" cy="4953000"/>
          </a:xfrm>
        </p:grpSpPr>
        <p:sp>
          <p:nvSpPr>
            <p:cNvPr id="2" name="Vertical Scroll 1"/>
            <p:cNvSpPr/>
            <p:nvPr/>
          </p:nvSpPr>
          <p:spPr>
            <a:xfrm>
              <a:off x="457200" y="838200"/>
              <a:ext cx="2590800" cy="4953000"/>
            </a:xfrm>
            <a:prstGeom prst="verticalScroll">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43000" y="1981200"/>
              <a:ext cx="1371600" cy="2464777"/>
            </a:xfrm>
            <a:prstGeom prst="rect">
              <a:avLst/>
            </a:prstGeom>
            <a:noFill/>
          </p:spPr>
          <p:txBody>
            <a:bodyPr wrap="square" rtlCol="0">
              <a:spAutoFit/>
            </a:bodyPr>
            <a:lstStyle/>
            <a:p>
              <a:pPr algn="ctr">
                <a:lnSpc>
                  <a:spcPts val="3700"/>
                </a:lnSpc>
              </a:pPr>
              <a:r>
                <a:rPr lang="en-US" sz="2800" b="1" dirty="0" err="1" smtClean="0">
                  <a:solidFill>
                    <a:srgbClr val="480048"/>
                  </a:solidFill>
                  <a:latin typeface="Tahoma" pitchFamily="34" charset="0"/>
                  <a:ea typeface="Tahoma" pitchFamily="34" charset="0"/>
                  <a:cs typeface="Tahoma" pitchFamily="34" charset="0"/>
                </a:rPr>
                <a:t>Biện</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pháp</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dự</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phòng</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chung</a:t>
              </a:r>
              <a:endParaRPr lang="en-US" sz="2800" b="1" dirty="0">
                <a:solidFill>
                  <a:srgbClr val="480048"/>
                </a:solidFill>
                <a:latin typeface="Tahoma" pitchFamily="34" charset="0"/>
                <a:ea typeface="Tahoma" pitchFamily="34" charset="0"/>
                <a:cs typeface="Tahoma" pitchFamily="34" charset="0"/>
              </a:endParaRPr>
            </a:p>
          </p:txBody>
        </p:sp>
      </p:grpSp>
      <p:sp>
        <p:nvSpPr>
          <p:cNvPr id="4" name="Flowchart: Alternate Process 3"/>
          <p:cNvSpPr/>
          <p:nvPr/>
        </p:nvSpPr>
        <p:spPr>
          <a:xfrm>
            <a:off x="2590800" y="1219200"/>
            <a:ext cx="6248400" cy="1009650"/>
          </a:xfrm>
          <a:prstGeom prst="flowChartAlternateProcess">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Tahoma" pitchFamily="34" charset="0"/>
                <a:ea typeface="Tahoma" pitchFamily="34" charset="0"/>
                <a:cs typeface="Tahoma" pitchFamily="34" charset="0"/>
              </a:rPr>
              <a:t>Đảm</a:t>
            </a:r>
            <a:r>
              <a:rPr lang="en-US" sz="2800" dirty="0">
                <a:solidFill>
                  <a:srgbClr val="002060"/>
                </a:solidFill>
                <a:latin typeface="Tahoma" pitchFamily="34" charset="0"/>
                <a:ea typeface="Tahoma" pitchFamily="34" charset="0"/>
                <a:cs typeface="Tahoma" pitchFamily="34" charset="0"/>
              </a:rPr>
              <a:t> </a:t>
            </a:r>
            <a:r>
              <a:rPr lang="en-US" sz="2800" dirty="0" err="1">
                <a:solidFill>
                  <a:srgbClr val="002060"/>
                </a:solidFill>
                <a:latin typeface="Tahoma" pitchFamily="34" charset="0"/>
                <a:ea typeface="Tahoma" pitchFamily="34" charset="0"/>
                <a:cs typeface="Tahoma" pitchFamily="34" charset="0"/>
              </a:rPr>
              <a:t>bảo</a:t>
            </a:r>
            <a:r>
              <a:rPr lang="en-US" sz="2800" dirty="0">
                <a:solidFill>
                  <a:srgbClr val="002060"/>
                </a:solidFill>
                <a:latin typeface="Tahoma" pitchFamily="34" charset="0"/>
                <a:ea typeface="Tahoma" pitchFamily="34" charset="0"/>
                <a:cs typeface="Tahoma" pitchFamily="34" charset="0"/>
              </a:rPr>
              <a:t> </a:t>
            </a:r>
            <a:r>
              <a:rPr lang="en-US" sz="2800" dirty="0" err="1">
                <a:solidFill>
                  <a:srgbClr val="002060"/>
                </a:solidFill>
                <a:latin typeface="Tahoma" pitchFamily="34" charset="0"/>
                <a:ea typeface="Tahoma" pitchFamily="34" charset="0"/>
                <a:cs typeface="Tahoma" pitchFamily="34" charset="0"/>
              </a:rPr>
              <a:t>tiêu</a:t>
            </a:r>
            <a:r>
              <a:rPr lang="en-US" sz="2800" dirty="0">
                <a:solidFill>
                  <a:srgbClr val="002060"/>
                </a:solidFill>
                <a:latin typeface="Tahoma" pitchFamily="34" charset="0"/>
                <a:ea typeface="Tahoma" pitchFamily="34" charset="0"/>
                <a:cs typeface="Tahoma" pitchFamily="34" charset="0"/>
              </a:rPr>
              <a:t> </a:t>
            </a:r>
            <a:r>
              <a:rPr lang="en-US" sz="2800" dirty="0" err="1">
                <a:solidFill>
                  <a:srgbClr val="002060"/>
                </a:solidFill>
                <a:latin typeface="Tahoma" pitchFamily="34" charset="0"/>
                <a:ea typeface="Tahoma" pitchFamily="34" charset="0"/>
                <a:cs typeface="Tahoma" pitchFamily="34" charset="0"/>
              </a:rPr>
              <a:t>chuẩn</a:t>
            </a:r>
            <a:r>
              <a:rPr lang="en-US" sz="2800" dirty="0">
                <a:solidFill>
                  <a:srgbClr val="002060"/>
                </a:solidFill>
                <a:latin typeface="Tahoma" pitchFamily="34" charset="0"/>
                <a:ea typeface="Tahoma" pitchFamily="34" charset="0"/>
                <a:cs typeface="Tahoma" pitchFamily="34" charset="0"/>
              </a:rPr>
              <a:t> </a:t>
            </a:r>
            <a:r>
              <a:rPr lang="en-US" sz="2800" dirty="0" smtClean="0">
                <a:solidFill>
                  <a:srgbClr val="002060"/>
                </a:solidFill>
                <a:latin typeface="Tahoma" pitchFamily="34" charset="0"/>
                <a:ea typeface="Tahoma" pitchFamily="34" charset="0"/>
                <a:cs typeface="Tahoma" pitchFamily="34" charset="0"/>
              </a:rPr>
              <a:t>VS </a:t>
            </a:r>
            <a:r>
              <a:rPr lang="en-US" sz="2800" dirty="0" err="1" smtClean="0">
                <a:solidFill>
                  <a:srgbClr val="002060"/>
                </a:solidFill>
                <a:latin typeface="Tahoma" pitchFamily="34" charset="0"/>
                <a:ea typeface="Tahoma" pitchFamily="34" charset="0"/>
                <a:cs typeface="Tahoma" pitchFamily="34" charset="0"/>
              </a:rPr>
              <a:t>trường</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học</a:t>
            </a:r>
            <a:endParaRPr lang="vi-VN" sz="2800" dirty="0">
              <a:solidFill>
                <a:srgbClr val="002060"/>
              </a:solidFill>
              <a:latin typeface="Tahoma" pitchFamily="34" charset="0"/>
              <a:ea typeface="Tahoma" pitchFamily="34" charset="0"/>
              <a:cs typeface="Tahoma" pitchFamily="34" charset="0"/>
            </a:endParaRPr>
          </a:p>
        </p:txBody>
      </p:sp>
      <p:sp>
        <p:nvSpPr>
          <p:cNvPr id="5" name="Flowchart: Alternate Process 4"/>
          <p:cNvSpPr/>
          <p:nvPr/>
        </p:nvSpPr>
        <p:spPr>
          <a:xfrm>
            <a:off x="2590800" y="2381250"/>
            <a:ext cx="6248400" cy="1009650"/>
          </a:xfrm>
          <a:prstGeom prst="flowChartAlternateProcess">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Tahoma" pitchFamily="34" charset="0"/>
                <a:ea typeface="Tahoma" pitchFamily="34" charset="0"/>
                <a:cs typeface="Tahoma" pitchFamily="34" charset="0"/>
              </a:rPr>
              <a:t>HS phải ngồi học đúng tư thế </a:t>
            </a:r>
          </a:p>
        </p:txBody>
      </p:sp>
      <p:sp>
        <p:nvSpPr>
          <p:cNvPr id="6" name="Flowchart: Alternate Process 5"/>
          <p:cNvSpPr/>
          <p:nvPr/>
        </p:nvSpPr>
        <p:spPr>
          <a:xfrm>
            <a:off x="2590800" y="3581400"/>
            <a:ext cx="6248400" cy="2286000"/>
          </a:xfrm>
          <a:prstGeom prst="flowChartAlternateProcess">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ahoma" pitchFamily="34" charset="0"/>
                <a:ea typeface="Tahoma" pitchFamily="34" charset="0"/>
                <a:cs typeface="Tahoma" pitchFamily="34" charset="0"/>
              </a:rPr>
              <a:t>Thường</a:t>
            </a:r>
            <a:r>
              <a:rPr lang="en-US" sz="2800" dirty="0" smtClean="0">
                <a:solidFill>
                  <a:srgbClr val="002060"/>
                </a:solidFill>
                <a:latin typeface="Tahoma" pitchFamily="34" charset="0"/>
                <a:ea typeface="Tahoma" pitchFamily="34" charset="0"/>
                <a:cs typeface="Tahoma" pitchFamily="34" charset="0"/>
              </a:rPr>
              <a:t> </a:t>
            </a:r>
            <a:r>
              <a:rPr lang="vi-VN" sz="2800" dirty="0" smtClean="0">
                <a:solidFill>
                  <a:srgbClr val="002060"/>
                </a:solidFill>
                <a:latin typeface="Tahoma" pitchFamily="34" charset="0"/>
                <a:ea typeface="Tahoma" pitchFamily="34" charset="0"/>
                <a:cs typeface="Tahoma" pitchFamily="34" charset="0"/>
              </a:rPr>
              <a:t>xuyên </a:t>
            </a:r>
            <a:r>
              <a:rPr lang="vi-VN" sz="2800" dirty="0">
                <a:solidFill>
                  <a:srgbClr val="002060"/>
                </a:solidFill>
                <a:latin typeface="Tahoma" pitchFamily="34" charset="0"/>
                <a:ea typeface="Tahoma" pitchFamily="34" charset="0"/>
                <a:cs typeface="Tahoma" pitchFamily="34" charset="0"/>
              </a:rPr>
              <a:t>tổ chức kiểm tra </a:t>
            </a:r>
            <a:r>
              <a:rPr lang="vi-VN" sz="2800" dirty="0" smtClean="0">
                <a:solidFill>
                  <a:srgbClr val="002060"/>
                </a:solidFill>
                <a:latin typeface="Tahoma" pitchFamily="34" charset="0"/>
                <a:ea typeface="Tahoma" pitchFamily="34" charset="0"/>
                <a:cs typeface="Tahoma" pitchFamily="34" charset="0"/>
              </a:rPr>
              <a:t>SKHS; phát </a:t>
            </a:r>
            <a:r>
              <a:rPr lang="vi-VN" sz="2800" dirty="0">
                <a:solidFill>
                  <a:srgbClr val="002060"/>
                </a:solidFill>
                <a:latin typeface="Tahoma" pitchFamily="34" charset="0"/>
                <a:ea typeface="Tahoma" pitchFamily="34" charset="0"/>
                <a:cs typeface="Tahoma" pitchFamily="34" charset="0"/>
              </a:rPr>
              <a:t>hiện sớm cận thị học đường, cong vẹo </a:t>
            </a:r>
            <a:r>
              <a:rPr lang="en-US" sz="2800" dirty="0" smtClean="0">
                <a:solidFill>
                  <a:srgbClr val="002060"/>
                </a:solidFill>
                <a:latin typeface="Tahoma" pitchFamily="34" charset="0"/>
                <a:ea typeface="Tahoma" pitchFamily="34" charset="0"/>
                <a:cs typeface="Tahoma" pitchFamily="34" charset="0"/>
              </a:rPr>
              <a:t>CS </a:t>
            </a:r>
            <a:r>
              <a:rPr lang="vi-VN" sz="2800" dirty="0" smtClean="0">
                <a:solidFill>
                  <a:srgbClr val="002060"/>
                </a:solidFill>
                <a:latin typeface="Tahoma" pitchFamily="34" charset="0"/>
                <a:ea typeface="Tahoma" pitchFamily="34" charset="0"/>
                <a:cs typeface="Tahoma" pitchFamily="34" charset="0"/>
              </a:rPr>
              <a:t>để </a:t>
            </a:r>
            <a:r>
              <a:rPr lang="vi-VN" sz="2800" dirty="0">
                <a:solidFill>
                  <a:srgbClr val="002060"/>
                </a:solidFill>
                <a:latin typeface="Tahoma" pitchFamily="34" charset="0"/>
                <a:ea typeface="Tahoma" pitchFamily="34" charset="0"/>
                <a:cs typeface="Tahoma" pitchFamily="34" charset="0"/>
              </a:rPr>
              <a:t>có những biện pháp chữa trị và đề phòng</a:t>
            </a:r>
          </a:p>
        </p:txBody>
      </p:sp>
    </p:spTree>
    <p:extLst>
      <p:ext uri="{BB962C8B-B14F-4D97-AF65-F5344CB8AC3E}">
        <p14:creationId xmlns:p14="http://schemas.microsoft.com/office/powerpoint/2010/main" val="162842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00" y="838200"/>
            <a:ext cx="2590800" cy="4953000"/>
            <a:chOff x="457200" y="838200"/>
            <a:chExt cx="2590800" cy="4953000"/>
          </a:xfrm>
        </p:grpSpPr>
        <p:sp>
          <p:nvSpPr>
            <p:cNvPr id="2" name="Vertical Scroll 1"/>
            <p:cNvSpPr/>
            <p:nvPr/>
          </p:nvSpPr>
          <p:spPr>
            <a:xfrm>
              <a:off x="457200" y="838200"/>
              <a:ext cx="2590800" cy="4953000"/>
            </a:xfrm>
            <a:prstGeom prst="verticalScroll">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43000" y="1981200"/>
              <a:ext cx="1371600" cy="2464777"/>
            </a:xfrm>
            <a:prstGeom prst="rect">
              <a:avLst/>
            </a:prstGeom>
            <a:noFill/>
          </p:spPr>
          <p:txBody>
            <a:bodyPr wrap="square" rtlCol="0">
              <a:spAutoFit/>
            </a:bodyPr>
            <a:lstStyle/>
            <a:p>
              <a:pPr algn="ctr">
                <a:lnSpc>
                  <a:spcPts val="3700"/>
                </a:lnSpc>
              </a:pPr>
              <a:r>
                <a:rPr lang="en-US" sz="2800" b="1" dirty="0" err="1" smtClean="0">
                  <a:solidFill>
                    <a:srgbClr val="480048"/>
                  </a:solidFill>
                  <a:latin typeface="Tahoma" pitchFamily="34" charset="0"/>
                  <a:ea typeface="Tahoma" pitchFamily="34" charset="0"/>
                  <a:cs typeface="Tahoma" pitchFamily="34" charset="0"/>
                </a:rPr>
                <a:t>Biện</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pháp</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dự</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phòng</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chung</a:t>
              </a:r>
              <a:endParaRPr lang="en-US" sz="2800" b="1" dirty="0">
                <a:solidFill>
                  <a:srgbClr val="480048"/>
                </a:solidFill>
                <a:latin typeface="Tahoma" pitchFamily="34" charset="0"/>
                <a:ea typeface="Tahoma" pitchFamily="34" charset="0"/>
                <a:cs typeface="Tahoma" pitchFamily="34" charset="0"/>
              </a:endParaRPr>
            </a:p>
          </p:txBody>
        </p:sp>
      </p:grpSp>
      <p:sp>
        <p:nvSpPr>
          <p:cNvPr id="4" name="Flowchart: Alternate Process 3"/>
          <p:cNvSpPr/>
          <p:nvPr/>
        </p:nvSpPr>
        <p:spPr>
          <a:xfrm>
            <a:off x="2623457" y="4258304"/>
            <a:ext cx="6248400" cy="1689588"/>
          </a:xfrm>
          <a:prstGeom prst="flowChartAlternateProcess">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2060"/>
                </a:solidFill>
                <a:latin typeface="Tahoma" pitchFamily="34" charset="0"/>
                <a:ea typeface="Tahoma" pitchFamily="34" charset="0"/>
                <a:cs typeface="Tahoma" pitchFamily="34" charset="0"/>
              </a:rPr>
              <a:t>C</a:t>
            </a:r>
            <a:r>
              <a:rPr lang="vi-VN" sz="2800" dirty="0" smtClean="0">
                <a:solidFill>
                  <a:srgbClr val="002060"/>
                </a:solidFill>
                <a:latin typeface="Tahoma" pitchFamily="34" charset="0"/>
                <a:ea typeface="Tahoma" pitchFamily="34" charset="0"/>
                <a:cs typeface="Tahoma" pitchFamily="34" charset="0"/>
              </a:rPr>
              <a:t>ó </a:t>
            </a:r>
            <a:r>
              <a:rPr lang="en-US" sz="2800" dirty="0" smtClean="0">
                <a:solidFill>
                  <a:srgbClr val="002060"/>
                </a:solidFill>
                <a:latin typeface="Tahoma" pitchFamily="34" charset="0"/>
                <a:ea typeface="Tahoma" pitchFamily="34" charset="0"/>
                <a:cs typeface="Tahoma" pitchFamily="34" charset="0"/>
              </a:rPr>
              <a:t>CB </a:t>
            </a:r>
            <a:r>
              <a:rPr lang="vi-VN" sz="2800" dirty="0" smtClean="0">
                <a:solidFill>
                  <a:srgbClr val="002060"/>
                </a:solidFill>
                <a:latin typeface="Tahoma" pitchFamily="34" charset="0"/>
                <a:ea typeface="Tahoma" pitchFamily="34" charset="0"/>
                <a:cs typeface="Tahoma" pitchFamily="34" charset="0"/>
              </a:rPr>
              <a:t>Y </a:t>
            </a:r>
            <a:r>
              <a:rPr lang="vi-VN" sz="2800" dirty="0">
                <a:solidFill>
                  <a:srgbClr val="002060"/>
                </a:solidFill>
                <a:latin typeface="Tahoma" pitchFamily="34" charset="0"/>
                <a:ea typeface="Tahoma" pitchFamily="34" charset="0"/>
                <a:cs typeface="Tahoma" pitchFamily="34" charset="0"/>
              </a:rPr>
              <a:t>tế trường học để </a:t>
            </a:r>
            <a:r>
              <a:rPr lang="vi-VN" sz="2800" dirty="0" smtClean="0">
                <a:solidFill>
                  <a:srgbClr val="002060"/>
                </a:solidFill>
                <a:latin typeface="Tahoma" pitchFamily="34" charset="0"/>
                <a:ea typeface="Tahoma" pitchFamily="34" charset="0"/>
                <a:cs typeface="Tahoma" pitchFamily="34" charset="0"/>
              </a:rPr>
              <a:t>tham </a:t>
            </a:r>
            <a:r>
              <a:rPr lang="vi-VN" sz="2800" dirty="0">
                <a:solidFill>
                  <a:srgbClr val="002060"/>
                </a:solidFill>
                <a:latin typeface="Tahoma" pitchFamily="34" charset="0"/>
                <a:ea typeface="Tahoma" pitchFamily="34" charset="0"/>
                <a:cs typeface="Tahoma" pitchFamily="34" charset="0"/>
              </a:rPr>
              <a:t>mưu cho lãnh đạo nhà trường trong công tác CSSK cho học </a:t>
            </a:r>
            <a:r>
              <a:rPr lang="vi-VN" sz="2800" dirty="0" smtClean="0">
                <a:solidFill>
                  <a:srgbClr val="002060"/>
                </a:solidFill>
                <a:latin typeface="Tahoma" pitchFamily="34" charset="0"/>
                <a:ea typeface="Tahoma" pitchFamily="34" charset="0"/>
                <a:cs typeface="Tahoma" pitchFamily="34" charset="0"/>
              </a:rPr>
              <a:t>sinh</a:t>
            </a:r>
            <a:endParaRPr lang="vi-VN" sz="2800" dirty="0">
              <a:solidFill>
                <a:srgbClr val="002060"/>
              </a:solidFill>
              <a:latin typeface="Tahoma" pitchFamily="34" charset="0"/>
              <a:ea typeface="Tahoma" pitchFamily="34" charset="0"/>
              <a:cs typeface="Tahoma" pitchFamily="34" charset="0"/>
            </a:endParaRPr>
          </a:p>
        </p:txBody>
      </p:sp>
      <p:sp>
        <p:nvSpPr>
          <p:cNvPr id="6" name="Flowchart: Alternate Process 5"/>
          <p:cNvSpPr/>
          <p:nvPr/>
        </p:nvSpPr>
        <p:spPr>
          <a:xfrm>
            <a:off x="2590800" y="1066800"/>
            <a:ext cx="6248400" cy="2895600"/>
          </a:xfrm>
          <a:prstGeom prst="flowChartAlternateProcess">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Tahoma" pitchFamily="34" charset="0"/>
                <a:ea typeface="Tahoma" pitchFamily="34" charset="0"/>
                <a:cs typeface="Tahoma" pitchFamily="34" charset="0"/>
              </a:rPr>
              <a:t>Nếu </a:t>
            </a:r>
            <a:r>
              <a:rPr lang="en-US" sz="2800" dirty="0" smtClean="0">
                <a:solidFill>
                  <a:srgbClr val="002060"/>
                </a:solidFill>
                <a:latin typeface="Tahoma" pitchFamily="34" charset="0"/>
                <a:ea typeface="Tahoma" pitchFamily="34" charset="0"/>
                <a:cs typeface="Tahoma" pitchFamily="34" charset="0"/>
              </a:rPr>
              <a:t>t</a:t>
            </a:r>
            <a:r>
              <a:rPr lang="vi-VN" sz="2800" dirty="0" smtClean="0">
                <a:solidFill>
                  <a:srgbClr val="002060"/>
                </a:solidFill>
                <a:latin typeface="Tahoma" pitchFamily="34" charset="0"/>
                <a:ea typeface="Tahoma" pitchFamily="34" charset="0"/>
                <a:cs typeface="Tahoma" pitchFamily="34" charset="0"/>
              </a:rPr>
              <a:t>rường có </a:t>
            </a:r>
            <a:r>
              <a:rPr lang="vi-VN" sz="2800" dirty="0">
                <a:solidFill>
                  <a:srgbClr val="002060"/>
                </a:solidFill>
                <a:latin typeface="Tahoma" pitchFamily="34" charset="0"/>
                <a:ea typeface="Tahoma" pitchFamily="34" charset="0"/>
                <a:cs typeface="Tahoma" pitchFamily="34" charset="0"/>
              </a:rPr>
              <a:t>một số </a:t>
            </a:r>
            <a:r>
              <a:rPr lang="en-US" sz="2800" dirty="0" err="1" smtClean="0">
                <a:solidFill>
                  <a:srgbClr val="002060"/>
                </a:solidFill>
                <a:latin typeface="Tahoma" pitchFamily="34" charset="0"/>
                <a:ea typeface="Tahoma" pitchFamily="34" charset="0"/>
                <a:cs typeface="Tahoma" pitchFamily="34" charset="0"/>
              </a:rPr>
              <a:t>yếu</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tố</a:t>
            </a:r>
            <a:r>
              <a:rPr lang="en-US" sz="2800" dirty="0" smtClean="0">
                <a:solidFill>
                  <a:srgbClr val="002060"/>
                </a:solidFill>
                <a:latin typeface="Tahoma" pitchFamily="34" charset="0"/>
                <a:ea typeface="Tahoma" pitchFamily="34" charset="0"/>
                <a:cs typeface="Tahoma" pitchFamily="34" charset="0"/>
              </a:rPr>
              <a:t> </a:t>
            </a:r>
            <a:r>
              <a:rPr lang="vi-VN" sz="2800" dirty="0">
                <a:solidFill>
                  <a:srgbClr val="002060"/>
                </a:solidFill>
                <a:latin typeface="Tahoma" pitchFamily="34" charset="0"/>
                <a:ea typeface="Tahoma" pitchFamily="34" charset="0"/>
                <a:cs typeface="Tahoma" pitchFamily="34" charset="0"/>
              </a:rPr>
              <a:t>VSTH </a:t>
            </a:r>
            <a:r>
              <a:rPr lang="en-US" sz="2800" dirty="0" err="1" smtClean="0">
                <a:solidFill>
                  <a:srgbClr val="002060"/>
                </a:solidFill>
                <a:latin typeface="Tahoma" pitchFamily="34" charset="0"/>
                <a:ea typeface="Tahoma" pitchFamily="34" charset="0"/>
                <a:cs typeface="Tahoma" pitchFamily="34" charset="0"/>
              </a:rPr>
              <a:t>chưa</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đạt</a:t>
            </a:r>
            <a:r>
              <a:rPr lang="en-US" sz="2800" dirty="0" smtClean="0">
                <a:solidFill>
                  <a:srgbClr val="002060"/>
                </a:solidFill>
                <a:latin typeface="Tahoma" pitchFamily="34" charset="0"/>
                <a:ea typeface="Tahoma" pitchFamily="34" charset="0"/>
                <a:cs typeface="Tahoma" pitchFamily="34" charset="0"/>
              </a:rPr>
              <a:t> </a:t>
            </a:r>
            <a:r>
              <a:rPr lang="vi-VN" sz="2800" dirty="0" smtClean="0">
                <a:solidFill>
                  <a:srgbClr val="002060"/>
                </a:solidFill>
                <a:latin typeface="Tahoma" pitchFamily="34" charset="0"/>
                <a:ea typeface="Tahoma" pitchFamily="34" charset="0"/>
                <a:cs typeface="Tahoma" pitchFamily="34" charset="0"/>
              </a:rPr>
              <a:t>tiêu </a:t>
            </a:r>
            <a:r>
              <a:rPr lang="vi-VN" sz="2800" dirty="0">
                <a:solidFill>
                  <a:srgbClr val="002060"/>
                </a:solidFill>
                <a:latin typeface="Tahoma" pitchFamily="34" charset="0"/>
                <a:ea typeface="Tahoma" pitchFamily="34" charset="0"/>
                <a:cs typeface="Tahoma" pitchFamily="34" charset="0"/>
              </a:rPr>
              <a:t>chuẩn </a:t>
            </a:r>
            <a:r>
              <a:rPr lang="vi-VN" sz="2800" dirty="0" smtClean="0">
                <a:solidFill>
                  <a:srgbClr val="002060"/>
                </a:solidFill>
                <a:latin typeface="Tahoma" pitchFamily="34" charset="0"/>
                <a:ea typeface="Tahoma" pitchFamily="34" charset="0"/>
                <a:cs typeface="Tahoma" pitchFamily="34" charset="0"/>
              </a:rPr>
              <a:t>thì </a:t>
            </a:r>
            <a:r>
              <a:rPr lang="vi-VN" sz="2800" dirty="0">
                <a:solidFill>
                  <a:srgbClr val="002060"/>
                </a:solidFill>
                <a:latin typeface="Tahoma" pitchFamily="34" charset="0"/>
                <a:ea typeface="Tahoma" pitchFamily="34" charset="0"/>
                <a:cs typeface="Tahoma" pitchFamily="34" charset="0"/>
              </a:rPr>
              <a:t>cần cải tạo </a:t>
            </a:r>
            <a:r>
              <a:rPr lang="vi-VN" sz="2800" dirty="0" smtClean="0">
                <a:solidFill>
                  <a:srgbClr val="002060"/>
                </a:solidFill>
                <a:latin typeface="Tahoma" pitchFamily="34" charset="0"/>
                <a:ea typeface="Tahoma" pitchFamily="34" charset="0"/>
                <a:cs typeface="Tahoma" pitchFamily="34" charset="0"/>
              </a:rPr>
              <a:t>dần. </a:t>
            </a:r>
            <a:r>
              <a:rPr lang="vi-VN" sz="2800" dirty="0">
                <a:solidFill>
                  <a:srgbClr val="002060"/>
                </a:solidFill>
                <a:latin typeface="Tahoma" pitchFamily="34" charset="0"/>
                <a:ea typeface="Tahoma" pitchFamily="34" charset="0"/>
                <a:cs typeface="Tahoma" pitchFamily="34" charset="0"/>
              </a:rPr>
              <a:t>Ví dụ như cải tạo lại chiều cao của bàn và </a:t>
            </a:r>
            <a:r>
              <a:rPr lang="vi-VN" sz="2800" dirty="0" smtClean="0">
                <a:solidFill>
                  <a:srgbClr val="002060"/>
                </a:solidFill>
                <a:latin typeface="Tahoma" pitchFamily="34" charset="0"/>
                <a:ea typeface="Tahoma" pitchFamily="34" charset="0"/>
                <a:cs typeface="Tahoma" pitchFamily="34" charset="0"/>
              </a:rPr>
              <a:t>ghế</a:t>
            </a:r>
            <a:r>
              <a:rPr lang="en-US" sz="2800" dirty="0" smtClean="0">
                <a:solidFill>
                  <a:srgbClr val="002060"/>
                </a:solidFill>
                <a:latin typeface="Tahoma" pitchFamily="34" charset="0"/>
                <a:ea typeface="Tahoma" pitchFamily="34" charset="0"/>
                <a:cs typeface="Tahoma" pitchFamily="34" charset="0"/>
              </a:rPr>
              <a:t>,</a:t>
            </a:r>
            <a:r>
              <a:rPr lang="vi-VN" sz="2800" dirty="0" smtClean="0">
                <a:solidFill>
                  <a:srgbClr val="002060"/>
                </a:solidFill>
                <a:latin typeface="Tahoma" pitchFamily="34" charset="0"/>
                <a:ea typeface="Tahoma" pitchFamily="34" charset="0"/>
                <a:cs typeface="Tahoma" pitchFamily="34" charset="0"/>
              </a:rPr>
              <a:t> </a:t>
            </a:r>
            <a:r>
              <a:rPr lang="en-US" sz="2800" dirty="0" smtClean="0">
                <a:solidFill>
                  <a:srgbClr val="002060"/>
                </a:solidFill>
                <a:latin typeface="Tahoma" pitchFamily="34" charset="0"/>
                <a:ea typeface="Tahoma" pitchFamily="34" charset="0"/>
                <a:cs typeface="Tahoma" pitchFamily="34" charset="0"/>
              </a:rPr>
              <a:t>t</a:t>
            </a:r>
            <a:r>
              <a:rPr lang="vi-VN" sz="2800" dirty="0" smtClean="0">
                <a:solidFill>
                  <a:srgbClr val="002060"/>
                </a:solidFill>
                <a:latin typeface="Tahoma" pitchFamily="34" charset="0"/>
                <a:ea typeface="Tahoma" pitchFamily="34" charset="0"/>
                <a:cs typeface="Tahoma" pitchFamily="34" charset="0"/>
              </a:rPr>
              <a:t>ăng </a:t>
            </a:r>
            <a:r>
              <a:rPr lang="vi-VN" sz="2800" dirty="0">
                <a:solidFill>
                  <a:srgbClr val="002060"/>
                </a:solidFill>
                <a:latin typeface="Tahoma" pitchFamily="34" charset="0"/>
                <a:ea typeface="Tahoma" pitchFamily="34" charset="0"/>
                <a:cs typeface="Tahoma" pitchFamily="34" charset="0"/>
              </a:rPr>
              <a:t>thêm nguồn chiếu sáng nhân tạo cho những phòng học quá tối.</a:t>
            </a:r>
            <a:endParaRPr lang="vi-VN" sz="2800" dirty="0" smtClean="0">
              <a:solidFill>
                <a:srgbClr val="00206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34916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2133600"/>
            <a:ext cx="1600200" cy="1469248"/>
          </a:xfrm>
          <a:prstGeom prst="rect">
            <a:avLst/>
          </a:prstGeom>
          <a:noFill/>
        </p:spPr>
        <p:txBody>
          <a:bodyPr wrap="square" rtlCol="0">
            <a:spAutoFit/>
          </a:bodyPr>
          <a:lstStyle/>
          <a:p>
            <a:pPr algn="ctr">
              <a:lnSpc>
                <a:spcPct val="150000"/>
              </a:lnSpc>
            </a:pPr>
            <a:r>
              <a:rPr lang="en-US" sz="3200" b="1" dirty="0" smtClean="0">
                <a:solidFill>
                  <a:srgbClr val="0000CC"/>
                </a:solidFill>
                <a:latin typeface="Tahoma" pitchFamily="34" charset="0"/>
                <a:ea typeface="Tahoma" pitchFamily="34" charset="0"/>
                <a:cs typeface="Tahoma" pitchFamily="34" charset="0"/>
              </a:rPr>
              <a:t>NỘI DUNG</a:t>
            </a:r>
            <a:endParaRPr lang="en-US" sz="3200" b="1" dirty="0">
              <a:solidFill>
                <a:srgbClr val="0000CC"/>
              </a:solidFill>
              <a:latin typeface="Tahoma" pitchFamily="34" charset="0"/>
              <a:ea typeface="Tahoma" pitchFamily="34" charset="0"/>
              <a:cs typeface="Tahoma" pitchFamily="34" charset="0"/>
            </a:endParaRPr>
          </a:p>
        </p:txBody>
      </p:sp>
      <p:sp>
        <p:nvSpPr>
          <p:cNvPr id="6" name="Flowchart: Alternate Process 5"/>
          <p:cNvSpPr/>
          <p:nvPr/>
        </p:nvSpPr>
        <p:spPr>
          <a:xfrm>
            <a:off x="3048000" y="1143000"/>
            <a:ext cx="5410200" cy="1600200"/>
          </a:xfrm>
          <a:prstGeom prst="flowChartAlternateProcess">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2060"/>
                </a:solidFill>
                <a:latin typeface="Tahoma" pitchFamily="34" charset="0"/>
                <a:ea typeface="Tahoma" pitchFamily="34" charset="0"/>
                <a:cs typeface="Tahoma" pitchFamily="34" charset="0"/>
              </a:rPr>
              <a:t>1. </a:t>
            </a:r>
            <a:r>
              <a:rPr lang="vi-VN" sz="2800" dirty="0" smtClean="0">
                <a:solidFill>
                  <a:srgbClr val="002060"/>
                </a:solidFill>
                <a:latin typeface="Tahoma" pitchFamily="34" charset="0"/>
                <a:ea typeface="Tahoma" pitchFamily="34" charset="0"/>
                <a:cs typeface="Tahoma" pitchFamily="34" charset="0"/>
              </a:rPr>
              <a:t>Một số vấn đề bệnh tật học đường thường gặp ở học sinh</a:t>
            </a:r>
            <a:endParaRPr lang="vi-VN" sz="2800" dirty="0">
              <a:solidFill>
                <a:srgbClr val="002060"/>
              </a:solidFill>
              <a:latin typeface="Tahoma" pitchFamily="34" charset="0"/>
              <a:ea typeface="Tahoma" pitchFamily="34" charset="0"/>
              <a:cs typeface="Tahoma" pitchFamily="34" charset="0"/>
            </a:endParaRPr>
          </a:p>
        </p:txBody>
      </p:sp>
      <p:sp>
        <p:nvSpPr>
          <p:cNvPr id="7" name="Flowchart: Alternate Process 6"/>
          <p:cNvSpPr/>
          <p:nvPr/>
        </p:nvSpPr>
        <p:spPr>
          <a:xfrm>
            <a:off x="3048000" y="3276600"/>
            <a:ext cx="5410200" cy="1600200"/>
          </a:xfrm>
          <a:prstGeom prst="flowChartAlternateProcess">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2060"/>
                </a:solidFill>
                <a:latin typeface="Tahoma" pitchFamily="34" charset="0"/>
                <a:ea typeface="Tahoma" pitchFamily="34" charset="0"/>
                <a:cs typeface="Tahoma" pitchFamily="34" charset="0"/>
              </a:rPr>
              <a:t>2. </a:t>
            </a:r>
            <a:r>
              <a:rPr lang="vi-VN" sz="2800" dirty="0" smtClean="0">
                <a:solidFill>
                  <a:srgbClr val="002060"/>
                </a:solidFill>
                <a:latin typeface="Tahoma" pitchFamily="34" charset="0"/>
                <a:ea typeface="Tahoma" pitchFamily="34" charset="0"/>
                <a:cs typeface="Tahoma" pitchFamily="34" charset="0"/>
              </a:rPr>
              <a:t>Những biện pháp dự phòng bệnh tật học đường thường gặp</a:t>
            </a:r>
            <a:endParaRPr lang="en-US" sz="2800" dirty="0">
              <a:solidFill>
                <a:srgbClr val="00206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825645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flipH="1">
            <a:off x="0" y="1066800"/>
            <a:ext cx="9144000" cy="5791200"/>
          </a:xfrm>
          <a:prstGeom prst="rtTriangl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4419600" y="304800"/>
            <a:ext cx="4419600" cy="33528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609600" y="2209800"/>
            <a:ext cx="3200400" cy="3690257"/>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14800" y="4724400"/>
            <a:ext cx="4347665" cy="646331"/>
          </a:xfrm>
          <a:prstGeom prst="rect">
            <a:avLst/>
          </a:prstGeom>
          <a:noFill/>
        </p:spPr>
        <p:txBody>
          <a:bodyPr wrap="none" rtlCol="0">
            <a:spAutoFit/>
          </a:bodyPr>
          <a:lstStyle/>
          <a:p>
            <a:r>
              <a:rPr lang="en-US" sz="3600" b="1" dirty="0" err="1" smtClean="0">
                <a:solidFill>
                  <a:srgbClr val="480048"/>
                </a:solidFill>
                <a:latin typeface="Tahoma" pitchFamily="34" charset="0"/>
                <a:ea typeface="Tahoma" pitchFamily="34" charset="0"/>
                <a:cs typeface="Tahoma" pitchFamily="34" charset="0"/>
              </a:rPr>
              <a:t>Sâu</a:t>
            </a:r>
            <a:r>
              <a:rPr lang="en-US" sz="3600" b="1" dirty="0" smtClean="0">
                <a:solidFill>
                  <a:srgbClr val="480048"/>
                </a:solidFill>
                <a:latin typeface="Tahoma" pitchFamily="34" charset="0"/>
                <a:ea typeface="Tahoma" pitchFamily="34" charset="0"/>
                <a:cs typeface="Tahoma" pitchFamily="34" charset="0"/>
              </a:rPr>
              <a:t> </a:t>
            </a:r>
            <a:r>
              <a:rPr lang="en-US" sz="3600" b="1" dirty="0" err="1" smtClean="0">
                <a:solidFill>
                  <a:srgbClr val="480048"/>
                </a:solidFill>
                <a:latin typeface="Tahoma" pitchFamily="34" charset="0"/>
                <a:ea typeface="Tahoma" pitchFamily="34" charset="0"/>
                <a:cs typeface="Tahoma" pitchFamily="34" charset="0"/>
              </a:rPr>
              <a:t>răng</a:t>
            </a:r>
            <a:r>
              <a:rPr lang="en-US" sz="3600" b="1" dirty="0" smtClean="0">
                <a:solidFill>
                  <a:srgbClr val="480048"/>
                </a:solidFill>
                <a:latin typeface="Tahoma" pitchFamily="34" charset="0"/>
                <a:ea typeface="Tahoma" pitchFamily="34" charset="0"/>
                <a:cs typeface="Tahoma" pitchFamily="34" charset="0"/>
              </a:rPr>
              <a:t>, </a:t>
            </a:r>
            <a:r>
              <a:rPr lang="en-US" sz="3600" b="1" dirty="0" err="1" smtClean="0">
                <a:solidFill>
                  <a:srgbClr val="480048"/>
                </a:solidFill>
                <a:latin typeface="Tahoma" pitchFamily="34" charset="0"/>
                <a:ea typeface="Tahoma" pitchFamily="34" charset="0"/>
                <a:cs typeface="Tahoma" pitchFamily="34" charset="0"/>
              </a:rPr>
              <a:t>viêm</a:t>
            </a:r>
            <a:r>
              <a:rPr lang="en-US" sz="3600" b="1" dirty="0" smtClean="0">
                <a:solidFill>
                  <a:srgbClr val="480048"/>
                </a:solidFill>
                <a:latin typeface="Tahoma" pitchFamily="34" charset="0"/>
                <a:ea typeface="Tahoma" pitchFamily="34" charset="0"/>
                <a:cs typeface="Tahoma" pitchFamily="34" charset="0"/>
              </a:rPr>
              <a:t> </a:t>
            </a:r>
            <a:r>
              <a:rPr lang="en-US" sz="3600" b="1" dirty="0" err="1" smtClean="0">
                <a:solidFill>
                  <a:srgbClr val="480048"/>
                </a:solidFill>
                <a:latin typeface="Tahoma" pitchFamily="34" charset="0"/>
                <a:ea typeface="Tahoma" pitchFamily="34" charset="0"/>
                <a:cs typeface="Tahoma" pitchFamily="34" charset="0"/>
              </a:rPr>
              <a:t>lợi</a:t>
            </a:r>
            <a:endParaRPr lang="en-US" sz="3600" b="1" dirty="0" smtClean="0">
              <a:solidFill>
                <a:srgbClr val="480048"/>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31814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flipH="1">
            <a:off x="0" y="1066800"/>
            <a:ext cx="9144000" cy="5791200"/>
          </a:xfrm>
          <a:prstGeom prst="rtTriangl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38400" y="3429000"/>
            <a:ext cx="6324600" cy="3108543"/>
          </a:xfrm>
          <a:prstGeom prst="rect">
            <a:avLst/>
          </a:prstGeom>
          <a:noFill/>
        </p:spPr>
        <p:txBody>
          <a:bodyPr wrap="square" rtlCol="0">
            <a:spAutoFit/>
          </a:bodyPr>
          <a:lstStyle/>
          <a:p>
            <a:pPr algn="r"/>
            <a:r>
              <a:rPr lang="vi-VN" sz="2800" b="1" dirty="0">
                <a:solidFill>
                  <a:srgbClr val="000066"/>
                </a:solidFill>
                <a:latin typeface="Tahoma" pitchFamily="34" charset="0"/>
                <a:ea typeface="Tahoma" pitchFamily="34" charset="0"/>
                <a:cs typeface="Tahoma" pitchFamily="34" charset="0"/>
              </a:rPr>
              <a:t>Viêm </a:t>
            </a:r>
            <a:r>
              <a:rPr lang="vi-VN" sz="2800" b="1" dirty="0" smtClean="0">
                <a:solidFill>
                  <a:srgbClr val="000066"/>
                </a:solidFill>
                <a:latin typeface="Tahoma" pitchFamily="34" charset="0"/>
                <a:ea typeface="Tahoma" pitchFamily="34" charset="0"/>
                <a:cs typeface="Tahoma" pitchFamily="34" charset="0"/>
              </a:rPr>
              <a:t>lợi</a:t>
            </a:r>
            <a:r>
              <a:rPr lang="en-US" sz="2800" b="1" dirty="0" smtClean="0">
                <a:solidFill>
                  <a:srgbClr val="000066"/>
                </a:solidFill>
                <a:latin typeface="Tahoma" pitchFamily="34" charset="0"/>
                <a:ea typeface="Tahoma" pitchFamily="34" charset="0"/>
                <a:cs typeface="Tahoma" pitchFamily="34" charset="0"/>
              </a:rPr>
              <a:t>:</a:t>
            </a:r>
            <a:r>
              <a:rPr lang="vi-VN" sz="2800" b="1" dirty="0" smtClean="0">
                <a:solidFill>
                  <a:srgbClr val="000066"/>
                </a:solidFill>
                <a:latin typeface="Tahoma" pitchFamily="34" charset="0"/>
                <a:ea typeface="Tahoma" pitchFamily="34" charset="0"/>
                <a:cs typeface="Tahoma" pitchFamily="34" charset="0"/>
              </a:rPr>
              <a:t> </a:t>
            </a:r>
            <a:r>
              <a:rPr lang="vi-VN" sz="2800" dirty="0">
                <a:solidFill>
                  <a:srgbClr val="000066"/>
                </a:solidFill>
                <a:latin typeface="Tahoma" pitchFamily="34" charset="0"/>
                <a:ea typeface="Tahoma" pitchFamily="34" charset="0"/>
                <a:cs typeface="Tahoma" pitchFamily="34" charset="0"/>
              </a:rPr>
              <a:t>là tình trạng nướu bị viêm, thường do nhiễm trùng do vi khuẩn. Nếu không được điều trị, bệnh này có thể trở thành một bệnh nhiễm trùng nghiêm trọng hơn được gọi là viêm nha </a:t>
            </a:r>
            <a:r>
              <a:rPr lang="vi-VN" sz="2800" dirty="0" smtClean="0">
                <a:solidFill>
                  <a:srgbClr val="000066"/>
                </a:solidFill>
                <a:latin typeface="Tahoma" pitchFamily="34" charset="0"/>
                <a:ea typeface="Tahoma" pitchFamily="34" charset="0"/>
                <a:cs typeface="Tahoma" pitchFamily="34" charset="0"/>
              </a:rPr>
              <a:t>chu</a:t>
            </a:r>
            <a:r>
              <a:rPr lang="en-US" sz="2800" dirty="0" smtClean="0">
                <a:solidFill>
                  <a:srgbClr val="000066"/>
                </a:solidFill>
                <a:latin typeface="Tahoma" pitchFamily="34" charset="0"/>
                <a:ea typeface="Tahoma" pitchFamily="34" charset="0"/>
                <a:cs typeface="Tahoma" pitchFamily="34" charset="0"/>
              </a:rPr>
              <a:t> (</a:t>
            </a:r>
            <a:r>
              <a:rPr lang="vi-VN" sz="2800" dirty="0">
                <a:solidFill>
                  <a:srgbClr val="000066"/>
                </a:solidFill>
                <a:latin typeface="Tahoma" pitchFamily="34" charset="0"/>
                <a:ea typeface="Tahoma" pitchFamily="34" charset="0"/>
                <a:cs typeface="Tahoma" pitchFamily="34" charset="0"/>
              </a:rPr>
              <a:t>tình trạng viêm ảnh hưởng đến các mô xung quanh răng</a:t>
            </a:r>
            <a:r>
              <a:rPr lang="en-US" sz="2800" dirty="0" smtClean="0">
                <a:solidFill>
                  <a:srgbClr val="000066"/>
                </a:solidFill>
                <a:latin typeface="Tahoma" pitchFamily="34" charset="0"/>
                <a:ea typeface="Tahoma" pitchFamily="34" charset="0"/>
                <a:cs typeface="Tahoma" pitchFamily="34" charset="0"/>
              </a:rPr>
              <a:t>)</a:t>
            </a:r>
            <a:r>
              <a:rPr lang="vi-VN" sz="2800" dirty="0" smtClean="0">
                <a:solidFill>
                  <a:srgbClr val="000066"/>
                </a:solidFill>
                <a:latin typeface="Tahoma" pitchFamily="34" charset="0"/>
                <a:ea typeface="Tahoma" pitchFamily="34" charset="0"/>
                <a:cs typeface="Tahoma" pitchFamily="34" charset="0"/>
              </a:rPr>
              <a:t>.</a:t>
            </a:r>
            <a:endParaRPr lang="en-US" sz="2800" dirty="0" smtClean="0">
              <a:solidFill>
                <a:srgbClr val="000066"/>
              </a:solidFill>
              <a:latin typeface="Tahoma" pitchFamily="34" charset="0"/>
              <a:ea typeface="Tahoma" pitchFamily="34" charset="0"/>
              <a:cs typeface="Tahoma" pitchFamily="34" charset="0"/>
            </a:endParaRPr>
          </a:p>
        </p:txBody>
      </p:sp>
      <p:sp>
        <p:nvSpPr>
          <p:cNvPr id="6" name="TextBox 5"/>
          <p:cNvSpPr txBox="1"/>
          <p:nvPr/>
        </p:nvSpPr>
        <p:spPr>
          <a:xfrm>
            <a:off x="533400" y="228600"/>
            <a:ext cx="8001000" cy="1815882"/>
          </a:xfrm>
          <a:prstGeom prst="rect">
            <a:avLst/>
          </a:prstGeom>
          <a:noFill/>
        </p:spPr>
        <p:txBody>
          <a:bodyPr wrap="square" rtlCol="0">
            <a:spAutoFit/>
          </a:bodyPr>
          <a:lstStyle/>
          <a:p>
            <a:r>
              <a:rPr lang="en-US" sz="2800" b="1" dirty="0" err="1" smtClean="0">
                <a:solidFill>
                  <a:srgbClr val="480048"/>
                </a:solidFill>
                <a:latin typeface="Tahoma" pitchFamily="34" charset="0"/>
                <a:ea typeface="Tahoma" pitchFamily="34" charset="0"/>
                <a:cs typeface="Tahoma" pitchFamily="34" charset="0"/>
              </a:rPr>
              <a:t>Sâu</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răng</a:t>
            </a:r>
            <a:r>
              <a:rPr lang="en-US" sz="2800" b="1" dirty="0" smtClean="0">
                <a:solidFill>
                  <a:srgbClr val="480048"/>
                </a:solidFill>
                <a:latin typeface="Tahoma" pitchFamily="34" charset="0"/>
                <a:ea typeface="Tahoma" pitchFamily="34" charset="0"/>
                <a:cs typeface="Tahoma" pitchFamily="34" charset="0"/>
              </a:rPr>
              <a:t>: </a:t>
            </a:r>
            <a:r>
              <a:rPr lang="vi-VN" sz="2800" dirty="0" smtClean="0">
                <a:solidFill>
                  <a:srgbClr val="480048"/>
                </a:solidFill>
                <a:latin typeface="Tahoma" pitchFamily="34" charset="0"/>
                <a:ea typeface="Tahoma" pitchFamily="34" charset="0"/>
                <a:cs typeface="Tahoma" pitchFamily="34" charset="0"/>
              </a:rPr>
              <a:t>là </a:t>
            </a:r>
            <a:r>
              <a:rPr lang="vi-VN" sz="2800" dirty="0">
                <a:solidFill>
                  <a:srgbClr val="480048"/>
                </a:solidFill>
                <a:latin typeface="Tahoma" pitchFamily="34" charset="0"/>
                <a:ea typeface="Tahoma" pitchFamily="34" charset="0"/>
                <a:cs typeface="Tahoma" pitchFamily="34" charset="0"/>
              </a:rPr>
              <a:t>tình trạng tổn thương mất mô cứng của răng do quá trình hủy khoáng gây ra bởi vi khuẩn ở mảng bám răng và hình thành các lỗ nhỏ trên răng</a:t>
            </a:r>
            <a:r>
              <a:rPr lang="vi-VN" sz="2800" dirty="0" smtClean="0">
                <a:solidFill>
                  <a:srgbClr val="480048"/>
                </a:solidFill>
                <a:latin typeface="Tahoma" pitchFamily="34" charset="0"/>
                <a:ea typeface="Tahoma" pitchFamily="34" charset="0"/>
                <a:cs typeface="Tahoma" pitchFamily="34" charset="0"/>
              </a:rPr>
              <a:t>.</a:t>
            </a:r>
            <a:endParaRPr lang="vi-VN" sz="2800" dirty="0">
              <a:solidFill>
                <a:srgbClr val="480048"/>
              </a:solidFill>
              <a:latin typeface="Tahoma" pitchFamily="34" charset="0"/>
              <a:ea typeface="Tahoma" pitchFamily="34" charset="0"/>
              <a:cs typeface="Tahoma" pitchFamily="34" charset="0"/>
            </a:endParaRPr>
          </a:p>
        </p:txBody>
      </p:sp>
      <p:sp>
        <p:nvSpPr>
          <p:cNvPr id="7" name="Rectangle 6"/>
          <p:cNvSpPr/>
          <p:nvPr/>
        </p:nvSpPr>
        <p:spPr>
          <a:xfrm>
            <a:off x="1103279" y="2056932"/>
            <a:ext cx="4572000" cy="1477328"/>
          </a:xfrm>
          <a:prstGeom prst="rect">
            <a:avLst/>
          </a:prstGeom>
        </p:spPr>
        <p:txBody>
          <a:bodyPr>
            <a:spAutoFit/>
          </a:bodyPr>
          <a:lstStyle/>
          <a:p>
            <a:r>
              <a:rPr lang="vi-VN" dirty="0" smtClean="0">
                <a:solidFill>
                  <a:srgbClr val="140F52"/>
                </a:solidFill>
                <a:sym typeface="Wingdings 2"/>
              </a:rPr>
              <a:t></a:t>
            </a:r>
            <a:r>
              <a:rPr lang="vi-VN" dirty="0" smtClean="0">
                <a:solidFill>
                  <a:srgbClr val="140F52"/>
                </a:solidFill>
              </a:rPr>
              <a:t> </a:t>
            </a:r>
            <a:r>
              <a:rPr lang="vi-VN" dirty="0">
                <a:solidFill>
                  <a:srgbClr val="140F52"/>
                </a:solidFill>
              </a:rPr>
              <a:t>Tỉ lệ sâu răng sữa:  6-8 tuổi: 84,9%; 9-11 tuổi: 56,3%</a:t>
            </a:r>
          </a:p>
          <a:p>
            <a:r>
              <a:rPr lang="vi-VN" dirty="0">
                <a:solidFill>
                  <a:srgbClr val="140F52"/>
                </a:solidFill>
                <a:sym typeface="Wingdings 2"/>
              </a:rPr>
              <a:t></a:t>
            </a:r>
            <a:r>
              <a:rPr lang="vi-VN" dirty="0" smtClean="0">
                <a:solidFill>
                  <a:srgbClr val="140F52"/>
                </a:solidFill>
              </a:rPr>
              <a:t> </a:t>
            </a:r>
            <a:r>
              <a:rPr lang="vi-VN" dirty="0">
                <a:solidFill>
                  <a:srgbClr val="140F52"/>
                </a:solidFill>
              </a:rPr>
              <a:t>Tỉ lệ sâu răng vĩnh viễn: 6-8 tuổi: 25,4%; 9-11 tuổi: 54,6%; 12-14 tuổi: 64,1%; 15-17 tuổi: 68,6%</a:t>
            </a:r>
          </a:p>
        </p:txBody>
      </p:sp>
      <p:sp>
        <p:nvSpPr>
          <p:cNvPr id="8" name="Rectangle 7"/>
          <p:cNvSpPr/>
          <p:nvPr/>
        </p:nvSpPr>
        <p:spPr>
          <a:xfrm>
            <a:off x="413657" y="3810000"/>
            <a:ext cx="2133600" cy="2514600"/>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70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
            <a:extLst>
              <a:ext uri="{FF2B5EF4-FFF2-40B4-BE49-F238E27FC236}">
                <a16:creationId xmlns="" xmlns:a16="http://schemas.microsoft.com/office/drawing/2014/main" id="{FC923BA4-E4EE-9448-A2B7-2B26555471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4800"/>
            <a:ext cx="9158923" cy="616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94513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52400"/>
            <a:ext cx="9144000" cy="6553200"/>
            <a:chOff x="0" y="152400"/>
            <a:chExt cx="9144000" cy="6553200"/>
          </a:xfrm>
        </p:grpSpPr>
        <p:pic>
          <p:nvPicPr>
            <p:cNvPr id="2" name="Picture 4" descr="15">
              <a:extLst>
                <a:ext uri="{FF2B5EF4-FFF2-40B4-BE49-F238E27FC236}">
                  <a16:creationId xmlns="" xmlns:a16="http://schemas.microsoft.com/office/drawing/2014/main" id="{82380623-76B9-4D49-A3E7-ADF633152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0" y="424549"/>
              <a:ext cx="457200" cy="304800"/>
            </a:xfrm>
            <a:prstGeom prst="rect">
              <a:avLst/>
            </a:prstGeom>
            <a:solidFill>
              <a:srgbClr val="483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07902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81000" y="1004251"/>
            <a:ext cx="8534400" cy="4996713"/>
            <a:chOff x="381000" y="1004251"/>
            <a:chExt cx="8534400" cy="4996713"/>
          </a:xfrm>
        </p:grpSpPr>
        <p:sp>
          <p:nvSpPr>
            <p:cNvPr id="3" name="Text Box 2">
              <a:extLst>
                <a:ext uri="{FF2B5EF4-FFF2-40B4-BE49-F238E27FC236}">
                  <a16:creationId xmlns="" xmlns:a16="http://schemas.microsoft.com/office/drawing/2014/main" id="{4A9E01AC-73FB-6349-B7B7-9E47AF0EA099}"/>
                </a:ext>
              </a:extLst>
            </p:cNvPr>
            <p:cNvSpPr txBox="1">
              <a:spLocks noRot="1" noChangeAspect="1" noEditPoints="1" noChangeArrowheads="1" noChangeShapeType="1" noTextEdit="1"/>
            </p:cNvSpPr>
            <p:nvPr/>
          </p:nvSpPr>
          <p:spPr bwMode="auto">
            <a:xfrm>
              <a:off x="381000" y="2590800"/>
              <a:ext cx="3124200" cy="34101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a:lnSpc>
                  <a:spcPct val="115000"/>
                </a:lnSpc>
                <a:spcAft>
                  <a:spcPts val="0"/>
                </a:spcAft>
              </a:pPr>
              <a:r>
                <a:rPr lang="fr-FR" sz="2000" b="1" u="sng" dirty="0" err="1">
                  <a:solidFill>
                    <a:srgbClr val="480048"/>
                  </a:solidFill>
                  <a:effectLst/>
                  <a:latin typeface="Tahoma" pitchFamily="34" charset="0"/>
                  <a:ea typeface="Tahoma" pitchFamily="34" charset="0"/>
                  <a:cs typeface="Tahoma" pitchFamily="34" charset="0"/>
                </a:rPr>
                <a:t>Các</a:t>
              </a:r>
              <a:r>
                <a:rPr lang="fr-FR" sz="2000" b="1" u="sng" dirty="0">
                  <a:solidFill>
                    <a:srgbClr val="480048"/>
                  </a:solidFill>
                  <a:effectLst/>
                  <a:latin typeface="Tahoma" pitchFamily="34" charset="0"/>
                  <a:ea typeface="Tahoma" pitchFamily="34" charset="0"/>
                  <a:cs typeface="Tahoma" pitchFamily="34" charset="0"/>
                </a:rPr>
                <a:t> </a:t>
              </a:r>
              <a:r>
                <a:rPr lang="fr-FR" sz="2000" b="1" u="sng" dirty="0" err="1">
                  <a:solidFill>
                    <a:srgbClr val="480048"/>
                  </a:solidFill>
                  <a:effectLst/>
                  <a:latin typeface="Tahoma" pitchFamily="34" charset="0"/>
                  <a:ea typeface="Tahoma" pitchFamily="34" charset="0"/>
                  <a:cs typeface="Tahoma" pitchFamily="34" charset="0"/>
                </a:rPr>
                <a:t>yếu</a:t>
              </a:r>
              <a:r>
                <a:rPr lang="fr-FR" sz="2000" b="1" u="sng" dirty="0">
                  <a:solidFill>
                    <a:srgbClr val="480048"/>
                  </a:solidFill>
                  <a:effectLst/>
                  <a:latin typeface="Tahoma" pitchFamily="34" charset="0"/>
                  <a:ea typeface="Tahoma" pitchFamily="34" charset="0"/>
                  <a:cs typeface="Tahoma" pitchFamily="34" charset="0"/>
                </a:rPr>
                <a:t> </a:t>
              </a:r>
              <a:r>
                <a:rPr lang="fr-FR" sz="2000" b="1" u="sng" dirty="0" err="1">
                  <a:solidFill>
                    <a:srgbClr val="480048"/>
                  </a:solidFill>
                  <a:effectLst/>
                  <a:latin typeface="Tahoma" pitchFamily="34" charset="0"/>
                  <a:ea typeface="Tahoma" pitchFamily="34" charset="0"/>
                  <a:cs typeface="Tahoma" pitchFamily="34" charset="0"/>
                </a:rPr>
                <a:t>tố</a:t>
              </a:r>
              <a:r>
                <a:rPr lang="fr-FR" sz="2000" b="1" u="sng" dirty="0">
                  <a:solidFill>
                    <a:srgbClr val="480048"/>
                  </a:solidFill>
                  <a:effectLst/>
                  <a:latin typeface="Tahoma" pitchFamily="34" charset="0"/>
                  <a:ea typeface="Tahoma" pitchFamily="34" charset="0"/>
                  <a:cs typeface="Tahoma" pitchFamily="34" charset="0"/>
                </a:rPr>
                <a:t> </a:t>
              </a:r>
              <a:r>
                <a:rPr lang="fr-FR" sz="2000" b="1" u="sng" dirty="0" err="1">
                  <a:solidFill>
                    <a:srgbClr val="480048"/>
                  </a:solidFill>
                  <a:effectLst/>
                  <a:latin typeface="Tahoma" pitchFamily="34" charset="0"/>
                  <a:ea typeface="Tahoma" pitchFamily="34" charset="0"/>
                  <a:cs typeface="Tahoma" pitchFamily="34" charset="0"/>
                </a:rPr>
                <a:t>bảo</a:t>
              </a:r>
              <a:r>
                <a:rPr lang="fr-FR" sz="2000" b="1" u="sng" dirty="0">
                  <a:solidFill>
                    <a:srgbClr val="480048"/>
                  </a:solidFill>
                  <a:effectLst/>
                  <a:latin typeface="Tahoma" pitchFamily="34" charset="0"/>
                  <a:ea typeface="Tahoma" pitchFamily="34" charset="0"/>
                  <a:cs typeface="Tahoma" pitchFamily="34" charset="0"/>
                </a:rPr>
                <a:t> </a:t>
              </a:r>
              <a:r>
                <a:rPr lang="fr-FR" sz="2000" b="1" u="sng" dirty="0" err="1">
                  <a:solidFill>
                    <a:srgbClr val="480048"/>
                  </a:solidFill>
                  <a:effectLst/>
                  <a:latin typeface="Tahoma" pitchFamily="34" charset="0"/>
                  <a:ea typeface="Tahoma" pitchFamily="34" charset="0"/>
                  <a:cs typeface="Tahoma" pitchFamily="34" charset="0"/>
                </a:rPr>
                <a:t>vệ</a:t>
              </a:r>
              <a:r>
                <a:rPr lang="fr-FR" sz="2000" b="1" u="sng" dirty="0">
                  <a:solidFill>
                    <a:srgbClr val="480048"/>
                  </a:solidFill>
                  <a:effectLst/>
                  <a:latin typeface="Tahoma" pitchFamily="34" charset="0"/>
                  <a:ea typeface="Tahoma" pitchFamily="34" charset="0"/>
                  <a:cs typeface="Tahoma" pitchFamily="34" charset="0"/>
                </a:rPr>
                <a:t>:</a:t>
              </a:r>
              <a:endParaRPr lang="en-US" sz="2000" dirty="0">
                <a:solidFill>
                  <a:srgbClr val="480048"/>
                </a:solidFill>
                <a:effectLst/>
                <a:latin typeface="Tahoma" pitchFamily="34" charset="0"/>
                <a:ea typeface="Tahoma" pitchFamily="34" charset="0"/>
                <a:cs typeface="Tahoma" pitchFamily="34" charset="0"/>
              </a:endParaRPr>
            </a:p>
            <a:p>
              <a:pPr marL="342900" indent="-342900" algn="just">
                <a:lnSpc>
                  <a:spcPct val="107000"/>
                </a:lnSpc>
                <a:spcAft>
                  <a:spcPts val="0"/>
                </a:spcAft>
                <a:buFont typeface="Arial" pitchFamily="34" charset="0"/>
                <a:buChar char="•"/>
              </a:pPr>
              <a:r>
                <a:rPr lang="en-US" sz="2000" dirty="0" err="1">
                  <a:solidFill>
                    <a:srgbClr val="480048"/>
                  </a:solidFill>
                  <a:effectLst/>
                  <a:latin typeface="Tahoma" pitchFamily="34" charset="0"/>
                  <a:ea typeface="Tahoma" pitchFamily="34" charset="0"/>
                  <a:cs typeface="Tahoma" pitchFamily="34" charset="0"/>
                </a:rPr>
                <a:t>Nước</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bọt</a:t>
              </a:r>
              <a:endParaRPr lang="en-US" sz="2000" dirty="0">
                <a:solidFill>
                  <a:srgbClr val="480048"/>
                </a:solidFill>
                <a:effectLst/>
                <a:latin typeface="Tahoma" pitchFamily="34" charset="0"/>
                <a:ea typeface="Tahoma" pitchFamily="34" charset="0"/>
                <a:cs typeface="Tahoma" pitchFamily="34" charset="0"/>
              </a:endParaRPr>
            </a:p>
            <a:p>
              <a:pPr marL="342900" indent="-342900" algn="just">
                <a:lnSpc>
                  <a:spcPct val="107000"/>
                </a:lnSpc>
                <a:spcAft>
                  <a:spcPts val="0"/>
                </a:spcAft>
                <a:buFont typeface="Arial" pitchFamily="34" charset="0"/>
                <a:buChar char="•"/>
              </a:pPr>
              <a:r>
                <a:rPr lang="en-US" sz="2000" dirty="0" err="1">
                  <a:solidFill>
                    <a:srgbClr val="480048"/>
                  </a:solidFill>
                  <a:effectLst/>
                  <a:latin typeface="Tahoma" pitchFamily="34" charset="0"/>
                  <a:ea typeface="Tahoma" pitchFamily="34" charset="0"/>
                  <a:cs typeface="Tahoma" pitchFamily="34" charset="0"/>
                </a:rPr>
                <a:t>Khả</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năng</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kháng</a:t>
              </a:r>
              <a:r>
                <a:rPr lang="en-US" sz="2000" dirty="0">
                  <a:solidFill>
                    <a:srgbClr val="480048"/>
                  </a:solidFill>
                  <a:effectLst/>
                  <a:latin typeface="Tahoma" pitchFamily="34" charset="0"/>
                  <a:ea typeface="Tahoma" pitchFamily="34" charset="0"/>
                  <a:cs typeface="Tahoma" pitchFamily="34" charset="0"/>
                </a:rPr>
                <a:t> acid </a:t>
              </a:r>
              <a:r>
                <a:rPr lang="en-US" sz="2000" dirty="0" err="1">
                  <a:solidFill>
                    <a:srgbClr val="480048"/>
                  </a:solidFill>
                  <a:effectLst/>
                  <a:latin typeface="Tahoma" pitchFamily="34" charset="0"/>
                  <a:ea typeface="Tahoma" pitchFamily="34" charset="0"/>
                  <a:cs typeface="Tahoma" pitchFamily="34" charset="0"/>
                </a:rPr>
                <a:t>của</a:t>
              </a:r>
              <a:r>
                <a:rPr lang="en-US" sz="2000" dirty="0">
                  <a:solidFill>
                    <a:srgbClr val="480048"/>
                  </a:solidFill>
                  <a:effectLst/>
                  <a:latin typeface="Tahoma" pitchFamily="34" charset="0"/>
                  <a:ea typeface="Tahoma" pitchFamily="34" charset="0"/>
                  <a:cs typeface="Tahoma" pitchFamily="34" charset="0"/>
                </a:rPr>
                <a:t> men</a:t>
              </a:r>
            </a:p>
            <a:p>
              <a:pPr marL="342900" indent="-342900" algn="just">
                <a:lnSpc>
                  <a:spcPct val="107000"/>
                </a:lnSpc>
                <a:spcAft>
                  <a:spcPts val="0"/>
                </a:spcAft>
                <a:buFont typeface="Arial" pitchFamily="34" charset="0"/>
                <a:buChar char="•"/>
              </a:pPr>
              <a:r>
                <a:rPr lang="en-US" sz="2000" dirty="0">
                  <a:solidFill>
                    <a:srgbClr val="480048"/>
                  </a:solidFill>
                  <a:effectLst/>
                  <a:latin typeface="Tahoma" pitchFamily="34" charset="0"/>
                  <a:ea typeface="Tahoma" pitchFamily="34" charset="0"/>
                  <a:cs typeface="Tahoma" pitchFamily="34" charset="0"/>
                </a:rPr>
                <a:t>Fluor </a:t>
              </a:r>
              <a:r>
                <a:rPr lang="en-US" sz="2000" dirty="0" err="1">
                  <a:solidFill>
                    <a:srgbClr val="480048"/>
                  </a:solidFill>
                  <a:effectLst/>
                  <a:latin typeface="Tahoma" pitchFamily="34" charset="0"/>
                  <a:ea typeface="Tahoma" pitchFamily="34" charset="0"/>
                  <a:cs typeface="Tahoma" pitchFamily="34" charset="0"/>
                </a:rPr>
                <a:t>có</a:t>
              </a:r>
              <a:r>
                <a:rPr lang="en-US" sz="2000" dirty="0">
                  <a:solidFill>
                    <a:srgbClr val="480048"/>
                  </a:solidFill>
                  <a:effectLst/>
                  <a:latin typeface="Tahoma" pitchFamily="34" charset="0"/>
                  <a:ea typeface="Tahoma" pitchFamily="34" charset="0"/>
                  <a:cs typeface="Tahoma" pitchFamily="34" charset="0"/>
                </a:rPr>
                <a:t> ở </a:t>
              </a:r>
              <a:r>
                <a:rPr lang="en-US" sz="2000" dirty="0" err="1">
                  <a:solidFill>
                    <a:srgbClr val="480048"/>
                  </a:solidFill>
                  <a:effectLst/>
                  <a:latin typeface="Tahoma" pitchFamily="34" charset="0"/>
                  <a:ea typeface="Tahoma" pitchFamily="34" charset="0"/>
                  <a:cs typeface="Tahoma" pitchFamily="34" charset="0"/>
                </a:rPr>
                <a:t>bề</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mặt</a:t>
              </a:r>
              <a:r>
                <a:rPr lang="en-US" sz="2000" dirty="0">
                  <a:solidFill>
                    <a:srgbClr val="480048"/>
                  </a:solidFill>
                  <a:effectLst/>
                  <a:latin typeface="Tahoma" pitchFamily="34" charset="0"/>
                  <a:ea typeface="Tahoma" pitchFamily="34" charset="0"/>
                  <a:cs typeface="Tahoma" pitchFamily="34" charset="0"/>
                </a:rPr>
                <a:t> men </a:t>
              </a:r>
              <a:r>
                <a:rPr lang="en-US" sz="2000" dirty="0" err="1">
                  <a:solidFill>
                    <a:srgbClr val="480048"/>
                  </a:solidFill>
                  <a:effectLst/>
                  <a:latin typeface="Tahoma" pitchFamily="34" charset="0"/>
                  <a:ea typeface="Tahoma" pitchFamily="34" charset="0"/>
                  <a:cs typeface="Tahoma" pitchFamily="34" charset="0"/>
                </a:rPr>
                <a:t>răng</a:t>
              </a:r>
              <a:endParaRPr lang="en-US" sz="2000" dirty="0">
                <a:solidFill>
                  <a:srgbClr val="480048"/>
                </a:solidFill>
                <a:effectLst/>
                <a:latin typeface="Tahoma" pitchFamily="34" charset="0"/>
                <a:ea typeface="Tahoma" pitchFamily="34" charset="0"/>
                <a:cs typeface="Tahoma" pitchFamily="34" charset="0"/>
              </a:endParaRPr>
            </a:p>
            <a:p>
              <a:pPr marL="342900" indent="-342900" algn="just">
                <a:lnSpc>
                  <a:spcPct val="107000"/>
                </a:lnSpc>
                <a:spcAft>
                  <a:spcPts val="0"/>
                </a:spcAft>
                <a:buFont typeface="Arial" pitchFamily="34" charset="0"/>
                <a:buChar char="•"/>
              </a:pPr>
              <a:r>
                <a:rPr lang="en-US" sz="2000" dirty="0" err="1">
                  <a:solidFill>
                    <a:srgbClr val="480048"/>
                  </a:solidFill>
                  <a:effectLst/>
                  <a:latin typeface="Tahoma" pitchFamily="34" charset="0"/>
                  <a:ea typeface="Tahoma" pitchFamily="34" charset="0"/>
                  <a:cs typeface="Tahoma" pitchFamily="34" charset="0"/>
                </a:rPr>
                <a:t>Trám</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bít</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hố</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rãnh</a:t>
              </a:r>
              <a:endParaRPr lang="en-US" sz="2000" dirty="0">
                <a:solidFill>
                  <a:srgbClr val="480048"/>
                </a:solidFill>
                <a:effectLst/>
                <a:latin typeface="Tahoma" pitchFamily="34" charset="0"/>
                <a:ea typeface="Tahoma" pitchFamily="34" charset="0"/>
                <a:cs typeface="Tahoma" pitchFamily="34" charset="0"/>
              </a:endParaRPr>
            </a:p>
            <a:p>
              <a:pPr marL="342900" indent="-342900" algn="just">
                <a:lnSpc>
                  <a:spcPct val="107000"/>
                </a:lnSpc>
                <a:spcAft>
                  <a:spcPts val="0"/>
                </a:spcAft>
                <a:buFont typeface="Arial" pitchFamily="34" charset="0"/>
                <a:buChar char="•"/>
              </a:pPr>
              <a:r>
                <a:rPr lang="en-US" sz="2000" dirty="0" err="1">
                  <a:solidFill>
                    <a:srgbClr val="480048"/>
                  </a:solidFill>
                  <a:effectLst/>
                  <a:latin typeface="Tahoma" pitchFamily="34" charset="0"/>
                  <a:ea typeface="Tahoma" pitchFamily="34" charset="0"/>
                  <a:cs typeface="Tahoma" pitchFamily="34" charset="0"/>
                </a:rPr>
                <a:t>Độ</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Ca</a:t>
              </a:r>
              <a:r>
                <a:rPr lang="en-US" sz="2000" baseline="30000" dirty="0">
                  <a:solidFill>
                    <a:srgbClr val="480048"/>
                  </a:solidFill>
                  <a:effectLst/>
                  <a:latin typeface="Tahoma" pitchFamily="34" charset="0"/>
                  <a:ea typeface="Tahoma" pitchFamily="34" charset="0"/>
                  <a:cs typeface="Tahoma" pitchFamily="34" charset="0"/>
                </a:rPr>
                <a:t>++</a:t>
              </a:r>
              <a:r>
                <a:rPr lang="en-US" sz="2000" dirty="0">
                  <a:solidFill>
                    <a:srgbClr val="480048"/>
                  </a:solidFill>
                  <a:effectLst/>
                  <a:latin typeface="Tahoma" pitchFamily="34" charset="0"/>
                  <a:ea typeface="Tahoma" pitchFamily="34" charset="0"/>
                  <a:cs typeface="Tahoma" pitchFamily="34" charset="0"/>
                </a:rPr>
                <a:t>, NPO</a:t>
              </a:r>
              <a:r>
                <a:rPr lang="en-US" sz="2000" baseline="-25000" dirty="0">
                  <a:solidFill>
                    <a:srgbClr val="480048"/>
                  </a:solidFill>
                  <a:effectLst/>
                  <a:latin typeface="Tahoma" pitchFamily="34" charset="0"/>
                  <a:ea typeface="Tahoma" pitchFamily="34" charset="0"/>
                  <a:cs typeface="Tahoma" pitchFamily="34" charset="0"/>
                </a:rPr>
                <a:t>4</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quanh</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răng</a:t>
              </a:r>
              <a:endParaRPr lang="en-US" sz="2000" dirty="0">
                <a:solidFill>
                  <a:srgbClr val="480048"/>
                </a:solidFill>
                <a:effectLst/>
                <a:latin typeface="Tahoma" pitchFamily="34" charset="0"/>
                <a:ea typeface="Tahoma" pitchFamily="34" charset="0"/>
                <a:cs typeface="Tahoma" pitchFamily="34" charset="0"/>
              </a:endParaRPr>
            </a:p>
            <a:p>
              <a:pPr marL="342900" indent="-342900" algn="just">
                <a:lnSpc>
                  <a:spcPct val="107000"/>
                </a:lnSpc>
                <a:spcAft>
                  <a:spcPts val="0"/>
                </a:spcAft>
                <a:buFont typeface="Arial" pitchFamily="34" charset="0"/>
                <a:buChar char="•"/>
              </a:pPr>
              <a:r>
                <a:rPr lang="en-US" sz="2000" dirty="0">
                  <a:solidFill>
                    <a:srgbClr val="480048"/>
                  </a:solidFill>
                  <a:effectLst/>
                  <a:latin typeface="Tahoma" pitchFamily="34" charset="0"/>
                  <a:ea typeface="Tahoma" pitchFamily="34" charset="0"/>
                  <a:cs typeface="Tahoma" pitchFamily="34" charset="0"/>
                </a:rPr>
                <a:t>pH &gt; 5,5</a:t>
              </a:r>
            </a:p>
          </p:txBody>
        </p:sp>
        <p:sp>
          <p:nvSpPr>
            <p:cNvPr id="4" name="Text Box 2">
              <a:extLst>
                <a:ext uri="{FF2B5EF4-FFF2-40B4-BE49-F238E27FC236}">
                  <a16:creationId xmlns="" xmlns:a16="http://schemas.microsoft.com/office/drawing/2014/main" id="{6831C001-5A90-864D-A65F-E559A81B0F87}"/>
                </a:ext>
              </a:extLst>
            </p:cNvPr>
            <p:cNvSpPr txBox="1">
              <a:spLocks noRot="1" noChangeAspect="1" noEditPoints="1" noChangeArrowheads="1" noChangeShapeType="1" noTextEdit="1"/>
            </p:cNvSpPr>
            <p:nvPr/>
          </p:nvSpPr>
          <p:spPr bwMode="auto">
            <a:xfrm>
              <a:off x="5791200" y="1065580"/>
              <a:ext cx="3124200" cy="32778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a:lnSpc>
                  <a:spcPct val="115000"/>
                </a:lnSpc>
                <a:spcAft>
                  <a:spcPts val="0"/>
                </a:spcAft>
              </a:pPr>
              <a:r>
                <a:rPr lang="fr-FR" sz="2000" b="1" u="sng">
                  <a:solidFill>
                    <a:srgbClr val="480048"/>
                  </a:solidFill>
                  <a:effectLst/>
                  <a:latin typeface="Tahoma" pitchFamily="34" charset="0"/>
                  <a:ea typeface="Tahoma" pitchFamily="34" charset="0"/>
                  <a:cs typeface="Tahoma" pitchFamily="34" charset="0"/>
                </a:rPr>
                <a:t>Các yếu tố gây mất ổn định:</a:t>
              </a:r>
              <a:endParaRPr lang="en-US" sz="2000">
                <a:solidFill>
                  <a:srgbClr val="480048"/>
                </a:solidFill>
                <a:effectLst/>
                <a:latin typeface="Tahoma" pitchFamily="34" charset="0"/>
                <a:ea typeface="Tahoma" pitchFamily="34" charset="0"/>
                <a:cs typeface="Tahoma" pitchFamily="34" charset="0"/>
              </a:endParaRPr>
            </a:p>
            <a:p>
              <a:pPr marL="180340" indent="-180340">
                <a:lnSpc>
                  <a:spcPct val="115000"/>
                </a:lnSpc>
                <a:spcAft>
                  <a:spcPts val="0"/>
                </a:spcAft>
              </a:pPr>
              <a:r>
                <a:rPr lang="fr-FR" sz="2000">
                  <a:solidFill>
                    <a:srgbClr val="480048"/>
                  </a:solidFill>
                  <a:effectLst/>
                  <a:latin typeface="Tahoma" pitchFamily="34" charset="0"/>
                  <a:ea typeface="Tahoma" pitchFamily="34" charset="0"/>
                  <a:cs typeface="Tahoma" pitchFamily="34" charset="0"/>
                </a:rPr>
                <a:t>•	Mảng bám vi khuẩn</a:t>
              </a:r>
              <a:endParaRPr lang="en-US" sz="2000">
                <a:solidFill>
                  <a:srgbClr val="480048"/>
                </a:solidFill>
                <a:effectLst/>
                <a:latin typeface="Tahoma" pitchFamily="34" charset="0"/>
                <a:ea typeface="Tahoma" pitchFamily="34" charset="0"/>
                <a:cs typeface="Tahoma" pitchFamily="34" charset="0"/>
              </a:endParaRPr>
            </a:p>
            <a:p>
              <a:pPr marL="180340" indent="-180340">
                <a:lnSpc>
                  <a:spcPct val="115000"/>
                </a:lnSpc>
                <a:spcAft>
                  <a:spcPts val="0"/>
                </a:spcAft>
              </a:pPr>
              <a:r>
                <a:rPr lang="fr-FR" sz="2000">
                  <a:solidFill>
                    <a:srgbClr val="480048"/>
                  </a:solidFill>
                  <a:effectLst/>
                  <a:latin typeface="Tahoma" pitchFamily="34" charset="0"/>
                  <a:ea typeface="Tahoma" pitchFamily="34" charset="0"/>
                  <a:cs typeface="Tahoma" pitchFamily="34" charset="0"/>
                </a:rPr>
                <a:t>•	Chế độ ăn nhiều đường</a:t>
              </a:r>
              <a:endParaRPr lang="en-US" sz="2000">
                <a:solidFill>
                  <a:srgbClr val="480048"/>
                </a:solidFill>
                <a:effectLst/>
                <a:latin typeface="Tahoma" pitchFamily="34" charset="0"/>
                <a:ea typeface="Tahoma" pitchFamily="34" charset="0"/>
                <a:cs typeface="Tahoma" pitchFamily="34" charset="0"/>
              </a:endParaRPr>
            </a:p>
            <a:p>
              <a:pPr marL="180340" indent="-180340">
                <a:lnSpc>
                  <a:spcPct val="115000"/>
                </a:lnSpc>
                <a:spcAft>
                  <a:spcPts val="0"/>
                </a:spcAft>
              </a:pPr>
              <a:r>
                <a:rPr lang="fr-FR" sz="2000">
                  <a:solidFill>
                    <a:srgbClr val="480048"/>
                  </a:solidFill>
                  <a:effectLst/>
                  <a:latin typeface="Tahoma" pitchFamily="34" charset="0"/>
                  <a:ea typeface="Tahoma" pitchFamily="34" charset="0"/>
                  <a:cs typeface="Tahoma" pitchFamily="34" charset="0"/>
                </a:rPr>
                <a:t>•	Nước bọt thiếu hay nước bọt acid</a:t>
              </a:r>
              <a:endParaRPr lang="en-US" sz="2000">
                <a:solidFill>
                  <a:srgbClr val="480048"/>
                </a:solidFill>
                <a:effectLst/>
                <a:latin typeface="Tahoma" pitchFamily="34" charset="0"/>
                <a:ea typeface="Tahoma" pitchFamily="34" charset="0"/>
                <a:cs typeface="Tahoma" pitchFamily="34" charset="0"/>
              </a:endParaRPr>
            </a:p>
            <a:p>
              <a:pPr marL="180340" indent="-180340">
                <a:lnSpc>
                  <a:spcPct val="115000"/>
                </a:lnSpc>
                <a:spcAft>
                  <a:spcPts val="0"/>
                </a:spcAft>
              </a:pPr>
              <a:r>
                <a:rPr lang="fr-FR" sz="2000">
                  <a:solidFill>
                    <a:srgbClr val="480048"/>
                  </a:solidFill>
                  <a:effectLst/>
                  <a:latin typeface="Tahoma" pitchFamily="34" charset="0"/>
                  <a:ea typeface="Tahoma" pitchFamily="34" charset="0"/>
                  <a:cs typeface="Tahoma" pitchFamily="34" charset="0"/>
                </a:rPr>
                <a:t>•	Acid từ dạ dày tràn lên miệng</a:t>
              </a:r>
              <a:endParaRPr lang="en-US" sz="2000">
                <a:solidFill>
                  <a:srgbClr val="480048"/>
                </a:solidFill>
                <a:effectLst/>
                <a:latin typeface="Tahoma" pitchFamily="34" charset="0"/>
                <a:ea typeface="Tahoma" pitchFamily="34" charset="0"/>
                <a:cs typeface="Tahoma" pitchFamily="34" charset="0"/>
              </a:endParaRPr>
            </a:p>
            <a:p>
              <a:pPr marL="180340" indent="-180340">
                <a:lnSpc>
                  <a:spcPct val="115000"/>
                </a:lnSpc>
                <a:spcAft>
                  <a:spcPts val="0"/>
                </a:spcAft>
              </a:pPr>
              <a:r>
                <a:rPr lang="fr-FR" sz="2000">
                  <a:solidFill>
                    <a:srgbClr val="480048"/>
                  </a:solidFill>
                  <a:effectLst/>
                  <a:latin typeface="Tahoma" pitchFamily="34" charset="0"/>
                  <a:ea typeface="Tahoma" pitchFamily="34" charset="0"/>
                  <a:cs typeface="Tahoma" pitchFamily="34" charset="0"/>
                </a:rPr>
                <a:t>•	pH&lt; 5</a:t>
              </a:r>
              <a:endParaRPr lang="en-US" sz="2000">
                <a:solidFill>
                  <a:srgbClr val="480048"/>
                </a:solidFill>
                <a:effectLst/>
                <a:latin typeface="Tahoma" pitchFamily="34" charset="0"/>
                <a:ea typeface="Tahoma" pitchFamily="34" charset="0"/>
                <a:cs typeface="Tahoma" pitchFamily="34" charset="0"/>
              </a:endParaRPr>
            </a:p>
          </p:txBody>
        </p:sp>
        <p:cxnSp>
          <p:nvCxnSpPr>
            <p:cNvPr id="6" name="Straight Connector 5">
              <a:extLst>
                <a:ext uri="{FF2B5EF4-FFF2-40B4-BE49-F238E27FC236}">
                  <a16:creationId xmlns="" xmlns:a16="http://schemas.microsoft.com/office/drawing/2014/main" id="{928D30BE-79D3-1342-9DF4-D052988D872F}"/>
                </a:ext>
              </a:extLst>
            </p:cNvPr>
            <p:cNvCxnSpPr>
              <a:cxnSpLocks noRot="1" noChangeAspect="1" noEditPoints="1" noChangeArrowheads="1" noChangeShapeType="1"/>
            </p:cNvCxnSpPr>
            <p:nvPr/>
          </p:nvCxnSpPr>
          <p:spPr bwMode="auto">
            <a:xfrm flipV="1">
              <a:off x="2813900" y="1004251"/>
              <a:ext cx="3404904" cy="1554265"/>
            </a:xfrm>
            <a:prstGeom prst="line">
              <a:avLst/>
            </a:prstGeom>
            <a:noFill/>
            <a:ln w="38100">
              <a:solidFill>
                <a:srgbClr val="140F52"/>
              </a:solidFill>
              <a:round/>
              <a:headEnd type="triangle" w="med" len="med"/>
              <a:tailEnd type="triangle" w="med" len="med"/>
            </a:ln>
            <a:extLst>
              <a:ext uri="{909E8E84-426E-40DD-AFC4-6F175D3DCCD1}">
                <a14:hiddenFill xmlns:a14="http://schemas.microsoft.com/office/drawing/2010/main">
                  <a:noFill/>
                </a14:hiddenFill>
              </a:ext>
            </a:extLst>
          </p:spPr>
        </p:cxnSp>
        <p:sp>
          <p:nvSpPr>
            <p:cNvPr id="7" name="Isosceles Triangle 1589">
              <a:extLst>
                <a:ext uri="{FF2B5EF4-FFF2-40B4-BE49-F238E27FC236}">
                  <a16:creationId xmlns="" xmlns:a16="http://schemas.microsoft.com/office/drawing/2014/main" id="{959F69A0-FFC7-A142-A1DC-9570268157B3}"/>
                </a:ext>
              </a:extLst>
            </p:cNvPr>
            <p:cNvSpPr>
              <a:spLocks noRot="1" noChangeAspect="1" noEditPoints="1" noChangeArrowheads="1" noChangeShapeType="1" noTextEdit="1"/>
            </p:cNvSpPr>
            <p:nvPr/>
          </p:nvSpPr>
          <p:spPr bwMode="auto">
            <a:xfrm>
              <a:off x="3755926" y="1816036"/>
              <a:ext cx="1555042" cy="1155764"/>
            </a:xfrm>
            <a:prstGeom prst="triangle">
              <a:avLst>
                <a:gd name="adj" fmla="val 50000"/>
              </a:avLst>
            </a:prstGeom>
            <a:solidFill>
              <a:srgbClr val="0070C0"/>
            </a:solidFill>
            <a:ln w="9525">
              <a:solidFill>
                <a:srgbClr val="000000"/>
              </a:solidFill>
              <a:miter lim="800000"/>
              <a:headEnd/>
              <a:tailEnd/>
            </a:ln>
            <a:extLst/>
          </p:spPr>
          <p:txBody>
            <a:bodyPr rot="0" vert="horz" wrap="square" lIns="91440" tIns="45720" rIns="91440" bIns="45720" anchor="t" anchorCtr="0" upright="1">
              <a:noAutofit/>
            </a:bodyPr>
            <a:lstStyle/>
            <a:p>
              <a:endParaRPr lang="en-GB"/>
            </a:p>
          </p:txBody>
        </p:sp>
      </p:grpSp>
      <p:sp>
        <p:nvSpPr>
          <p:cNvPr id="9" name="Rectangle 8"/>
          <p:cNvSpPr/>
          <p:nvPr/>
        </p:nvSpPr>
        <p:spPr>
          <a:xfrm>
            <a:off x="738968" y="4953000"/>
            <a:ext cx="4572000" cy="646331"/>
          </a:xfrm>
          <a:prstGeom prst="rect">
            <a:avLst/>
          </a:prstGeom>
          <a:solidFill>
            <a:srgbClr val="FFFF99"/>
          </a:solidFill>
        </p:spPr>
        <p:txBody>
          <a:bodyPr>
            <a:spAutoFit/>
          </a:bodyPr>
          <a:lstStyle/>
          <a:p>
            <a:r>
              <a:rPr lang="en-US" dirty="0">
                <a:solidFill>
                  <a:srgbClr val="000066"/>
                </a:solidFill>
                <a:latin typeface="Tahoma" pitchFamily="34" charset="0"/>
                <a:ea typeface="Tahoma" pitchFamily="34" charset="0"/>
                <a:cs typeface="Tahoma" pitchFamily="34" charset="0"/>
              </a:rPr>
              <a:t>YẾU TỐ MẤT ỔN ĐỊNH&gt;YẾU TỐ BẢO </a:t>
            </a:r>
            <a:r>
              <a:rPr lang="en-US" dirty="0" smtClean="0">
                <a:solidFill>
                  <a:srgbClr val="000066"/>
                </a:solidFill>
                <a:latin typeface="Tahoma" pitchFamily="34" charset="0"/>
                <a:ea typeface="Tahoma" pitchFamily="34" charset="0"/>
                <a:cs typeface="Tahoma" pitchFamily="34" charset="0"/>
              </a:rPr>
              <a:t>VỆ</a:t>
            </a:r>
            <a:endParaRPr lang="en-US" dirty="0">
              <a:solidFill>
                <a:srgbClr val="000066"/>
              </a:solidFill>
              <a:latin typeface="Tahoma" pitchFamily="34" charset="0"/>
              <a:ea typeface="Tahoma" pitchFamily="34" charset="0"/>
              <a:cs typeface="Tahoma" pitchFamily="34" charset="0"/>
            </a:endParaRPr>
          </a:p>
          <a:p>
            <a:r>
              <a:rPr lang="en-US" dirty="0" smtClean="0">
                <a:solidFill>
                  <a:srgbClr val="000066"/>
                </a:solidFill>
                <a:latin typeface="Tahoma" pitchFamily="34" charset="0"/>
                <a:ea typeface="Tahoma" pitchFamily="34" charset="0"/>
                <a:cs typeface="Tahoma" pitchFamily="34" charset="0"/>
              </a:rPr>
              <a:t>HUỶ </a:t>
            </a:r>
            <a:r>
              <a:rPr lang="en-US" dirty="0">
                <a:solidFill>
                  <a:srgbClr val="000066"/>
                </a:solidFill>
                <a:latin typeface="Tahoma" pitchFamily="34" charset="0"/>
                <a:ea typeface="Tahoma" pitchFamily="34" charset="0"/>
                <a:cs typeface="Tahoma" pitchFamily="34" charset="0"/>
              </a:rPr>
              <a:t>KHOÁNG&gt;TÁI </a:t>
            </a:r>
            <a:r>
              <a:rPr lang="en-US" dirty="0" smtClean="0">
                <a:solidFill>
                  <a:srgbClr val="000066"/>
                </a:solidFill>
                <a:latin typeface="Tahoma" pitchFamily="34" charset="0"/>
                <a:ea typeface="Tahoma" pitchFamily="34" charset="0"/>
                <a:cs typeface="Tahoma" pitchFamily="34" charset="0"/>
              </a:rPr>
              <a:t>KHOÁNG</a:t>
            </a:r>
            <a:endParaRPr lang="en-US" dirty="0">
              <a:solidFill>
                <a:srgbClr val="000066"/>
              </a:solidFill>
              <a:latin typeface="Tahoma" pitchFamily="34" charset="0"/>
              <a:ea typeface="Tahoma" pitchFamily="34" charset="0"/>
              <a:cs typeface="Tahoma" pitchFamily="34" charset="0"/>
            </a:endParaRPr>
          </a:p>
        </p:txBody>
      </p:sp>
      <p:grpSp>
        <p:nvGrpSpPr>
          <p:cNvPr id="11" name="Group 10"/>
          <p:cNvGrpSpPr/>
          <p:nvPr/>
        </p:nvGrpSpPr>
        <p:grpSpPr>
          <a:xfrm>
            <a:off x="381000" y="1143000"/>
            <a:ext cx="8534400" cy="4649420"/>
            <a:chOff x="381000" y="1143000"/>
            <a:chExt cx="8534400" cy="4649420"/>
          </a:xfrm>
        </p:grpSpPr>
        <p:sp>
          <p:nvSpPr>
            <p:cNvPr id="12" name="Text Box 2">
              <a:extLst>
                <a:ext uri="{FF2B5EF4-FFF2-40B4-BE49-F238E27FC236}">
                  <a16:creationId xmlns="" xmlns:a16="http://schemas.microsoft.com/office/drawing/2014/main" id="{4A9E01AC-73FB-6349-B7B7-9E47AF0EA099}"/>
                </a:ext>
              </a:extLst>
            </p:cNvPr>
            <p:cNvSpPr txBox="1">
              <a:spLocks noRot="1" noChangeAspect="1" noEditPoints="1" noChangeArrowheads="1" noChangeShapeType="1" noTextEdit="1"/>
            </p:cNvSpPr>
            <p:nvPr/>
          </p:nvSpPr>
          <p:spPr bwMode="auto">
            <a:xfrm>
              <a:off x="381000" y="1143000"/>
              <a:ext cx="3124200" cy="34101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a:lnSpc>
                  <a:spcPct val="115000"/>
                </a:lnSpc>
                <a:spcAft>
                  <a:spcPts val="0"/>
                </a:spcAft>
              </a:pPr>
              <a:r>
                <a:rPr lang="fr-FR" sz="2000" b="1" u="sng" dirty="0" err="1">
                  <a:solidFill>
                    <a:srgbClr val="480048"/>
                  </a:solidFill>
                  <a:effectLst/>
                  <a:latin typeface="Tahoma" pitchFamily="34" charset="0"/>
                  <a:ea typeface="Tahoma" pitchFamily="34" charset="0"/>
                  <a:cs typeface="Tahoma" pitchFamily="34" charset="0"/>
                </a:rPr>
                <a:t>Các</a:t>
              </a:r>
              <a:r>
                <a:rPr lang="fr-FR" sz="2000" b="1" u="sng" dirty="0">
                  <a:solidFill>
                    <a:srgbClr val="480048"/>
                  </a:solidFill>
                  <a:effectLst/>
                  <a:latin typeface="Tahoma" pitchFamily="34" charset="0"/>
                  <a:ea typeface="Tahoma" pitchFamily="34" charset="0"/>
                  <a:cs typeface="Tahoma" pitchFamily="34" charset="0"/>
                </a:rPr>
                <a:t> </a:t>
              </a:r>
              <a:r>
                <a:rPr lang="fr-FR" sz="2000" b="1" u="sng" dirty="0" err="1">
                  <a:solidFill>
                    <a:srgbClr val="480048"/>
                  </a:solidFill>
                  <a:effectLst/>
                  <a:latin typeface="Tahoma" pitchFamily="34" charset="0"/>
                  <a:ea typeface="Tahoma" pitchFamily="34" charset="0"/>
                  <a:cs typeface="Tahoma" pitchFamily="34" charset="0"/>
                </a:rPr>
                <a:t>yếu</a:t>
              </a:r>
              <a:r>
                <a:rPr lang="fr-FR" sz="2000" b="1" u="sng" dirty="0">
                  <a:solidFill>
                    <a:srgbClr val="480048"/>
                  </a:solidFill>
                  <a:effectLst/>
                  <a:latin typeface="Tahoma" pitchFamily="34" charset="0"/>
                  <a:ea typeface="Tahoma" pitchFamily="34" charset="0"/>
                  <a:cs typeface="Tahoma" pitchFamily="34" charset="0"/>
                </a:rPr>
                <a:t> </a:t>
              </a:r>
              <a:r>
                <a:rPr lang="fr-FR" sz="2000" b="1" u="sng" dirty="0" err="1">
                  <a:solidFill>
                    <a:srgbClr val="480048"/>
                  </a:solidFill>
                  <a:effectLst/>
                  <a:latin typeface="Tahoma" pitchFamily="34" charset="0"/>
                  <a:ea typeface="Tahoma" pitchFamily="34" charset="0"/>
                  <a:cs typeface="Tahoma" pitchFamily="34" charset="0"/>
                </a:rPr>
                <a:t>tố</a:t>
              </a:r>
              <a:r>
                <a:rPr lang="fr-FR" sz="2000" b="1" u="sng" dirty="0">
                  <a:solidFill>
                    <a:srgbClr val="480048"/>
                  </a:solidFill>
                  <a:effectLst/>
                  <a:latin typeface="Tahoma" pitchFamily="34" charset="0"/>
                  <a:ea typeface="Tahoma" pitchFamily="34" charset="0"/>
                  <a:cs typeface="Tahoma" pitchFamily="34" charset="0"/>
                </a:rPr>
                <a:t> </a:t>
              </a:r>
              <a:r>
                <a:rPr lang="fr-FR" sz="2000" b="1" u="sng" dirty="0" err="1">
                  <a:solidFill>
                    <a:srgbClr val="480048"/>
                  </a:solidFill>
                  <a:effectLst/>
                  <a:latin typeface="Tahoma" pitchFamily="34" charset="0"/>
                  <a:ea typeface="Tahoma" pitchFamily="34" charset="0"/>
                  <a:cs typeface="Tahoma" pitchFamily="34" charset="0"/>
                </a:rPr>
                <a:t>bảo</a:t>
              </a:r>
              <a:r>
                <a:rPr lang="fr-FR" sz="2000" b="1" u="sng" dirty="0">
                  <a:solidFill>
                    <a:srgbClr val="480048"/>
                  </a:solidFill>
                  <a:effectLst/>
                  <a:latin typeface="Tahoma" pitchFamily="34" charset="0"/>
                  <a:ea typeface="Tahoma" pitchFamily="34" charset="0"/>
                  <a:cs typeface="Tahoma" pitchFamily="34" charset="0"/>
                </a:rPr>
                <a:t> </a:t>
              </a:r>
              <a:r>
                <a:rPr lang="fr-FR" sz="2000" b="1" u="sng" dirty="0" err="1">
                  <a:solidFill>
                    <a:srgbClr val="480048"/>
                  </a:solidFill>
                  <a:effectLst/>
                  <a:latin typeface="Tahoma" pitchFamily="34" charset="0"/>
                  <a:ea typeface="Tahoma" pitchFamily="34" charset="0"/>
                  <a:cs typeface="Tahoma" pitchFamily="34" charset="0"/>
                </a:rPr>
                <a:t>vệ</a:t>
              </a:r>
              <a:r>
                <a:rPr lang="fr-FR" sz="2000" b="1" u="sng" dirty="0">
                  <a:solidFill>
                    <a:srgbClr val="480048"/>
                  </a:solidFill>
                  <a:effectLst/>
                  <a:latin typeface="Tahoma" pitchFamily="34" charset="0"/>
                  <a:ea typeface="Tahoma" pitchFamily="34" charset="0"/>
                  <a:cs typeface="Tahoma" pitchFamily="34" charset="0"/>
                </a:rPr>
                <a:t>:</a:t>
              </a:r>
              <a:endParaRPr lang="en-US" sz="2000" dirty="0">
                <a:solidFill>
                  <a:srgbClr val="480048"/>
                </a:solidFill>
                <a:effectLst/>
                <a:latin typeface="Tahoma" pitchFamily="34" charset="0"/>
                <a:ea typeface="Tahoma" pitchFamily="34" charset="0"/>
                <a:cs typeface="Tahoma" pitchFamily="34" charset="0"/>
              </a:endParaRPr>
            </a:p>
            <a:p>
              <a:pPr marL="342900" indent="-342900" algn="just">
                <a:lnSpc>
                  <a:spcPct val="107000"/>
                </a:lnSpc>
                <a:spcAft>
                  <a:spcPts val="0"/>
                </a:spcAft>
                <a:buFont typeface="Arial" pitchFamily="34" charset="0"/>
                <a:buChar char="•"/>
              </a:pPr>
              <a:r>
                <a:rPr lang="en-US" sz="2000" dirty="0" err="1">
                  <a:solidFill>
                    <a:srgbClr val="480048"/>
                  </a:solidFill>
                  <a:effectLst/>
                  <a:latin typeface="Tahoma" pitchFamily="34" charset="0"/>
                  <a:ea typeface="Tahoma" pitchFamily="34" charset="0"/>
                  <a:cs typeface="Tahoma" pitchFamily="34" charset="0"/>
                </a:rPr>
                <a:t>Nước</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bọt</a:t>
              </a:r>
              <a:endParaRPr lang="en-US" sz="2000" dirty="0">
                <a:solidFill>
                  <a:srgbClr val="480048"/>
                </a:solidFill>
                <a:effectLst/>
                <a:latin typeface="Tahoma" pitchFamily="34" charset="0"/>
                <a:ea typeface="Tahoma" pitchFamily="34" charset="0"/>
                <a:cs typeface="Tahoma" pitchFamily="34" charset="0"/>
              </a:endParaRPr>
            </a:p>
            <a:p>
              <a:pPr marL="342900" indent="-342900" algn="just">
                <a:lnSpc>
                  <a:spcPct val="107000"/>
                </a:lnSpc>
                <a:spcAft>
                  <a:spcPts val="0"/>
                </a:spcAft>
                <a:buFont typeface="Arial" pitchFamily="34" charset="0"/>
                <a:buChar char="•"/>
              </a:pPr>
              <a:r>
                <a:rPr lang="en-US" sz="2000" dirty="0" err="1">
                  <a:solidFill>
                    <a:srgbClr val="480048"/>
                  </a:solidFill>
                  <a:effectLst/>
                  <a:latin typeface="Tahoma" pitchFamily="34" charset="0"/>
                  <a:ea typeface="Tahoma" pitchFamily="34" charset="0"/>
                  <a:cs typeface="Tahoma" pitchFamily="34" charset="0"/>
                </a:rPr>
                <a:t>Khả</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năng</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kháng</a:t>
              </a:r>
              <a:r>
                <a:rPr lang="en-US" sz="2000" dirty="0">
                  <a:solidFill>
                    <a:srgbClr val="480048"/>
                  </a:solidFill>
                  <a:effectLst/>
                  <a:latin typeface="Tahoma" pitchFamily="34" charset="0"/>
                  <a:ea typeface="Tahoma" pitchFamily="34" charset="0"/>
                  <a:cs typeface="Tahoma" pitchFamily="34" charset="0"/>
                </a:rPr>
                <a:t> acid </a:t>
              </a:r>
              <a:r>
                <a:rPr lang="en-US" sz="2000" dirty="0" err="1">
                  <a:solidFill>
                    <a:srgbClr val="480048"/>
                  </a:solidFill>
                  <a:effectLst/>
                  <a:latin typeface="Tahoma" pitchFamily="34" charset="0"/>
                  <a:ea typeface="Tahoma" pitchFamily="34" charset="0"/>
                  <a:cs typeface="Tahoma" pitchFamily="34" charset="0"/>
                </a:rPr>
                <a:t>của</a:t>
              </a:r>
              <a:r>
                <a:rPr lang="en-US" sz="2000" dirty="0">
                  <a:solidFill>
                    <a:srgbClr val="480048"/>
                  </a:solidFill>
                  <a:effectLst/>
                  <a:latin typeface="Tahoma" pitchFamily="34" charset="0"/>
                  <a:ea typeface="Tahoma" pitchFamily="34" charset="0"/>
                  <a:cs typeface="Tahoma" pitchFamily="34" charset="0"/>
                </a:rPr>
                <a:t> men</a:t>
              </a:r>
            </a:p>
            <a:p>
              <a:pPr marL="342900" indent="-342900" algn="just">
                <a:lnSpc>
                  <a:spcPct val="107000"/>
                </a:lnSpc>
                <a:spcAft>
                  <a:spcPts val="0"/>
                </a:spcAft>
                <a:buFont typeface="Arial" pitchFamily="34" charset="0"/>
                <a:buChar char="•"/>
              </a:pPr>
              <a:r>
                <a:rPr lang="en-US" sz="2000" dirty="0">
                  <a:solidFill>
                    <a:srgbClr val="480048"/>
                  </a:solidFill>
                  <a:effectLst/>
                  <a:latin typeface="Tahoma" pitchFamily="34" charset="0"/>
                  <a:ea typeface="Tahoma" pitchFamily="34" charset="0"/>
                  <a:cs typeface="Tahoma" pitchFamily="34" charset="0"/>
                </a:rPr>
                <a:t>Fluor </a:t>
              </a:r>
              <a:r>
                <a:rPr lang="en-US" sz="2000" dirty="0" err="1">
                  <a:solidFill>
                    <a:srgbClr val="480048"/>
                  </a:solidFill>
                  <a:effectLst/>
                  <a:latin typeface="Tahoma" pitchFamily="34" charset="0"/>
                  <a:ea typeface="Tahoma" pitchFamily="34" charset="0"/>
                  <a:cs typeface="Tahoma" pitchFamily="34" charset="0"/>
                </a:rPr>
                <a:t>có</a:t>
              </a:r>
              <a:r>
                <a:rPr lang="en-US" sz="2000" dirty="0">
                  <a:solidFill>
                    <a:srgbClr val="480048"/>
                  </a:solidFill>
                  <a:effectLst/>
                  <a:latin typeface="Tahoma" pitchFamily="34" charset="0"/>
                  <a:ea typeface="Tahoma" pitchFamily="34" charset="0"/>
                  <a:cs typeface="Tahoma" pitchFamily="34" charset="0"/>
                </a:rPr>
                <a:t> ở </a:t>
              </a:r>
              <a:r>
                <a:rPr lang="en-US" sz="2000" dirty="0" err="1">
                  <a:solidFill>
                    <a:srgbClr val="480048"/>
                  </a:solidFill>
                  <a:effectLst/>
                  <a:latin typeface="Tahoma" pitchFamily="34" charset="0"/>
                  <a:ea typeface="Tahoma" pitchFamily="34" charset="0"/>
                  <a:cs typeface="Tahoma" pitchFamily="34" charset="0"/>
                </a:rPr>
                <a:t>bề</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mặt</a:t>
              </a:r>
              <a:r>
                <a:rPr lang="en-US" sz="2000" dirty="0">
                  <a:solidFill>
                    <a:srgbClr val="480048"/>
                  </a:solidFill>
                  <a:effectLst/>
                  <a:latin typeface="Tahoma" pitchFamily="34" charset="0"/>
                  <a:ea typeface="Tahoma" pitchFamily="34" charset="0"/>
                  <a:cs typeface="Tahoma" pitchFamily="34" charset="0"/>
                </a:rPr>
                <a:t> men </a:t>
              </a:r>
              <a:r>
                <a:rPr lang="en-US" sz="2000" dirty="0" err="1">
                  <a:solidFill>
                    <a:srgbClr val="480048"/>
                  </a:solidFill>
                  <a:effectLst/>
                  <a:latin typeface="Tahoma" pitchFamily="34" charset="0"/>
                  <a:ea typeface="Tahoma" pitchFamily="34" charset="0"/>
                  <a:cs typeface="Tahoma" pitchFamily="34" charset="0"/>
                </a:rPr>
                <a:t>răng</a:t>
              </a:r>
              <a:endParaRPr lang="en-US" sz="2000" dirty="0">
                <a:solidFill>
                  <a:srgbClr val="480048"/>
                </a:solidFill>
                <a:effectLst/>
                <a:latin typeface="Tahoma" pitchFamily="34" charset="0"/>
                <a:ea typeface="Tahoma" pitchFamily="34" charset="0"/>
                <a:cs typeface="Tahoma" pitchFamily="34" charset="0"/>
              </a:endParaRPr>
            </a:p>
            <a:p>
              <a:pPr marL="342900" indent="-342900" algn="just">
                <a:lnSpc>
                  <a:spcPct val="107000"/>
                </a:lnSpc>
                <a:spcAft>
                  <a:spcPts val="0"/>
                </a:spcAft>
                <a:buFont typeface="Arial" pitchFamily="34" charset="0"/>
                <a:buChar char="•"/>
              </a:pPr>
              <a:r>
                <a:rPr lang="en-US" sz="2000" dirty="0" err="1">
                  <a:solidFill>
                    <a:srgbClr val="480048"/>
                  </a:solidFill>
                  <a:effectLst/>
                  <a:latin typeface="Tahoma" pitchFamily="34" charset="0"/>
                  <a:ea typeface="Tahoma" pitchFamily="34" charset="0"/>
                  <a:cs typeface="Tahoma" pitchFamily="34" charset="0"/>
                </a:rPr>
                <a:t>Trám</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bít</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hố</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rãnh</a:t>
              </a:r>
              <a:endParaRPr lang="en-US" sz="2000" dirty="0">
                <a:solidFill>
                  <a:srgbClr val="480048"/>
                </a:solidFill>
                <a:effectLst/>
                <a:latin typeface="Tahoma" pitchFamily="34" charset="0"/>
                <a:ea typeface="Tahoma" pitchFamily="34" charset="0"/>
                <a:cs typeface="Tahoma" pitchFamily="34" charset="0"/>
              </a:endParaRPr>
            </a:p>
            <a:p>
              <a:pPr marL="342900" indent="-342900" algn="just">
                <a:lnSpc>
                  <a:spcPct val="107000"/>
                </a:lnSpc>
                <a:spcAft>
                  <a:spcPts val="0"/>
                </a:spcAft>
                <a:buFont typeface="Arial" pitchFamily="34" charset="0"/>
                <a:buChar char="•"/>
              </a:pPr>
              <a:r>
                <a:rPr lang="en-US" sz="2000" dirty="0" err="1">
                  <a:solidFill>
                    <a:srgbClr val="480048"/>
                  </a:solidFill>
                  <a:effectLst/>
                  <a:latin typeface="Tahoma" pitchFamily="34" charset="0"/>
                  <a:ea typeface="Tahoma" pitchFamily="34" charset="0"/>
                  <a:cs typeface="Tahoma" pitchFamily="34" charset="0"/>
                </a:rPr>
                <a:t>Độ</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Ca</a:t>
              </a:r>
              <a:r>
                <a:rPr lang="en-US" sz="2000" baseline="30000" dirty="0">
                  <a:solidFill>
                    <a:srgbClr val="480048"/>
                  </a:solidFill>
                  <a:effectLst/>
                  <a:latin typeface="Tahoma" pitchFamily="34" charset="0"/>
                  <a:ea typeface="Tahoma" pitchFamily="34" charset="0"/>
                  <a:cs typeface="Tahoma" pitchFamily="34" charset="0"/>
                </a:rPr>
                <a:t>++</a:t>
              </a:r>
              <a:r>
                <a:rPr lang="en-US" sz="2000" dirty="0">
                  <a:solidFill>
                    <a:srgbClr val="480048"/>
                  </a:solidFill>
                  <a:effectLst/>
                  <a:latin typeface="Tahoma" pitchFamily="34" charset="0"/>
                  <a:ea typeface="Tahoma" pitchFamily="34" charset="0"/>
                  <a:cs typeface="Tahoma" pitchFamily="34" charset="0"/>
                </a:rPr>
                <a:t>, NPO</a:t>
              </a:r>
              <a:r>
                <a:rPr lang="en-US" sz="2000" baseline="-25000" dirty="0">
                  <a:solidFill>
                    <a:srgbClr val="480048"/>
                  </a:solidFill>
                  <a:effectLst/>
                  <a:latin typeface="Tahoma" pitchFamily="34" charset="0"/>
                  <a:ea typeface="Tahoma" pitchFamily="34" charset="0"/>
                  <a:cs typeface="Tahoma" pitchFamily="34" charset="0"/>
                </a:rPr>
                <a:t>4</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quanh</a:t>
              </a:r>
              <a:r>
                <a:rPr lang="en-US" sz="2000" dirty="0">
                  <a:solidFill>
                    <a:srgbClr val="480048"/>
                  </a:solidFill>
                  <a:effectLst/>
                  <a:latin typeface="Tahoma" pitchFamily="34" charset="0"/>
                  <a:ea typeface="Tahoma" pitchFamily="34" charset="0"/>
                  <a:cs typeface="Tahoma" pitchFamily="34" charset="0"/>
                </a:rPr>
                <a:t> </a:t>
              </a:r>
              <a:r>
                <a:rPr lang="en-US" sz="2000" dirty="0" err="1">
                  <a:solidFill>
                    <a:srgbClr val="480048"/>
                  </a:solidFill>
                  <a:effectLst/>
                  <a:latin typeface="Tahoma" pitchFamily="34" charset="0"/>
                  <a:ea typeface="Tahoma" pitchFamily="34" charset="0"/>
                  <a:cs typeface="Tahoma" pitchFamily="34" charset="0"/>
                </a:rPr>
                <a:t>răng</a:t>
              </a:r>
              <a:endParaRPr lang="en-US" sz="2000" dirty="0">
                <a:solidFill>
                  <a:srgbClr val="480048"/>
                </a:solidFill>
                <a:effectLst/>
                <a:latin typeface="Tahoma" pitchFamily="34" charset="0"/>
                <a:ea typeface="Tahoma" pitchFamily="34" charset="0"/>
                <a:cs typeface="Tahoma" pitchFamily="34" charset="0"/>
              </a:endParaRPr>
            </a:p>
            <a:p>
              <a:pPr marL="342900" indent="-342900" algn="just">
                <a:lnSpc>
                  <a:spcPct val="107000"/>
                </a:lnSpc>
                <a:spcAft>
                  <a:spcPts val="0"/>
                </a:spcAft>
                <a:buFont typeface="Arial" pitchFamily="34" charset="0"/>
                <a:buChar char="•"/>
              </a:pPr>
              <a:r>
                <a:rPr lang="en-US" sz="2000" dirty="0">
                  <a:solidFill>
                    <a:srgbClr val="480048"/>
                  </a:solidFill>
                  <a:effectLst/>
                  <a:latin typeface="Tahoma" pitchFamily="34" charset="0"/>
                  <a:ea typeface="Tahoma" pitchFamily="34" charset="0"/>
                  <a:cs typeface="Tahoma" pitchFamily="34" charset="0"/>
                </a:rPr>
                <a:t>pH &gt; 5,5</a:t>
              </a:r>
            </a:p>
          </p:txBody>
        </p:sp>
        <p:sp>
          <p:nvSpPr>
            <p:cNvPr id="13" name="Text Box 2">
              <a:extLst>
                <a:ext uri="{FF2B5EF4-FFF2-40B4-BE49-F238E27FC236}">
                  <a16:creationId xmlns="" xmlns:a16="http://schemas.microsoft.com/office/drawing/2014/main" id="{6831C001-5A90-864D-A65F-E559A81B0F87}"/>
                </a:ext>
              </a:extLst>
            </p:cNvPr>
            <p:cNvSpPr txBox="1">
              <a:spLocks noRot="1" noChangeAspect="1" noEditPoints="1" noChangeArrowheads="1" noChangeShapeType="1" noTextEdit="1"/>
            </p:cNvSpPr>
            <p:nvPr/>
          </p:nvSpPr>
          <p:spPr bwMode="auto">
            <a:xfrm>
              <a:off x="5791200" y="2514600"/>
              <a:ext cx="3124200" cy="32778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a:lnSpc>
                  <a:spcPct val="115000"/>
                </a:lnSpc>
                <a:spcAft>
                  <a:spcPts val="0"/>
                </a:spcAft>
              </a:pPr>
              <a:r>
                <a:rPr lang="fr-FR" sz="2000" b="1" u="sng">
                  <a:solidFill>
                    <a:srgbClr val="480048"/>
                  </a:solidFill>
                  <a:effectLst/>
                  <a:latin typeface="Tahoma" pitchFamily="34" charset="0"/>
                  <a:ea typeface="Tahoma" pitchFamily="34" charset="0"/>
                  <a:cs typeface="Tahoma" pitchFamily="34" charset="0"/>
                </a:rPr>
                <a:t>Các yếu tố gây mất ổn định:</a:t>
              </a:r>
              <a:endParaRPr lang="en-US" sz="2000">
                <a:solidFill>
                  <a:srgbClr val="480048"/>
                </a:solidFill>
                <a:effectLst/>
                <a:latin typeface="Tahoma" pitchFamily="34" charset="0"/>
                <a:ea typeface="Tahoma" pitchFamily="34" charset="0"/>
                <a:cs typeface="Tahoma" pitchFamily="34" charset="0"/>
              </a:endParaRPr>
            </a:p>
            <a:p>
              <a:pPr marL="180340" indent="-180340">
                <a:lnSpc>
                  <a:spcPct val="115000"/>
                </a:lnSpc>
                <a:spcAft>
                  <a:spcPts val="0"/>
                </a:spcAft>
              </a:pPr>
              <a:r>
                <a:rPr lang="fr-FR" sz="2000">
                  <a:solidFill>
                    <a:srgbClr val="480048"/>
                  </a:solidFill>
                  <a:effectLst/>
                  <a:latin typeface="Tahoma" pitchFamily="34" charset="0"/>
                  <a:ea typeface="Tahoma" pitchFamily="34" charset="0"/>
                  <a:cs typeface="Tahoma" pitchFamily="34" charset="0"/>
                </a:rPr>
                <a:t>•	Mảng bám vi khuẩn</a:t>
              </a:r>
              <a:endParaRPr lang="en-US" sz="2000">
                <a:solidFill>
                  <a:srgbClr val="480048"/>
                </a:solidFill>
                <a:effectLst/>
                <a:latin typeface="Tahoma" pitchFamily="34" charset="0"/>
                <a:ea typeface="Tahoma" pitchFamily="34" charset="0"/>
                <a:cs typeface="Tahoma" pitchFamily="34" charset="0"/>
              </a:endParaRPr>
            </a:p>
            <a:p>
              <a:pPr marL="180340" indent="-180340">
                <a:lnSpc>
                  <a:spcPct val="115000"/>
                </a:lnSpc>
                <a:spcAft>
                  <a:spcPts val="0"/>
                </a:spcAft>
              </a:pPr>
              <a:r>
                <a:rPr lang="fr-FR" sz="2000">
                  <a:solidFill>
                    <a:srgbClr val="480048"/>
                  </a:solidFill>
                  <a:effectLst/>
                  <a:latin typeface="Tahoma" pitchFamily="34" charset="0"/>
                  <a:ea typeface="Tahoma" pitchFamily="34" charset="0"/>
                  <a:cs typeface="Tahoma" pitchFamily="34" charset="0"/>
                </a:rPr>
                <a:t>•	Chế độ ăn nhiều đường</a:t>
              </a:r>
              <a:endParaRPr lang="en-US" sz="2000">
                <a:solidFill>
                  <a:srgbClr val="480048"/>
                </a:solidFill>
                <a:effectLst/>
                <a:latin typeface="Tahoma" pitchFamily="34" charset="0"/>
                <a:ea typeface="Tahoma" pitchFamily="34" charset="0"/>
                <a:cs typeface="Tahoma" pitchFamily="34" charset="0"/>
              </a:endParaRPr>
            </a:p>
            <a:p>
              <a:pPr marL="180340" indent="-180340">
                <a:lnSpc>
                  <a:spcPct val="115000"/>
                </a:lnSpc>
                <a:spcAft>
                  <a:spcPts val="0"/>
                </a:spcAft>
              </a:pPr>
              <a:r>
                <a:rPr lang="fr-FR" sz="2000">
                  <a:solidFill>
                    <a:srgbClr val="480048"/>
                  </a:solidFill>
                  <a:effectLst/>
                  <a:latin typeface="Tahoma" pitchFamily="34" charset="0"/>
                  <a:ea typeface="Tahoma" pitchFamily="34" charset="0"/>
                  <a:cs typeface="Tahoma" pitchFamily="34" charset="0"/>
                </a:rPr>
                <a:t>•	Nước bọt thiếu hay nước bọt acid</a:t>
              </a:r>
              <a:endParaRPr lang="en-US" sz="2000">
                <a:solidFill>
                  <a:srgbClr val="480048"/>
                </a:solidFill>
                <a:effectLst/>
                <a:latin typeface="Tahoma" pitchFamily="34" charset="0"/>
                <a:ea typeface="Tahoma" pitchFamily="34" charset="0"/>
                <a:cs typeface="Tahoma" pitchFamily="34" charset="0"/>
              </a:endParaRPr>
            </a:p>
            <a:p>
              <a:pPr marL="180340" indent="-180340">
                <a:lnSpc>
                  <a:spcPct val="115000"/>
                </a:lnSpc>
                <a:spcAft>
                  <a:spcPts val="0"/>
                </a:spcAft>
              </a:pPr>
              <a:r>
                <a:rPr lang="fr-FR" sz="2000">
                  <a:solidFill>
                    <a:srgbClr val="480048"/>
                  </a:solidFill>
                  <a:effectLst/>
                  <a:latin typeface="Tahoma" pitchFamily="34" charset="0"/>
                  <a:ea typeface="Tahoma" pitchFamily="34" charset="0"/>
                  <a:cs typeface="Tahoma" pitchFamily="34" charset="0"/>
                </a:rPr>
                <a:t>•	Acid từ dạ dày tràn lên miệng</a:t>
              </a:r>
              <a:endParaRPr lang="en-US" sz="2000">
                <a:solidFill>
                  <a:srgbClr val="480048"/>
                </a:solidFill>
                <a:effectLst/>
                <a:latin typeface="Tahoma" pitchFamily="34" charset="0"/>
                <a:ea typeface="Tahoma" pitchFamily="34" charset="0"/>
                <a:cs typeface="Tahoma" pitchFamily="34" charset="0"/>
              </a:endParaRPr>
            </a:p>
            <a:p>
              <a:pPr marL="180340" indent="-180340">
                <a:lnSpc>
                  <a:spcPct val="115000"/>
                </a:lnSpc>
                <a:spcAft>
                  <a:spcPts val="0"/>
                </a:spcAft>
              </a:pPr>
              <a:r>
                <a:rPr lang="fr-FR" sz="2000">
                  <a:solidFill>
                    <a:srgbClr val="480048"/>
                  </a:solidFill>
                  <a:effectLst/>
                  <a:latin typeface="Tahoma" pitchFamily="34" charset="0"/>
                  <a:ea typeface="Tahoma" pitchFamily="34" charset="0"/>
                  <a:cs typeface="Tahoma" pitchFamily="34" charset="0"/>
                </a:rPr>
                <a:t>•	pH&lt; 5</a:t>
              </a:r>
              <a:endParaRPr lang="en-US" sz="2000">
                <a:solidFill>
                  <a:srgbClr val="480048"/>
                </a:solidFill>
                <a:effectLst/>
                <a:latin typeface="Tahoma" pitchFamily="34" charset="0"/>
                <a:ea typeface="Tahoma" pitchFamily="34" charset="0"/>
                <a:cs typeface="Tahoma" pitchFamily="34" charset="0"/>
              </a:endParaRPr>
            </a:p>
          </p:txBody>
        </p:sp>
        <p:sp>
          <p:nvSpPr>
            <p:cNvPr id="14" name="Isosceles Triangle 1589">
              <a:extLst>
                <a:ext uri="{FF2B5EF4-FFF2-40B4-BE49-F238E27FC236}">
                  <a16:creationId xmlns="" xmlns:a16="http://schemas.microsoft.com/office/drawing/2014/main" id="{959F69A0-FFC7-A142-A1DC-9570268157B3}"/>
                </a:ext>
              </a:extLst>
            </p:cNvPr>
            <p:cNvSpPr>
              <a:spLocks noRot="1" noChangeAspect="1" noEditPoints="1" noChangeArrowheads="1" noChangeShapeType="1" noTextEdit="1"/>
            </p:cNvSpPr>
            <p:nvPr/>
          </p:nvSpPr>
          <p:spPr bwMode="auto">
            <a:xfrm>
              <a:off x="3755926" y="1816036"/>
              <a:ext cx="1555042" cy="1155764"/>
            </a:xfrm>
            <a:prstGeom prst="triangle">
              <a:avLst>
                <a:gd name="adj" fmla="val 50000"/>
              </a:avLst>
            </a:prstGeom>
            <a:solidFill>
              <a:srgbClr val="0070C0"/>
            </a:solidFill>
            <a:ln w="9525">
              <a:solidFill>
                <a:srgbClr val="000000"/>
              </a:solidFill>
              <a:miter lim="800000"/>
              <a:headEnd/>
              <a:tailEnd/>
            </a:ln>
            <a:extLst/>
          </p:spPr>
          <p:txBody>
            <a:bodyPr rot="0" vert="horz" wrap="square" lIns="91440" tIns="45720" rIns="91440" bIns="45720" anchor="t" anchorCtr="0" upright="1">
              <a:noAutofit/>
            </a:bodyPr>
            <a:lstStyle/>
            <a:p>
              <a:endParaRPr lang="en-GB"/>
            </a:p>
          </p:txBody>
        </p:sp>
        <p:cxnSp>
          <p:nvCxnSpPr>
            <p:cNvPr id="15" name="Straight Arrow Connector 14"/>
            <p:cNvCxnSpPr/>
            <p:nvPr/>
          </p:nvCxnSpPr>
          <p:spPr>
            <a:xfrm>
              <a:off x="2895600" y="1219200"/>
              <a:ext cx="3429000" cy="1219200"/>
            </a:xfrm>
            <a:prstGeom prst="straightConnector1">
              <a:avLst/>
            </a:prstGeom>
            <a:ln w="28575">
              <a:solidFill>
                <a:srgbClr val="140F52"/>
              </a:solidFill>
              <a:headEnd type="arrow"/>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3019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exit" presetSubtype="0" fill="hold"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52400"/>
            <a:ext cx="9144000" cy="6517075"/>
            <a:chOff x="0" y="152400"/>
            <a:chExt cx="9144000" cy="6517075"/>
          </a:xfrm>
        </p:grpSpPr>
        <p:pic>
          <p:nvPicPr>
            <p:cNvPr id="2" name="Picture 4" descr="19">
              <a:extLst>
                <a:ext uri="{FF2B5EF4-FFF2-40B4-BE49-F238E27FC236}">
                  <a16:creationId xmlns="" xmlns:a16="http://schemas.microsoft.com/office/drawing/2014/main" id="{5191C441-E95E-5E4D-95DB-7146E521F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51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28800" y="402777"/>
              <a:ext cx="457200" cy="304800"/>
            </a:xfrm>
            <a:prstGeom prst="rect">
              <a:avLst/>
            </a:prstGeom>
            <a:solidFill>
              <a:srgbClr val="424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77075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titled-3 copy">
            <a:extLst>
              <a:ext uri="{FF2B5EF4-FFF2-40B4-BE49-F238E27FC236}">
                <a16:creationId xmlns="" xmlns:a16="http://schemas.microsoft.com/office/drawing/2014/main" id="{B9BE86D1-0781-3C4B-A33F-D662CAE4F0B7}"/>
              </a:ext>
            </a:extLst>
          </p:cNvPr>
          <p:cNvPicPr>
            <a:picLocks noGrp="1" noChangeAspect="1" noChangeArrowheads="1"/>
          </p:cNvPicPr>
          <p:nvPr>
            <p:ph idx="4294967295"/>
          </p:nvPr>
        </p:nvPicPr>
        <p:blipFill>
          <a:blip r:embed="rId2"/>
          <a:srcRect/>
          <a:stretch>
            <a:fillRect/>
          </a:stretch>
        </p:blipFill>
        <p:spPr>
          <a:xfrm>
            <a:off x="76200" y="1219200"/>
            <a:ext cx="3068638" cy="4724400"/>
          </a:xfrm>
        </p:spPr>
      </p:pic>
      <p:pic>
        <p:nvPicPr>
          <p:cNvPr id="3074" name="Picture 2" descr="C:\Users\USER\Documents\huong-dan-cach-danh-rang-dung-c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828800"/>
            <a:ext cx="5891753"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Alternate Process 3"/>
          <p:cNvSpPr/>
          <p:nvPr/>
        </p:nvSpPr>
        <p:spPr>
          <a:xfrm>
            <a:off x="3733800" y="451758"/>
            <a:ext cx="4648200" cy="843642"/>
          </a:xfrm>
          <a:prstGeom prst="flowChartAlternateProcess">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ahoma" pitchFamily="34" charset="0"/>
                <a:ea typeface="Tahoma" pitchFamily="34" charset="0"/>
                <a:cs typeface="Tahoma" pitchFamily="34" charset="0"/>
              </a:rPr>
              <a:t>Chải</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răng</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đúng</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cách</a:t>
            </a:r>
            <a:endParaRPr lang="en-US" sz="2800" b="1" dirty="0">
              <a:solidFill>
                <a:srgbClr val="00206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06442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Triangle 7"/>
          <p:cNvSpPr/>
          <p:nvPr/>
        </p:nvSpPr>
        <p:spPr>
          <a:xfrm>
            <a:off x="0" y="0"/>
            <a:ext cx="9144000" cy="6858000"/>
          </a:xfrm>
          <a:prstGeom prst="rtTriangl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 xmlns:a16="http://schemas.microsoft.com/office/drawing/2014/main" id="{BE2D4F1E-6C84-664F-A429-459A16BE3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395" y="1321745"/>
            <a:ext cx="33258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 xmlns:a16="http://schemas.microsoft.com/office/drawing/2014/main" id="{854C0274-CFF8-3B43-88C8-5F6655CAA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308" y="1243957"/>
            <a:ext cx="36576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 xmlns:a16="http://schemas.microsoft.com/office/drawing/2014/main" id="{6BA0E9F5-5411-E643-A15B-928EAE8EB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508" y="3857625"/>
            <a:ext cx="31877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 xmlns:a16="http://schemas.microsoft.com/office/drawing/2014/main" id="{D7303C25-0459-EF44-8900-723E515B61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308" y="3933825"/>
            <a:ext cx="3810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owchart: Alternate Process 6"/>
          <p:cNvSpPr/>
          <p:nvPr/>
        </p:nvSpPr>
        <p:spPr>
          <a:xfrm>
            <a:off x="381000" y="381000"/>
            <a:ext cx="4648200" cy="843642"/>
          </a:xfrm>
          <a:prstGeom prst="flowChartAlternateProcess">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ahoma" pitchFamily="34" charset="0"/>
                <a:ea typeface="Tahoma" pitchFamily="34" charset="0"/>
                <a:cs typeface="Tahoma" pitchFamily="34" charset="0"/>
              </a:rPr>
              <a:t>Sử</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dụng</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chỉ</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nha</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khoa</a:t>
            </a:r>
            <a:endParaRPr lang="en-US" sz="2800" b="1" dirty="0">
              <a:solidFill>
                <a:srgbClr val="00206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3528860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p:nvPr/>
        </p:nvSpPr>
        <p:spPr>
          <a:xfrm>
            <a:off x="0" y="0"/>
            <a:ext cx="9144000" cy="6858000"/>
          </a:xfrm>
          <a:prstGeom prst="rtTriangl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Alternate Process 2"/>
          <p:cNvSpPr/>
          <p:nvPr/>
        </p:nvSpPr>
        <p:spPr>
          <a:xfrm>
            <a:off x="4876800" y="381000"/>
            <a:ext cx="3733800" cy="843642"/>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ahoma" pitchFamily="34" charset="0"/>
                <a:ea typeface="Tahoma" pitchFamily="34" charset="0"/>
                <a:cs typeface="Tahoma" pitchFamily="34" charset="0"/>
              </a:rPr>
              <a:t>Sử</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dụng</a:t>
            </a:r>
            <a:r>
              <a:rPr lang="en-US" sz="2800" b="1" dirty="0" smtClean="0">
                <a:solidFill>
                  <a:srgbClr val="002060"/>
                </a:solidFill>
                <a:latin typeface="Tahoma" pitchFamily="34" charset="0"/>
                <a:ea typeface="Tahoma" pitchFamily="34" charset="0"/>
                <a:cs typeface="Tahoma" pitchFamily="34" charset="0"/>
              </a:rPr>
              <a:t> Fluor</a:t>
            </a:r>
            <a:endParaRPr lang="en-US" sz="2800" b="1" dirty="0">
              <a:solidFill>
                <a:srgbClr val="002060"/>
              </a:solidFill>
              <a:latin typeface="Tahoma" pitchFamily="34" charset="0"/>
              <a:ea typeface="Tahoma" pitchFamily="34" charset="0"/>
              <a:cs typeface="Tahoma" pitchFamily="34" charset="0"/>
            </a:endParaRPr>
          </a:p>
        </p:txBody>
      </p:sp>
      <p:sp>
        <p:nvSpPr>
          <p:cNvPr id="5" name="Flowchart: Alternate Process 4"/>
          <p:cNvSpPr/>
          <p:nvPr/>
        </p:nvSpPr>
        <p:spPr>
          <a:xfrm>
            <a:off x="2362200" y="1581150"/>
            <a:ext cx="6400800" cy="685800"/>
          </a:xfrm>
          <a:prstGeom prst="flowChartAlternateProcess">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Tahoma" pitchFamily="34" charset="0"/>
                <a:ea typeface="Tahoma" pitchFamily="34" charset="0"/>
                <a:cs typeface="Tahoma" pitchFamily="34" charset="0"/>
              </a:rPr>
              <a:t>Fluor hóa nước cấp cộng đồng</a:t>
            </a:r>
          </a:p>
        </p:txBody>
      </p:sp>
      <p:sp>
        <p:nvSpPr>
          <p:cNvPr id="6" name="Flowchart: Alternate Process 5"/>
          <p:cNvSpPr/>
          <p:nvPr/>
        </p:nvSpPr>
        <p:spPr>
          <a:xfrm>
            <a:off x="2362200" y="2438400"/>
            <a:ext cx="6400800" cy="685800"/>
          </a:xfrm>
          <a:prstGeom prst="flowChartAlternateProcess">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Tahoma" pitchFamily="34" charset="0"/>
                <a:ea typeface="Tahoma" pitchFamily="34" charset="0"/>
                <a:cs typeface="Tahoma" pitchFamily="34" charset="0"/>
              </a:rPr>
              <a:t>Muối</a:t>
            </a:r>
            <a:r>
              <a:rPr lang="en-US" sz="2800" dirty="0">
                <a:solidFill>
                  <a:srgbClr val="002060"/>
                </a:solidFill>
                <a:latin typeface="Tahoma" pitchFamily="34" charset="0"/>
                <a:ea typeface="Tahoma" pitchFamily="34" charset="0"/>
                <a:cs typeface="Tahoma" pitchFamily="34" charset="0"/>
              </a:rPr>
              <a:t> </a:t>
            </a:r>
            <a:r>
              <a:rPr lang="en-US" sz="2800" dirty="0" smtClean="0">
                <a:solidFill>
                  <a:srgbClr val="002060"/>
                </a:solidFill>
                <a:latin typeface="Tahoma" pitchFamily="34" charset="0"/>
                <a:ea typeface="Tahoma" pitchFamily="34" charset="0"/>
                <a:cs typeface="Tahoma" pitchFamily="34" charset="0"/>
              </a:rPr>
              <a:t>Flour</a:t>
            </a:r>
            <a:endParaRPr lang="vi-VN" sz="2800" dirty="0">
              <a:solidFill>
                <a:srgbClr val="002060"/>
              </a:solidFill>
              <a:latin typeface="Tahoma" pitchFamily="34" charset="0"/>
              <a:ea typeface="Tahoma" pitchFamily="34" charset="0"/>
              <a:cs typeface="Tahoma" pitchFamily="34" charset="0"/>
            </a:endParaRPr>
          </a:p>
        </p:txBody>
      </p:sp>
      <p:sp>
        <p:nvSpPr>
          <p:cNvPr id="7" name="Flowchart: Alternate Process 6"/>
          <p:cNvSpPr/>
          <p:nvPr/>
        </p:nvSpPr>
        <p:spPr>
          <a:xfrm>
            <a:off x="2362200" y="4191000"/>
            <a:ext cx="6400800" cy="685800"/>
          </a:xfrm>
          <a:prstGeom prst="flowChartAlternateProcess">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Tahoma" pitchFamily="34" charset="0"/>
                <a:ea typeface="Tahoma" pitchFamily="34" charset="0"/>
                <a:cs typeface="Tahoma" pitchFamily="34" charset="0"/>
              </a:rPr>
              <a:t>Súc miệng với các dung dịch </a:t>
            </a:r>
            <a:r>
              <a:rPr lang="vi-VN" sz="2800" dirty="0" smtClean="0">
                <a:solidFill>
                  <a:srgbClr val="002060"/>
                </a:solidFill>
                <a:latin typeface="Tahoma" pitchFamily="34" charset="0"/>
                <a:ea typeface="Tahoma" pitchFamily="34" charset="0"/>
                <a:cs typeface="Tahoma" pitchFamily="34" charset="0"/>
              </a:rPr>
              <a:t>fluor</a:t>
            </a:r>
            <a:endParaRPr lang="vi-VN" sz="2800" dirty="0">
              <a:solidFill>
                <a:srgbClr val="002060"/>
              </a:solidFill>
              <a:latin typeface="Tahoma" pitchFamily="34" charset="0"/>
              <a:ea typeface="Tahoma" pitchFamily="34" charset="0"/>
              <a:cs typeface="Tahoma" pitchFamily="34" charset="0"/>
            </a:endParaRPr>
          </a:p>
        </p:txBody>
      </p:sp>
      <p:sp>
        <p:nvSpPr>
          <p:cNvPr id="8" name="Flowchart: Alternate Process 7"/>
          <p:cNvSpPr/>
          <p:nvPr/>
        </p:nvSpPr>
        <p:spPr>
          <a:xfrm>
            <a:off x="2362200" y="5105400"/>
            <a:ext cx="6400800" cy="685800"/>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Tahoma" pitchFamily="34" charset="0"/>
                <a:ea typeface="Tahoma" pitchFamily="34" charset="0"/>
                <a:cs typeface="Tahoma" pitchFamily="34" charset="0"/>
              </a:rPr>
              <a:t>Dùng viên fluor</a:t>
            </a:r>
          </a:p>
        </p:txBody>
      </p:sp>
      <p:sp>
        <p:nvSpPr>
          <p:cNvPr id="9" name="Flowchart: Alternate Process 8"/>
          <p:cNvSpPr/>
          <p:nvPr/>
        </p:nvSpPr>
        <p:spPr>
          <a:xfrm>
            <a:off x="2362200" y="3287486"/>
            <a:ext cx="6400800" cy="685800"/>
          </a:xfrm>
          <a:prstGeom prst="flowChartAlternateProces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Tahoma" pitchFamily="34" charset="0"/>
                <a:ea typeface="Tahoma" pitchFamily="34" charset="0"/>
                <a:cs typeface="Tahoma" pitchFamily="34" charset="0"/>
              </a:rPr>
              <a:t>Dùng kem đánh răng có fluor</a:t>
            </a:r>
          </a:p>
        </p:txBody>
      </p:sp>
    </p:spTree>
    <p:extLst>
      <p:ext uri="{BB962C8B-B14F-4D97-AF65-F5344CB8AC3E}">
        <p14:creationId xmlns:p14="http://schemas.microsoft.com/office/powerpoint/2010/main" val="170372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p:nvPr/>
        </p:nvSpPr>
        <p:spPr>
          <a:xfrm>
            <a:off x="0" y="0"/>
            <a:ext cx="9144000" cy="6858000"/>
          </a:xfrm>
          <a:prstGeom prst="rtTriangl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124200" y="977205"/>
            <a:ext cx="5486399" cy="1384995"/>
          </a:xfrm>
          <a:prstGeom prst="rect">
            <a:avLst/>
          </a:prstGeom>
          <a:noFill/>
        </p:spPr>
        <p:txBody>
          <a:bodyPr wrap="square" rtlCol="0">
            <a:spAutoFit/>
          </a:bodyPr>
          <a:lstStyle/>
          <a:p>
            <a:r>
              <a:rPr lang="vi-VN" sz="2800" b="1" dirty="0">
                <a:solidFill>
                  <a:srgbClr val="000066"/>
                </a:solidFill>
                <a:latin typeface="Tahoma" pitchFamily="34" charset="0"/>
                <a:ea typeface="Tahoma" pitchFamily="34" charset="0"/>
                <a:cs typeface="Tahoma" pitchFamily="34" charset="0"/>
              </a:rPr>
              <a:t>Trám bít hố </a:t>
            </a:r>
            <a:r>
              <a:rPr lang="vi-VN" sz="2800" b="1" dirty="0" smtClean="0">
                <a:solidFill>
                  <a:srgbClr val="000066"/>
                </a:solidFill>
                <a:latin typeface="Tahoma" pitchFamily="34" charset="0"/>
                <a:ea typeface="Tahoma" pitchFamily="34" charset="0"/>
                <a:cs typeface="Tahoma" pitchFamily="34" charset="0"/>
              </a:rPr>
              <a:t>rãnh</a:t>
            </a:r>
            <a:r>
              <a:rPr lang="en-US" sz="2800" b="1" dirty="0" smtClean="0">
                <a:solidFill>
                  <a:srgbClr val="000066"/>
                </a:solidFill>
                <a:latin typeface="Tahoma" pitchFamily="34" charset="0"/>
                <a:ea typeface="Tahoma" pitchFamily="34" charset="0"/>
                <a:cs typeface="Tahoma" pitchFamily="34" charset="0"/>
              </a:rPr>
              <a:t>:</a:t>
            </a:r>
            <a:r>
              <a:rPr lang="vi-VN" sz="2800" b="1" dirty="0" smtClean="0">
                <a:solidFill>
                  <a:srgbClr val="000066"/>
                </a:solidFill>
                <a:latin typeface="Tahoma" pitchFamily="34" charset="0"/>
                <a:ea typeface="Tahoma" pitchFamily="34" charset="0"/>
                <a:cs typeface="Tahoma" pitchFamily="34" charset="0"/>
              </a:rPr>
              <a:t> </a:t>
            </a:r>
            <a:r>
              <a:rPr lang="vi-VN" sz="2800" dirty="0">
                <a:solidFill>
                  <a:srgbClr val="000066"/>
                </a:solidFill>
                <a:latin typeface="Tahoma" pitchFamily="34" charset="0"/>
                <a:ea typeface="Tahoma" pitchFamily="34" charset="0"/>
                <a:cs typeface="Tahoma" pitchFamily="34" charset="0"/>
              </a:rPr>
              <a:t>là hàn phủ lên các mặt hố rãnh của các răng phía sau bằng vật liệu trám bít</a:t>
            </a:r>
            <a:endParaRPr lang="en-US" sz="2800" dirty="0" smtClean="0">
              <a:solidFill>
                <a:srgbClr val="000066"/>
              </a:solidFill>
              <a:latin typeface="Tahoma" pitchFamily="34" charset="0"/>
              <a:ea typeface="Tahoma" pitchFamily="34" charset="0"/>
              <a:cs typeface="Tahoma" pitchFamily="34" charset="0"/>
            </a:endParaRPr>
          </a:p>
        </p:txBody>
      </p:sp>
      <p:sp>
        <p:nvSpPr>
          <p:cNvPr id="4" name="TextBox 3"/>
          <p:cNvSpPr txBox="1"/>
          <p:nvPr/>
        </p:nvSpPr>
        <p:spPr>
          <a:xfrm>
            <a:off x="533400" y="3810000"/>
            <a:ext cx="5486399" cy="1815882"/>
          </a:xfrm>
          <a:prstGeom prst="rect">
            <a:avLst/>
          </a:prstGeom>
          <a:noFill/>
        </p:spPr>
        <p:txBody>
          <a:bodyPr wrap="square" rtlCol="0">
            <a:spAutoFit/>
          </a:bodyPr>
          <a:lstStyle/>
          <a:p>
            <a:r>
              <a:rPr lang="vi-VN" sz="2800" b="1" dirty="0">
                <a:solidFill>
                  <a:srgbClr val="480048"/>
                </a:solidFill>
                <a:latin typeface="Tahoma" pitchFamily="34" charset="0"/>
                <a:ea typeface="Tahoma" pitchFamily="34" charset="0"/>
                <a:cs typeface="Tahoma" pitchFamily="34" charset="0"/>
              </a:rPr>
              <a:t>Chế độ ăn hợp </a:t>
            </a:r>
            <a:r>
              <a:rPr lang="vi-VN" sz="2800" b="1" dirty="0" smtClean="0">
                <a:solidFill>
                  <a:srgbClr val="480048"/>
                </a:solidFill>
                <a:latin typeface="Tahoma" pitchFamily="34" charset="0"/>
                <a:ea typeface="Tahoma" pitchFamily="34" charset="0"/>
                <a:cs typeface="Tahoma" pitchFamily="34" charset="0"/>
              </a:rPr>
              <a:t>lý</a:t>
            </a:r>
            <a:r>
              <a:rPr lang="en-US" sz="2800" b="1" dirty="0" smtClean="0">
                <a:solidFill>
                  <a:srgbClr val="480048"/>
                </a:solidFill>
                <a:latin typeface="Tahoma" pitchFamily="34" charset="0"/>
                <a:ea typeface="Tahoma" pitchFamily="34" charset="0"/>
                <a:cs typeface="Tahoma" pitchFamily="34" charset="0"/>
              </a:rPr>
              <a:t>: </a:t>
            </a:r>
            <a:r>
              <a:rPr lang="vi-VN" sz="2800" dirty="0" smtClean="0">
                <a:solidFill>
                  <a:srgbClr val="480048"/>
                </a:solidFill>
                <a:latin typeface="Tahoma" pitchFamily="34" charset="0"/>
                <a:ea typeface="Tahoma" pitchFamily="34" charset="0"/>
                <a:cs typeface="Tahoma" pitchFamily="34" charset="0"/>
              </a:rPr>
              <a:t>kiểm </a:t>
            </a:r>
            <a:r>
              <a:rPr lang="vi-VN" sz="2800" dirty="0">
                <a:solidFill>
                  <a:srgbClr val="480048"/>
                </a:solidFill>
                <a:latin typeface="Tahoma" pitchFamily="34" charset="0"/>
                <a:ea typeface="Tahoma" pitchFamily="34" charset="0"/>
                <a:cs typeface="Tahoma" pitchFamily="34" charset="0"/>
              </a:rPr>
              <a:t>soát các thức ăn và đồ uống có </a:t>
            </a:r>
            <a:r>
              <a:rPr lang="vi-VN" sz="2800" dirty="0" smtClean="0">
                <a:solidFill>
                  <a:srgbClr val="480048"/>
                </a:solidFill>
                <a:latin typeface="Tahoma" pitchFamily="34" charset="0"/>
                <a:ea typeface="Tahoma" pitchFamily="34" charset="0"/>
                <a:cs typeface="Tahoma" pitchFamily="34" charset="0"/>
              </a:rPr>
              <a:t>đường</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đồ</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quá</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nóng</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hoặc</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quá</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lạnh</a:t>
            </a:r>
            <a:endParaRPr lang="en-US" sz="2800" dirty="0" smtClean="0">
              <a:solidFill>
                <a:srgbClr val="480048"/>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1006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USER\Documents\Daco_520256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3794" y="1828800"/>
            <a:ext cx="3241606" cy="4371975"/>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1787594" y="304800"/>
            <a:ext cx="4114800" cy="2209800"/>
          </a:xfrm>
          <a:prstGeom prst="cloudCallout">
            <a:avLst>
              <a:gd name="adj1" fmla="val 71230"/>
              <a:gd name="adj2" fmla="val 46736"/>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rgbClr val="002060"/>
                </a:solidFill>
                <a:latin typeface="Tahoma" pitchFamily="34" charset="0"/>
                <a:ea typeface="Tahoma" pitchFamily="34" charset="0"/>
                <a:cs typeface="Tahoma" pitchFamily="34" charset="0"/>
              </a:rPr>
              <a:t>Bệnh học đường</a:t>
            </a:r>
            <a:r>
              <a:rPr lang="en-US" sz="2800" b="1" dirty="0" smtClean="0">
                <a:solidFill>
                  <a:srgbClr val="002060"/>
                </a:solidFill>
                <a:latin typeface="Tahoma" pitchFamily="34" charset="0"/>
                <a:ea typeface="Tahoma" pitchFamily="34" charset="0"/>
                <a:cs typeface="Tahoma" pitchFamily="34" charset="0"/>
              </a:rPr>
              <a:t>?</a:t>
            </a:r>
            <a:endParaRPr lang="en-US" sz="2800" b="1" dirty="0">
              <a:solidFill>
                <a:srgbClr val="002060"/>
              </a:solidFill>
              <a:latin typeface="Tahoma" pitchFamily="34" charset="0"/>
              <a:ea typeface="Tahoma" pitchFamily="34" charset="0"/>
              <a:cs typeface="Tahoma" pitchFamily="34" charset="0"/>
            </a:endParaRPr>
          </a:p>
        </p:txBody>
      </p:sp>
      <p:grpSp>
        <p:nvGrpSpPr>
          <p:cNvPr id="4" name="Group 3"/>
          <p:cNvGrpSpPr/>
          <p:nvPr/>
        </p:nvGrpSpPr>
        <p:grpSpPr>
          <a:xfrm>
            <a:off x="381000" y="3048000"/>
            <a:ext cx="5486400" cy="2667000"/>
            <a:chOff x="0" y="3276600"/>
            <a:chExt cx="5486400" cy="2667000"/>
          </a:xfrm>
        </p:grpSpPr>
        <p:sp>
          <p:nvSpPr>
            <p:cNvPr id="5" name="Flowchart: Alternate Process 4"/>
            <p:cNvSpPr/>
            <p:nvPr/>
          </p:nvSpPr>
          <p:spPr>
            <a:xfrm>
              <a:off x="1066800" y="3276600"/>
              <a:ext cx="4419600" cy="2667000"/>
            </a:xfrm>
            <a:prstGeom prst="flowChartAlternateProcess">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rgbClr val="002060"/>
                  </a:solidFill>
                  <a:latin typeface="Tahoma" pitchFamily="34" charset="0"/>
                  <a:ea typeface="Tahoma" pitchFamily="34" charset="0"/>
                  <a:cs typeface="Tahoma" pitchFamily="34" charset="0"/>
                </a:rPr>
                <a:t>Là bệnh mà học sinh mắc phải do những nguyên nhân và yếu tố nguy cơ xảy ra ở trường học và trong quá trình học tập</a:t>
              </a:r>
            </a:p>
          </p:txBody>
        </p:sp>
        <p:sp>
          <p:nvSpPr>
            <p:cNvPr id="3" name="Right Arrow 2"/>
            <p:cNvSpPr/>
            <p:nvPr/>
          </p:nvSpPr>
          <p:spPr>
            <a:xfrm>
              <a:off x="0" y="4038600"/>
              <a:ext cx="1066800" cy="1143000"/>
            </a:xfrm>
            <a:prstGeom prst="right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9052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381000" y="381000"/>
            <a:ext cx="4648200" cy="843642"/>
          </a:xfrm>
          <a:prstGeom prst="flowChartAlternateProcess">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ahoma" pitchFamily="34" charset="0"/>
                <a:ea typeface="Tahoma" pitchFamily="34" charset="0"/>
                <a:cs typeface="Tahoma" pitchFamily="34" charset="0"/>
              </a:rPr>
              <a:t>Phòng</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viêm</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lợi</a:t>
            </a:r>
            <a:endParaRPr lang="en-US" sz="2800" b="1" dirty="0">
              <a:solidFill>
                <a:srgbClr val="002060"/>
              </a:solidFill>
              <a:latin typeface="Tahoma" pitchFamily="34" charset="0"/>
              <a:ea typeface="Tahoma" pitchFamily="34" charset="0"/>
              <a:cs typeface="Tahoma" pitchFamily="34" charset="0"/>
            </a:endParaRPr>
          </a:p>
        </p:txBody>
      </p:sp>
      <p:sp>
        <p:nvSpPr>
          <p:cNvPr id="3" name="TextBox 2"/>
          <p:cNvSpPr txBox="1"/>
          <p:nvPr/>
        </p:nvSpPr>
        <p:spPr>
          <a:xfrm>
            <a:off x="1143000" y="1905000"/>
            <a:ext cx="7162800" cy="3413755"/>
          </a:xfrm>
          <a:prstGeom prst="rect">
            <a:avLst/>
          </a:prstGeom>
          <a:solidFill>
            <a:srgbClr val="CCFFCC"/>
          </a:solidFill>
          <a:ln>
            <a:noFill/>
          </a:ln>
        </p:spPr>
        <p:txBody>
          <a:bodyPr wrap="square" rtlCol="0">
            <a:spAutoFit/>
          </a:bodyPr>
          <a:lstStyle/>
          <a:p>
            <a:pPr marL="457200" indent="-457200">
              <a:lnSpc>
                <a:spcPts val="3700"/>
              </a:lnSpc>
              <a:buFont typeface="Courier New" pitchFamily="49" charset="0"/>
              <a:buChar char="o"/>
            </a:pPr>
            <a:r>
              <a:rPr lang="pt-BR" sz="2800" dirty="0" smtClean="0">
                <a:solidFill>
                  <a:srgbClr val="480048"/>
                </a:solidFill>
                <a:latin typeface="Tahoma" pitchFamily="34" charset="0"/>
                <a:ea typeface="Tahoma" pitchFamily="34" charset="0"/>
                <a:cs typeface="Tahoma" pitchFamily="34" charset="0"/>
              </a:rPr>
              <a:t>Làm </a:t>
            </a:r>
            <a:r>
              <a:rPr lang="pt-BR" sz="2800" dirty="0">
                <a:solidFill>
                  <a:srgbClr val="480048"/>
                </a:solidFill>
                <a:latin typeface="Tahoma" pitchFamily="34" charset="0"/>
                <a:ea typeface="Tahoma" pitchFamily="34" charset="0"/>
                <a:cs typeface="Tahoma" pitchFamily="34" charset="0"/>
              </a:rPr>
              <a:t>sạch mảng bám </a:t>
            </a:r>
            <a:r>
              <a:rPr lang="pt-BR" sz="2800" dirty="0" smtClean="0">
                <a:solidFill>
                  <a:srgbClr val="480048"/>
                </a:solidFill>
                <a:latin typeface="Tahoma" pitchFamily="34" charset="0"/>
                <a:ea typeface="Tahoma" pitchFamily="34" charset="0"/>
                <a:cs typeface="Tahoma" pitchFamily="34" charset="0"/>
              </a:rPr>
              <a:t>răng, làm </a:t>
            </a:r>
            <a:r>
              <a:rPr lang="pt-BR" sz="2800" dirty="0">
                <a:solidFill>
                  <a:srgbClr val="480048"/>
                </a:solidFill>
                <a:latin typeface="Tahoma" pitchFamily="34" charset="0"/>
                <a:ea typeface="Tahoma" pitchFamily="34" charset="0"/>
                <a:cs typeface="Tahoma" pitchFamily="34" charset="0"/>
              </a:rPr>
              <a:t>sạch kẽ răng</a:t>
            </a:r>
            <a:endParaRPr lang="en-US" sz="2800" dirty="0">
              <a:solidFill>
                <a:srgbClr val="480048"/>
              </a:solidFill>
              <a:latin typeface="Tahoma" pitchFamily="34" charset="0"/>
              <a:ea typeface="Tahoma" pitchFamily="34" charset="0"/>
              <a:cs typeface="Tahoma" pitchFamily="34" charset="0"/>
            </a:endParaRPr>
          </a:p>
          <a:p>
            <a:pPr marL="457200" lvl="0" indent="-457200">
              <a:lnSpc>
                <a:spcPts val="3700"/>
              </a:lnSpc>
              <a:buFont typeface="Courier New" pitchFamily="49" charset="0"/>
              <a:buChar char="o"/>
            </a:pPr>
            <a:r>
              <a:rPr lang="pt-BR" sz="2800" dirty="0">
                <a:solidFill>
                  <a:srgbClr val="480048"/>
                </a:solidFill>
                <a:latin typeface="Tahoma" pitchFamily="34" charset="0"/>
                <a:ea typeface="Tahoma" pitchFamily="34" charset="0"/>
                <a:cs typeface="Tahoma" pitchFamily="34" charset="0"/>
              </a:rPr>
              <a:t>Chải răng</a:t>
            </a:r>
            <a:endParaRPr lang="en-US" sz="2800" dirty="0">
              <a:solidFill>
                <a:srgbClr val="480048"/>
              </a:solidFill>
              <a:latin typeface="Tahoma" pitchFamily="34" charset="0"/>
              <a:ea typeface="Tahoma" pitchFamily="34" charset="0"/>
              <a:cs typeface="Tahoma" pitchFamily="34" charset="0"/>
            </a:endParaRPr>
          </a:p>
          <a:p>
            <a:pPr marL="457200" lvl="0" indent="-457200">
              <a:lnSpc>
                <a:spcPts val="3700"/>
              </a:lnSpc>
              <a:buFont typeface="Courier New" pitchFamily="49" charset="0"/>
              <a:buChar char="o"/>
            </a:pPr>
            <a:r>
              <a:rPr lang="pt-BR" sz="2800" dirty="0" smtClean="0">
                <a:solidFill>
                  <a:srgbClr val="480048"/>
                </a:solidFill>
                <a:latin typeface="Tahoma" pitchFamily="34" charset="0"/>
                <a:ea typeface="Tahoma" pitchFamily="34" charset="0"/>
                <a:cs typeface="Tahoma" pitchFamily="34" charset="0"/>
              </a:rPr>
              <a:t>Kiểm </a:t>
            </a:r>
            <a:r>
              <a:rPr lang="pt-BR" sz="2800" dirty="0">
                <a:solidFill>
                  <a:srgbClr val="480048"/>
                </a:solidFill>
                <a:latin typeface="Tahoma" pitchFamily="34" charset="0"/>
                <a:ea typeface="Tahoma" pitchFamily="34" charset="0"/>
                <a:cs typeface="Tahoma" pitchFamily="34" charset="0"/>
              </a:rPr>
              <a:t>soát cặn bám răng </a:t>
            </a:r>
            <a:endParaRPr lang="pt-BR" sz="2800" dirty="0" smtClean="0">
              <a:solidFill>
                <a:srgbClr val="480048"/>
              </a:solidFill>
              <a:latin typeface="Tahoma" pitchFamily="34" charset="0"/>
              <a:ea typeface="Tahoma" pitchFamily="34" charset="0"/>
              <a:cs typeface="Tahoma" pitchFamily="34" charset="0"/>
            </a:endParaRPr>
          </a:p>
          <a:p>
            <a:pPr marL="457200" lvl="0" indent="-457200">
              <a:lnSpc>
                <a:spcPts val="3700"/>
              </a:lnSpc>
              <a:buFont typeface="Courier New" pitchFamily="49" charset="0"/>
              <a:buChar char="o"/>
            </a:pPr>
            <a:r>
              <a:rPr lang="pt-BR" sz="2800" dirty="0" smtClean="0">
                <a:solidFill>
                  <a:srgbClr val="480048"/>
                </a:solidFill>
                <a:latin typeface="Tahoma" pitchFamily="34" charset="0"/>
                <a:ea typeface="Tahoma" pitchFamily="34" charset="0"/>
                <a:cs typeface="Tahoma" pitchFamily="34" charset="0"/>
              </a:rPr>
              <a:t>Khắc </a:t>
            </a:r>
            <a:r>
              <a:rPr lang="pt-BR" sz="2800" dirty="0">
                <a:solidFill>
                  <a:srgbClr val="480048"/>
                </a:solidFill>
                <a:latin typeface="Tahoma" pitchFamily="34" charset="0"/>
                <a:ea typeface="Tahoma" pitchFamily="34" charset="0"/>
                <a:cs typeface="Tahoma" pitchFamily="34" charset="0"/>
              </a:rPr>
              <a:t>phục sửa chữa các sai sót</a:t>
            </a:r>
            <a:endParaRPr lang="en-US" sz="2800" dirty="0">
              <a:solidFill>
                <a:srgbClr val="480048"/>
              </a:solidFill>
              <a:latin typeface="Tahoma" pitchFamily="34" charset="0"/>
              <a:ea typeface="Tahoma" pitchFamily="34" charset="0"/>
              <a:cs typeface="Tahoma" pitchFamily="34" charset="0"/>
            </a:endParaRPr>
          </a:p>
          <a:p>
            <a:pPr marL="457200" lvl="0" indent="-457200">
              <a:lnSpc>
                <a:spcPts val="3700"/>
              </a:lnSpc>
              <a:buFont typeface="Courier New" pitchFamily="49" charset="0"/>
              <a:buChar char="o"/>
            </a:pPr>
            <a:r>
              <a:rPr lang="pt-BR" sz="2800" dirty="0">
                <a:solidFill>
                  <a:srgbClr val="480048"/>
                </a:solidFill>
                <a:latin typeface="Tahoma" pitchFamily="34" charset="0"/>
                <a:ea typeface="Tahoma" pitchFamily="34" charset="0"/>
                <a:cs typeface="Tahoma" pitchFamily="34" charset="0"/>
              </a:rPr>
              <a:t>Chế độ ăn uống</a:t>
            </a:r>
            <a:endParaRPr lang="en-US" sz="2800" dirty="0">
              <a:solidFill>
                <a:srgbClr val="480048"/>
              </a:solidFill>
              <a:latin typeface="Tahoma" pitchFamily="34" charset="0"/>
              <a:ea typeface="Tahoma" pitchFamily="34" charset="0"/>
              <a:cs typeface="Tahoma" pitchFamily="34" charset="0"/>
            </a:endParaRPr>
          </a:p>
          <a:p>
            <a:pPr marL="457200" lvl="0" indent="-457200">
              <a:lnSpc>
                <a:spcPts val="3700"/>
              </a:lnSpc>
              <a:buFont typeface="Courier New" pitchFamily="49" charset="0"/>
              <a:buChar char="o"/>
            </a:pPr>
            <a:r>
              <a:rPr lang="pt-BR" sz="2800" dirty="0">
                <a:solidFill>
                  <a:srgbClr val="480048"/>
                </a:solidFill>
                <a:latin typeface="Tahoma" pitchFamily="34" charset="0"/>
                <a:ea typeface="Tahoma" pitchFamily="34" charset="0"/>
                <a:cs typeface="Tahoma" pitchFamily="34" charset="0"/>
              </a:rPr>
              <a:t>Tuyên truyền phòng bệnh</a:t>
            </a:r>
            <a:endParaRPr lang="en-US" sz="2800" dirty="0">
              <a:solidFill>
                <a:srgbClr val="480048"/>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2682925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ocuments\phong-chong-suy-dinh-duong-va-beo-ph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
            <a:ext cx="6274216"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2743200" y="4800600"/>
            <a:ext cx="6400800" cy="1524000"/>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480048"/>
                </a:solidFill>
                <a:latin typeface="Tahoma" pitchFamily="34" charset="0"/>
                <a:ea typeface="Tahoma" pitchFamily="34" charset="0"/>
                <a:cs typeface="Tahoma" pitchFamily="34" charset="0"/>
              </a:rPr>
              <a:t>BỆNH VỀ DINH DƯỠNG</a:t>
            </a:r>
            <a:endParaRPr lang="en-US" sz="2800" b="1" dirty="0">
              <a:solidFill>
                <a:srgbClr val="480048"/>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1261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743200" y="4800600"/>
            <a:ext cx="6400800" cy="1524000"/>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480048"/>
                </a:solidFill>
                <a:latin typeface="Tahoma" pitchFamily="34" charset="0"/>
                <a:ea typeface="Tahoma" pitchFamily="34" charset="0"/>
                <a:cs typeface="Tahoma" pitchFamily="34" charset="0"/>
              </a:rPr>
              <a:t>BỆNH VỀ DINH DƯỠNG</a:t>
            </a:r>
            <a:endParaRPr lang="en-US" sz="2800" b="1" dirty="0">
              <a:solidFill>
                <a:srgbClr val="480048"/>
              </a:solidFill>
              <a:latin typeface="Tahoma" pitchFamily="34" charset="0"/>
              <a:ea typeface="Tahoma" pitchFamily="34" charset="0"/>
              <a:cs typeface="Tahoma" pitchFamily="34" charset="0"/>
            </a:endParaRPr>
          </a:p>
        </p:txBody>
      </p:sp>
      <p:grpSp>
        <p:nvGrpSpPr>
          <p:cNvPr id="5" name="Group 4"/>
          <p:cNvGrpSpPr/>
          <p:nvPr/>
        </p:nvGrpSpPr>
        <p:grpSpPr>
          <a:xfrm>
            <a:off x="457200" y="533400"/>
            <a:ext cx="6172200" cy="3657600"/>
            <a:chOff x="457200" y="533400"/>
            <a:chExt cx="6172200" cy="3657600"/>
          </a:xfrm>
        </p:grpSpPr>
        <p:sp>
          <p:nvSpPr>
            <p:cNvPr id="3" name="Right Triangle 2"/>
            <p:cNvSpPr/>
            <p:nvPr/>
          </p:nvSpPr>
          <p:spPr>
            <a:xfrm>
              <a:off x="457200" y="533400"/>
              <a:ext cx="6172200" cy="3657600"/>
            </a:xfrm>
            <a:prstGeom prst="r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5800" y="1066800"/>
              <a:ext cx="5791200" cy="2400657"/>
            </a:xfrm>
            <a:prstGeom prst="rect">
              <a:avLst/>
            </a:prstGeom>
            <a:noFill/>
          </p:spPr>
          <p:txBody>
            <a:bodyPr wrap="square" rtlCol="0">
              <a:spAutoFit/>
            </a:bodyPr>
            <a:lstStyle/>
            <a:p>
              <a:pPr>
                <a:lnSpc>
                  <a:spcPts val="3600"/>
                </a:lnSpc>
              </a:pPr>
              <a:r>
                <a:rPr lang="en-US" sz="2800" b="1" dirty="0" err="1">
                  <a:solidFill>
                    <a:srgbClr val="002060"/>
                  </a:solidFill>
                  <a:latin typeface="Tahoma" pitchFamily="34" charset="0"/>
                  <a:ea typeface="Tahoma" pitchFamily="34" charset="0"/>
                  <a:cs typeface="Tahoma" pitchFamily="34" charset="0"/>
                </a:rPr>
                <a:t>Vấn</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đề</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dinh</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dưỡng</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thường</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gặp</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hiện</a:t>
              </a:r>
              <a:r>
                <a:rPr lang="en-US" sz="2800" b="1" dirty="0">
                  <a:solidFill>
                    <a:srgbClr val="002060"/>
                  </a:solidFill>
                  <a:latin typeface="Tahoma" pitchFamily="34" charset="0"/>
                  <a:ea typeface="Tahoma" pitchFamily="34" charset="0"/>
                  <a:cs typeface="Tahoma" pitchFamily="34" charset="0"/>
                </a:rPr>
                <a:t> nay:</a:t>
              </a:r>
            </a:p>
            <a:p>
              <a:pPr marL="1371600" lvl="2" indent="-457200">
                <a:lnSpc>
                  <a:spcPts val="3600"/>
                </a:lnSpc>
                <a:buFont typeface="Arial" pitchFamily="34" charset="0"/>
                <a:buChar char="•"/>
              </a:pPr>
              <a:r>
                <a:rPr lang="en-US" sz="2800" dirty="0" err="1">
                  <a:solidFill>
                    <a:srgbClr val="002060"/>
                  </a:solidFill>
                  <a:latin typeface="Tahoma" pitchFamily="34" charset="0"/>
                  <a:ea typeface="Tahoma" pitchFamily="34" charset="0"/>
                  <a:cs typeface="Tahoma" pitchFamily="34" charset="0"/>
                </a:rPr>
                <a:t>Suy</a:t>
              </a:r>
              <a:r>
                <a:rPr lang="en-US" sz="2800" dirty="0">
                  <a:solidFill>
                    <a:srgbClr val="002060"/>
                  </a:solidFill>
                  <a:latin typeface="Tahoma" pitchFamily="34" charset="0"/>
                  <a:ea typeface="Tahoma" pitchFamily="34" charset="0"/>
                  <a:cs typeface="Tahoma" pitchFamily="34" charset="0"/>
                </a:rPr>
                <a:t> </a:t>
              </a:r>
              <a:r>
                <a:rPr lang="en-US" sz="2800" dirty="0" err="1">
                  <a:solidFill>
                    <a:srgbClr val="002060"/>
                  </a:solidFill>
                  <a:latin typeface="Tahoma" pitchFamily="34" charset="0"/>
                  <a:ea typeface="Tahoma" pitchFamily="34" charset="0"/>
                  <a:cs typeface="Tahoma" pitchFamily="34" charset="0"/>
                </a:rPr>
                <a:t>dinh</a:t>
              </a:r>
              <a:r>
                <a:rPr lang="en-US" sz="2800" dirty="0">
                  <a:solidFill>
                    <a:srgbClr val="002060"/>
                  </a:solidFill>
                  <a:latin typeface="Tahoma" pitchFamily="34" charset="0"/>
                  <a:ea typeface="Tahoma" pitchFamily="34" charset="0"/>
                  <a:cs typeface="Tahoma" pitchFamily="34" charset="0"/>
                </a:rPr>
                <a:t> </a:t>
              </a:r>
              <a:r>
                <a:rPr lang="en-US" sz="2800" dirty="0" err="1">
                  <a:solidFill>
                    <a:srgbClr val="002060"/>
                  </a:solidFill>
                  <a:latin typeface="Tahoma" pitchFamily="34" charset="0"/>
                  <a:ea typeface="Tahoma" pitchFamily="34" charset="0"/>
                  <a:cs typeface="Tahoma" pitchFamily="34" charset="0"/>
                </a:rPr>
                <a:t>dưỡng</a:t>
              </a:r>
              <a:endParaRPr lang="vi-VN" sz="2800" dirty="0">
                <a:solidFill>
                  <a:srgbClr val="002060"/>
                </a:solidFill>
                <a:latin typeface="Tahoma" pitchFamily="34" charset="0"/>
                <a:ea typeface="Tahoma" pitchFamily="34" charset="0"/>
                <a:cs typeface="Tahoma" pitchFamily="34" charset="0"/>
              </a:endParaRPr>
            </a:p>
            <a:p>
              <a:pPr marL="1371600" lvl="2" indent="-457200">
                <a:lnSpc>
                  <a:spcPts val="3600"/>
                </a:lnSpc>
                <a:buFont typeface="Arial" pitchFamily="34" charset="0"/>
                <a:buChar char="•"/>
              </a:pPr>
              <a:r>
                <a:rPr lang="vi-VN" sz="2800" dirty="0">
                  <a:solidFill>
                    <a:srgbClr val="002060"/>
                  </a:solidFill>
                  <a:latin typeface="Tahoma" pitchFamily="34" charset="0"/>
                  <a:ea typeface="Tahoma" pitchFamily="34" charset="0"/>
                  <a:cs typeface="Tahoma" pitchFamily="34" charset="0"/>
                </a:rPr>
                <a:t>T</a:t>
              </a:r>
              <a:r>
                <a:rPr lang="en-US" sz="2800" dirty="0" err="1">
                  <a:solidFill>
                    <a:srgbClr val="002060"/>
                  </a:solidFill>
                  <a:latin typeface="Tahoma" pitchFamily="34" charset="0"/>
                  <a:ea typeface="Tahoma" pitchFamily="34" charset="0"/>
                  <a:cs typeface="Tahoma" pitchFamily="34" charset="0"/>
                </a:rPr>
                <a:t>hừa</a:t>
              </a:r>
              <a:r>
                <a:rPr lang="en-US" sz="2800" dirty="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cân</a:t>
              </a:r>
              <a:r>
                <a:rPr lang="en-US" sz="2800" dirty="0" smtClean="0">
                  <a:solidFill>
                    <a:srgbClr val="002060"/>
                  </a:solidFill>
                  <a:latin typeface="Tahoma" pitchFamily="34" charset="0"/>
                  <a:ea typeface="Tahoma" pitchFamily="34" charset="0"/>
                  <a:cs typeface="Tahoma" pitchFamily="34" charset="0"/>
                </a:rPr>
                <a:t> </a:t>
              </a:r>
              <a:r>
                <a:rPr lang="vi-VN" sz="2800" dirty="0" smtClean="0">
                  <a:solidFill>
                    <a:srgbClr val="002060"/>
                  </a:solidFill>
                  <a:latin typeface="Tahoma" pitchFamily="34" charset="0"/>
                  <a:ea typeface="Tahoma" pitchFamily="34" charset="0"/>
                  <a:cs typeface="Tahoma" pitchFamily="34" charset="0"/>
                </a:rPr>
                <a:t>- </a:t>
              </a:r>
              <a:r>
                <a:rPr lang="vi-VN" sz="2800" dirty="0">
                  <a:solidFill>
                    <a:srgbClr val="002060"/>
                  </a:solidFill>
                  <a:latin typeface="Tahoma" pitchFamily="34" charset="0"/>
                  <a:ea typeface="Tahoma" pitchFamily="34" charset="0"/>
                  <a:cs typeface="Tahoma" pitchFamily="34" charset="0"/>
                </a:rPr>
                <a:t>béo phì </a:t>
              </a:r>
            </a:p>
            <a:p>
              <a:pPr marL="1371600" lvl="2" indent="-457200">
                <a:lnSpc>
                  <a:spcPts val="3600"/>
                </a:lnSpc>
                <a:buFont typeface="Arial" pitchFamily="34" charset="0"/>
                <a:buChar char="•"/>
              </a:pPr>
              <a:r>
                <a:rPr lang="vi-VN" sz="2800" dirty="0">
                  <a:solidFill>
                    <a:srgbClr val="002060"/>
                  </a:solidFill>
                  <a:latin typeface="Tahoma" pitchFamily="34" charset="0"/>
                  <a:ea typeface="Tahoma" pitchFamily="34" charset="0"/>
                  <a:cs typeface="Tahoma" pitchFamily="34" charset="0"/>
                </a:rPr>
                <a:t>Thiếu vi chất dinh dưỡng</a:t>
              </a:r>
              <a:endParaRPr lang="en-US" sz="2800" dirty="0">
                <a:solidFill>
                  <a:srgbClr val="002060"/>
                </a:solidFill>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14694454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486400" y="1295400"/>
            <a:ext cx="3048000" cy="4191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1771" y="381000"/>
            <a:ext cx="4855029" cy="1066800"/>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480048"/>
                </a:solidFill>
                <a:latin typeface="Tahoma" pitchFamily="34" charset="0"/>
                <a:ea typeface="Tahoma" pitchFamily="34" charset="0"/>
                <a:cs typeface="Tahoma" pitchFamily="34" charset="0"/>
              </a:rPr>
              <a:t>Suy</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dinh</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dưỡng</a:t>
            </a:r>
            <a:endParaRPr lang="en-US" sz="2800" b="1" dirty="0">
              <a:solidFill>
                <a:srgbClr val="480048"/>
              </a:solidFill>
              <a:latin typeface="Tahoma" pitchFamily="34" charset="0"/>
              <a:ea typeface="Tahoma" pitchFamily="34" charset="0"/>
              <a:cs typeface="Tahoma" pitchFamily="34" charset="0"/>
            </a:endParaRPr>
          </a:p>
        </p:txBody>
      </p:sp>
      <p:sp>
        <p:nvSpPr>
          <p:cNvPr id="4" name="Rectangle 3"/>
          <p:cNvSpPr/>
          <p:nvPr/>
        </p:nvSpPr>
        <p:spPr>
          <a:xfrm>
            <a:off x="1371600" y="1752600"/>
            <a:ext cx="3657600" cy="954107"/>
          </a:xfrm>
          <a:prstGeom prst="rect">
            <a:avLst/>
          </a:prstGeom>
        </p:spPr>
        <p:txBody>
          <a:bodyPr wrap="square">
            <a:spAutoFit/>
          </a:bodyPr>
          <a:lstStyle/>
          <a:p>
            <a:pPr algn="just"/>
            <a:r>
              <a:rPr lang="en-US" sz="2800" dirty="0" smtClean="0">
                <a:solidFill>
                  <a:srgbClr val="000066"/>
                </a:solidFill>
                <a:latin typeface="Tahoma" pitchFamily="34" charset="0"/>
                <a:ea typeface="Tahoma" pitchFamily="34" charset="0"/>
                <a:cs typeface="Tahoma" pitchFamily="34" charset="0"/>
              </a:rPr>
              <a:t>- </a:t>
            </a:r>
            <a:r>
              <a:rPr lang="en-US" sz="2800" dirty="0" err="1" smtClean="0">
                <a:solidFill>
                  <a:srgbClr val="000066"/>
                </a:solidFill>
                <a:latin typeface="Tahoma" pitchFamily="34" charset="0"/>
                <a:ea typeface="Tahoma" pitchFamily="34" charset="0"/>
                <a:cs typeface="Tahoma" pitchFamily="34" charset="0"/>
              </a:rPr>
              <a:t>Là</a:t>
            </a:r>
            <a:r>
              <a:rPr lang="en-US" sz="2800" dirty="0" smtClean="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tình</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trạng</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chậm</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lớn</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chậm</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phát</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triển</a:t>
            </a:r>
            <a:endParaRPr lang="en-US" sz="2800" dirty="0">
              <a:solidFill>
                <a:srgbClr val="000066"/>
              </a:solidFill>
              <a:latin typeface="Tahoma" pitchFamily="34" charset="0"/>
              <a:ea typeface="Tahoma" pitchFamily="34" charset="0"/>
              <a:cs typeface="Tahoma" pitchFamily="34" charset="0"/>
            </a:endParaRPr>
          </a:p>
        </p:txBody>
      </p:sp>
      <p:sp>
        <p:nvSpPr>
          <p:cNvPr id="5" name="Rectangle 4"/>
          <p:cNvSpPr/>
          <p:nvPr/>
        </p:nvSpPr>
        <p:spPr>
          <a:xfrm>
            <a:off x="1371600" y="2913846"/>
            <a:ext cx="3657600" cy="2677656"/>
          </a:xfrm>
          <a:prstGeom prst="rect">
            <a:avLst/>
          </a:prstGeom>
        </p:spPr>
        <p:txBody>
          <a:bodyPr wrap="square">
            <a:spAutoFit/>
          </a:bodyPr>
          <a:lstStyle/>
          <a:p>
            <a:pPr algn="just"/>
            <a:r>
              <a:rPr lang="en-US" sz="2800" dirty="0" smtClean="0">
                <a:solidFill>
                  <a:srgbClr val="000066"/>
                </a:solidFill>
                <a:latin typeface="Tahoma" pitchFamily="34" charset="0"/>
                <a:ea typeface="Tahoma" pitchFamily="34" charset="0"/>
                <a:cs typeface="Tahoma" pitchFamily="34" charset="0"/>
              </a:rPr>
              <a:t>- G</a:t>
            </a:r>
            <a:r>
              <a:rPr lang="vi-VN" sz="2800" dirty="0" smtClean="0">
                <a:solidFill>
                  <a:srgbClr val="000066"/>
                </a:solidFill>
                <a:latin typeface="Tahoma" pitchFamily="34" charset="0"/>
                <a:ea typeface="Tahoma" pitchFamily="34" charset="0"/>
                <a:cs typeface="Tahoma" pitchFamily="34" charset="0"/>
              </a:rPr>
              <a:t>iảm </a:t>
            </a:r>
            <a:r>
              <a:rPr lang="vi-VN" sz="2800" dirty="0">
                <a:solidFill>
                  <a:srgbClr val="000066"/>
                </a:solidFill>
                <a:latin typeface="Tahoma" pitchFamily="34" charset="0"/>
                <a:ea typeface="Tahoma" pitchFamily="34" charset="0"/>
                <a:cs typeface="Tahoma" pitchFamily="34" charset="0"/>
              </a:rPr>
              <a:t>khả năng chống đỡ và vượt qua những tác động của bệnh tật, giảm hoạt động thể lực và quá trình tăng cân</a:t>
            </a:r>
            <a:endParaRPr lang="en-US" sz="2800" dirty="0">
              <a:solidFill>
                <a:srgbClr val="000066"/>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055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e 1"/>
          <p:cNvSpPr/>
          <p:nvPr/>
        </p:nvSpPr>
        <p:spPr>
          <a:xfrm>
            <a:off x="-2705100" y="-2590800"/>
            <a:ext cx="5410200" cy="5181600"/>
          </a:xfrm>
          <a:prstGeom prst="pie">
            <a:avLst>
              <a:gd name="adj1" fmla="val 0"/>
              <a:gd name="adj2" fmla="val 5414977"/>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Oval 2"/>
          <p:cNvSpPr/>
          <p:nvPr/>
        </p:nvSpPr>
        <p:spPr>
          <a:xfrm>
            <a:off x="1905000" y="3276600"/>
            <a:ext cx="1181100" cy="1219200"/>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480048"/>
              </a:solidFill>
              <a:latin typeface="Tahoma" pitchFamily="34" charset="0"/>
              <a:ea typeface="Tahoma" pitchFamily="34" charset="0"/>
              <a:cs typeface="Tahoma" pitchFamily="34" charset="0"/>
            </a:endParaRPr>
          </a:p>
        </p:txBody>
      </p:sp>
      <p:sp>
        <p:nvSpPr>
          <p:cNvPr id="4" name="TextBox 3"/>
          <p:cNvSpPr txBox="1"/>
          <p:nvPr/>
        </p:nvSpPr>
        <p:spPr>
          <a:xfrm>
            <a:off x="975396" y="609600"/>
            <a:ext cx="4527201" cy="646331"/>
          </a:xfrm>
          <a:prstGeom prst="rect">
            <a:avLst/>
          </a:prstGeom>
          <a:noFill/>
        </p:spPr>
        <p:txBody>
          <a:bodyPr wrap="none" rtlCol="0">
            <a:spAutoFit/>
          </a:bodyPr>
          <a:lstStyle/>
          <a:p>
            <a:r>
              <a:rPr lang="en-US" sz="3600" b="1" dirty="0" err="1" smtClean="0">
                <a:solidFill>
                  <a:srgbClr val="480048"/>
                </a:solidFill>
                <a:latin typeface="Tahoma" pitchFamily="34" charset="0"/>
                <a:ea typeface="Tahoma" pitchFamily="34" charset="0"/>
                <a:cs typeface="Tahoma" pitchFamily="34" charset="0"/>
              </a:rPr>
              <a:t>Hình</a:t>
            </a:r>
            <a:r>
              <a:rPr lang="en-US" sz="3600" b="1" dirty="0" smtClean="0">
                <a:solidFill>
                  <a:srgbClr val="480048"/>
                </a:solidFill>
                <a:latin typeface="Tahoma" pitchFamily="34" charset="0"/>
                <a:ea typeface="Tahoma" pitchFamily="34" charset="0"/>
                <a:cs typeface="Tahoma" pitchFamily="34" charset="0"/>
              </a:rPr>
              <a:t> </a:t>
            </a:r>
            <a:r>
              <a:rPr lang="en-US" sz="3600" b="1" dirty="0" err="1" smtClean="0">
                <a:solidFill>
                  <a:srgbClr val="480048"/>
                </a:solidFill>
                <a:latin typeface="Tahoma" pitchFamily="34" charset="0"/>
                <a:ea typeface="Tahoma" pitchFamily="34" charset="0"/>
                <a:cs typeface="Tahoma" pitchFamily="34" charset="0"/>
              </a:rPr>
              <a:t>thái</a:t>
            </a:r>
            <a:r>
              <a:rPr lang="en-US" sz="3600" b="1" dirty="0" smtClean="0">
                <a:solidFill>
                  <a:srgbClr val="480048"/>
                </a:solidFill>
                <a:latin typeface="Tahoma" pitchFamily="34" charset="0"/>
                <a:ea typeface="Tahoma" pitchFamily="34" charset="0"/>
                <a:cs typeface="Tahoma" pitchFamily="34" charset="0"/>
              </a:rPr>
              <a:t> </a:t>
            </a:r>
            <a:r>
              <a:rPr lang="en-US" sz="3600" b="1" dirty="0" err="1" smtClean="0">
                <a:solidFill>
                  <a:srgbClr val="480048"/>
                </a:solidFill>
                <a:latin typeface="Tahoma" pitchFamily="34" charset="0"/>
                <a:ea typeface="Tahoma" pitchFamily="34" charset="0"/>
                <a:cs typeface="Tahoma" pitchFamily="34" charset="0"/>
              </a:rPr>
              <a:t>lâm</a:t>
            </a:r>
            <a:r>
              <a:rPr lang="en-US" sz="3600" b="1" dirty="0" smtClean="0">
                <a:solidFill>
                  <a:srgbClr val="480048"/>
                </a:solidFill>
                <a:latin typeface="Tahoma" pitchFamily="34" charset="0"/>
                <a:ea typeface="Tahoma" pitchFamily="34" charset="0"/>
                <a:cs typeface="Tahoma" pitchFamily="34" charset="0"/>
              </a:rPr>
              <a:t> </a:t>
            </a:r>
            <a:r>
              <a:rPr lang="en-US" sz="3600" b="1" dirty="0" err="1" smtClean="0">
                <a:solidFill>
                  <a:srgbClr val="480048"/>
                </a:solidFill>
                <a:latin typeface="Tahoma" pitchFamily="34" charset="0"/>
                <a:ea typeface="Tahoma" pitchFamily="34" charset="0"/>
                <a:cs typeface="Tahoma" pitchFamily="34" charset="0"/>
              </a:rPr>
              <a:t>sàng</a:t>
            </a:r>
            <a:endParaRPr lang="vi-VN" sz="3600" b="1" dirty="0">
              <a:solidFill>
                <a:srgbClr val="480048"/>
              </a:solidFill>
              <a:latin typeface="Tahoma" pitchFamily="34" charset="0"/>
              <a:ea typeface="Tahoma" pitchFamily="34" charset="0"/>
              <a:cs typeface="Tahoma" pitchFamily="34" charset="0"/>
            </a:endParaRPr>
          </a:p>
        </p:txBody>
      </p:sp>
      <p:sp>
        <p:nvSpPr>
          <p:cNvPr id="5" name="Flowchart: Alternate Process 4"/>
          <p:cNvSpPr/>
          <p:nvPr/>
        </p:nvSpPr>
        <p:spPr>
          <a:xfrm>
            <a:off x="2628404" y="1371600"/>
            <a:ext cx="6058396" cy="1186543"/>
          </a:xfrm>
          <a:prstGeom prst="flowChartAlternateProcess">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Tahoma" pitchFamily="34" charset="0"/>
                <a:ea typeface="Tahoma" pitchFamily="34" charset="0"/>
                <a:cs typeface="Tahoma" pitchFamily="34" charset="0"/>
              </a:rPr>
              <a:t>Thể teo đét: </a:t>
            </a:r>
            <a:r>
              <a:rPr lang="vi-VN" sz="2800" dirty="0">
                <a:solidFill>
                  <a:srgbClr val="002060"/>
                </a:solidFill>
                <a:latin typeface="Tahoma" pitchFamily="34" charset="0"/>
                <a:ea typeface="Tahoma" pitchFamily="34" charset="0"/>
                <a:cs typeface="Tahoma" pitchFamily="34" charset="0"/>
              </a:rPr>
              <a:t>bệnh nhi gầy còm da nhăn </a:t>
            </a:r>
            <a:r>
              <a:rPr lang="vi-VN" sz="2800" dirty="0" smtClean="0">
                <a:solidFill>
                  <a:srgbClr val="002060"/>
                </a:solidFill>
                <a:latin typeface="Tahoma" pitchFamily="34" charset="0"/>
                <a:ea typeface="Tahoma" pitchFamily="34" charset="0"/>
                <a:cs typeface="Tahoma" pitchFamily="34" charset="0"/>
              </a:rPr>
              <a:t>nheo</a:t>
            </a:r>
            <a:r>
              <a:rPr lang="en-US" sz="2800" dirty="0" smtClean="0">
                <a:solidFill>
                  <a:srgbClr val="002060"/>
                </a:solidFill>
                <a:latin typeface="Tahoma" pitchFamily="34" charset="0"/>
                <a:ea typeface="Tahoma" pitchFamily="34" charset="0"/>
                <a:cs typeface="Tahoma" pitchFamily="34" charset="0"/>
              </a:rPr>
              <a:t>,</a:t>
            </a:r>
            <a:r>
              <a:rPr lang="vi-VN" sz="2800" dirty="0" smtClean="0">
                <a:solidFill>
                  <a:srgbClr val="002060"/>
                </a:solidFill>
                <a:latin typeface="Tahoma" pitchFamily="34" charset="0"/>
                <a:ea typeface="Tahoma" pitchFamily="34" charset="0"/>
                <a:cs typeface="Tahoma" pitchFamily="34" charset="0"/>
              </a:rPr>
              <a:t> </a:t>
            </a:r>
            <a:r>
              <a:rPr lang="vi-VN" sz="2800" dirty="0">
                <a:solidFill>
                  <a:srgbClr val="002060"/>
                </a:solidFill>
                <a:latin typeface="Tahoma" pitchFamily="34" charset="0"/>
                <a:ea typeface="Tahoma" pitchFamily="34" charset="0"/>
                <a:cs typeface="Tahoma" pitchFamily="34" charset="0"/>
              </a:rPr>
              <a:t>chia ra làm 3 độ:</a:t>
            </a:r>
          </a:p>
        </p:txBody>
      </p:sp>
      <p:sp>
        <p:nvSpPr>
          <p:cNvPr id="6" name="Rounded Rectangle 5"/>
          <p:cNvSpPr/>
          <p:nvPr/>
        </p:nvSpPr>
        <p:spPr>
          <a:xfrm>
            <a:off x="2495550" y="2895600"/>
            <a:ext cx="1866900" cy="35814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480048"/>
                </a:solidFill>
                <a:latin typeface="Tahoma" pitchFamily="34" charset="0"/>
                <a:ea typeface="Tahoma" pitchFamily="34" charset="0"/>
                <a:cs typeface="Tahoma" pitchFamily="34" charset="0"/>
              </a:rPr>
              <a:t>SDD </a:t>
            </a:r>
            <a:r>
              <a:rPr lang="vi-VN" sz="2000" dirty="0" smtClean="0">
                <a:solidFill>
                  <a:srgbClr val="480048"/>
                </a:solidFill>
                <a:latin typeface="Tahoma" pitchFamily="34" charset="0"/>
                <a:ea typeface="Tahoma" pitchFamily="34" charset="0"/>
                <a:cs typeface="Tahoma" pitchFamily="34" charset="0"/>
              </a:rPr>
              <a:t>độ </a:t>
            </a:r>
            <a:r>
              <a:rPr lang="vi-VN" sz="2000" dirty="0">
                <a:solidFill>
                  <a:srgbClr val="480048"/>
                </a:solidFill>
                <a:latin typeface="Tahoma" pitchFamily="34" charset="0"/>
                <a:ea typeface="Tahoma" pitchFamily="34" charset="0"/>
                <a:cs typeface="Tahoma" pitchFamily="34" charset="0"/>
              </a:rPr>
              <a:t>I: cân </a:t>
            </a:r>
            <a:r>
              <a:rPr lang="en-US" sz="2000" dirty="0" err="1" smtClean="0">
                <a:solidFill>
                  <a:srgbClr val="480048"/>
                </a:solidFill>
                <a:latin typeface="Tahoma" pitchFamily="34" charset="0"/>
                <a:ea typeface="Tahoma" pitchFamily="34" charset="0"/>
                <a:cs typeface="Tahoma" pitchFamily="34" charset="0"/>
              </a:rPr>
              <a:t>nặng</a:t>
            </a:r>
            <a:r>
              <a:rPr lang="en-US" sz="2000" dirty="0" smtClean="0">
                <a:solidFill>
                  <a:srgbClr val="480048"/>
                </a:solidFill>
                <a:latin typeface="Tahoma" pitchFamily="34" charset="0"/>
                <a:ea typeface="Tahoma" pitchFamily="34" charset="0"/>
                <a:cs typeface="Tahoma" pitchFamily="34" charset="0"/>
              </a:rPr>
              <a:t> </a:t>
            </a:r>
            <a:r>
              <a:rPr lang="vi-VN" sz="2000" dirty="0" smtClean="0">
                <a:solidFill>
                  <a:srgbClr val="480048"/>
                </a:solidFill>
                <a:latin typeface="Tahoma" pitchFamily="34" charset="0"/>
                <a:ea typeface="Tahoma" pitchFamily="34" charset="0"/>
                <a:cs typeface="Tahoma" pitchFamily="34" charset="0"/>
              </a:rPr>
              <a:t>giảm </a:t>
            </a:r>
            <a:r>
              <a:rPr lang="vi-VN" sz="2000" dirty="0">
                <a:solidFill>
                  <a:srgbClr val="480048"/>
                </a:solidFill>
                <a:latin typeface="Tahoma" pitchFamily="34" charset="0"/>
                <a:ea typeface="Tahoma" pitchFamily="34" charset="0"/>
                <a:cs typeface="Tahoma" pitchFamily="34" charset="0"/>
              </a:rPr>
              <a:t>từ </a:t>
            </a:r>
            <a:r>
              <a:rPr lang="vi-VN" sz="2000" dirty="0" smtClean="0">
                <a:solidFill>
                  <a:srgbClr val="480048"/>
                </a:solidFill>
                <a:latin typeface="Tahoma" pitchFamily="34" charset="0"/>
                <a:ea typeface="Tahoma" pitchFamily="34" charset="0"/>
                <a:cs typeface="Tahoma" pitchFamily="34" charset="0"/>
              </a:rPr>
              <a:t>10</a:t>
            </a:r>
            <a:r>
              <a:rPr lang="en-US" sz="2000" dirty="0" smtClean="0">
                <a:solidFill>
                  <a:srgbClr val="480048"/>
                </a:solidFill>
                <a:latin typeface="Tahoma" pitchFamily="34" charset="0"/>
                <a:ea typeface="Tahoma" pitchFamily="34" charset="0"/>
                <a:cs typeface="Tahoma" pitchFamily="34" charset="0"/>
              </a:rPr>
              <a:t>-</a:t>
            </a:r>
            <a:r>
              <a:rPr lang="vi-VN" sz="2000" dirty="0" smtClean="0">
                <a:solidFill>
                  <a:srgbClr val="480048"/>
                </a:solidFill>
                <a:latin typeface="Tahoma" pitchFamily="34" charset="0"/>
                <a:ea typeface="Tahoma" pitchFamily="34" charset="0"/>
                <a:cs typeface="Tahoma" pitchFamily="34" charset="0"/>
              </a:rPr>
              <a:t>15 </a:t>
            </a:r>
            <a:r>
              <a:rPr lang="vi-VN" sz="2000" dirty="0">
                <a:solidFill>
                  <a:srgbClr val="480048"/>
                </a:solidFill>
                <a:latin typeface="Tahoma" pitchFamily="34" charset="0"/>
                <a:ea typeface="Tahoma" pitchFamily="34" charset="0"/>
                <a:cs typeface="Tahoma" pitchFamily="34" charset="0"/>
              </a:rPr>
              <a:t>% so với trẻ bình thường, lớp mỡ dưới da bụng mỏng</a:t>
            </a:r>
            <a:endParaRPr lang="en-US" sz="2000" dirty="0">
              <a:solidFill>
                <a:srgbClr val="480048"/>
              </a:solidFill>
              <a:latin typeface="Tahoma" pitchFamily="34" charset="0"/>
              <a:ea typeface="Tahoma" pitchFamily="34" charset="0"/>
              <a:cs typeface="Tahoma" pitchFamily="34" charset="0"/>
            </a:endParaRPr>
          </a:p>
        </p:txBody>
      </p:sp>
      <p:sp>
        <p:nvSpPr>
          <p:cNvPr id="7" name="Rounded Rectangle 6"/>
          <p:cNvSpPr/>
          <p:nvPr/>
        </p:nvSpPr>
        <p:spPr>
          <a:xfrm>
            <a:off x="4743450" y="2895600"/>
            <a:ext cx="1866900" cy="35814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480048"/>
                </a:solidFill>
                <a:latin typeface="Tahoma" pitchFamily="34" charset="0"/>
                <a:ea typeface="Tahoma" pitchFamily="34" charset="0"/>
                <a:cs typeface="Tahoma" pitchFamily="34" charset="0"/>
              </a:rPr>
              <a:t>SDD </a:t>
            </a:r>
            <a:r>
              <a:rPr lang="vi-VN" sz="2000" dirty="0" smtClean="0">
                <a:solidFill>
                  <a:srgbClr val="480048"/>
                </a:solidFill>
                <a:latin typeface="Tahoma" pitchFamily="34" charset="0"/>
                <a:ea typeface="Tahoma" pitchFamily="34" charset="0"/>
                <a:cs typeface="Tahoma" pitchFamily="34" charset="0"/>
              </a:rPr>
              <a:t>độ </a:t>
            </a:r>
            <a:r>
              <a:rPr lang="vi-VN" sz="2000" dirty="0">
                <a:solidFill>
                  <a:srgbClr val="480048"/>
                </a:solidFill>
                <a:latin typeface="Tahoma" pitchFamily="34" charset="0"/>
                <a:ea typeface="Tahoma" pitchFamily="34" charset="0"/>
                <a:cs typeface="Tahoma" pitchFamily="34" charset="0"/>
              </a:rPr>
              <a:t>II: Gầy toàn thân, cân nặng giảm từ </a:t>
            </a:r>
            <a:r>
              <a:rPr lang="vi-VN" sz="2000" dirty="0" smtClean="0">
                <a:solidFill>
                  <a:srgbClr val="480048"/>
                </a:solidFill>
                <a:latin typeface="Tahoma" pitchFamily="34" charset="0"/>
                <a:ea typeface="Tahoma" pitchFamily="34" charset="0"/>
                <a:cs typeface="Tahoma" pitchFamily="34" charset="0"/>
              </a:rPr>
              <a:t>1</a:t>
            </a:r>
            <a:r>
              <a:rPr lang="en-US" sz="2000" dirty="0" smtClean="0">
                <a:solidFill>
                  <a:srgbClr val="480048"/>
                </a:solidFill>
                <a:latin typeface="Tahoma" pitchFamily="34" charset="0"/>
                <a:ea typeface="Tahoma" pitchFamily="34" charset="0"/>
                <a:cs typeface="Tahoma" pitchFamily="34" charset="0"/>
              </a:rPr>
              <a:t>5-</a:t>
            </a:r>
            <a:r>
              <a:rPr lang="vi-VN" sz="2000" dirty="0" smtClean="0">
                <a:solidFill>
                  <a:srgbClr val="480048"/>
                </a:solidFill>
                <a:latin typeface="Tahoma" pitchFamily="34" charset="0"/>
                <a:ea typeface="Tahoma" pitchFamily="34" charset="0"/>
                <a:cs typeface="Tahoma" pitchFamily="34" charset="0"/>
              </a:rPr>
              <a:t>30</a:t>
            </a:r>
            <a:r>
              <a:rPr lang="vi-VN" sz="2000" dirty="0">
                <a:solidFill>
                  <a:srgbClr val="480048"/>
                </a:solidFill>
                <a:latin typeface="Tahoma" pitchFamily="34" charset="0"/>
                <a:ea typeface="Tahoma" pitchFamily="34" charset="0"/>
                <a:cs typeface="Tahoma" pitchFamily="34" charset="0"/>
              </a:rPr>
              <a:t>%, lớp mỡ dưới da bụng, </a:t>
            </a:r>
            <a:r>
              <a:rPr lang="en-US" sz="2000" dirty="0" err="1" smtClean="0">
                <a:solidFill>
                  <a:srgbClr val="480048"/>
                </a:solidFill>
                <a:latin typeface="Tahoma" pitchFamily="34" charset="0"/>
                <a:ea typeface="Tahoma" pitchFamily="34" charset="0"/>
                <a:cs typeface="Tahoma" pitchFamily="34" charset="0"/>
              </a:rPr>
              <a:t>tay</a:t>
            </a:r>
            <a:r>
              <a:rPr lang="en-US" sz="2000" dirty="0" smtClean="0">
                <a:solidFill>
                  <a:srgbClr val="480048"/>
                </a:solidFill>
                <a:latin typeface="Tahoma" pitchFamily="34" charset="0"/>
                <a:ea typeface="Tahoma" pitchFamily="34" charset="0"/>
                <a:cs typeface="Tahoma" pitchFamily="34" charset="0"/>
              </a:rPr>
              <a:t> </a:t>
            </a:r>
            <a:r>
              <a:rPr lang="en-US" sz="2000" dirty="0" err="1" smtClean="0">
                <a:solidFill>
                  <a:srgbClr val="480048"/>
                </a:solidFill>
                <a:latin typeface="Tahoma" pitchFamily="34" charset="0"/>
                <a:ea typeface="Tahoma" pitchFamily="34" charset="0"/>
                <a:cs typeface="Tahoma" pitchFamily="34" charset="0"/>
              </a:rPr>
              <a:t>chân</a:t>
            </a:r>
            <a:r>
              <a:rPr lang="vi-VN" sz="2000" dirty="0" smtClean="0">
                <a:solidFill>
                  <a:srgbClr val="480048"/>
                </a:solidFill>
                <a:latin typeface="Tahoma" pitchFamily="34" charset="0"/>
                <a:ea typeface="Tahoma" pitchFamily="34" charset="0"/>
                <a:cs typeface="Tahoma" pitchFamily="34" charset="0"/>
              </a:rPr>
              <a:t>, mông, ngực </a:t>
            </a:r>
            <a:r>
              <a:rPr lang="vi-VN" sz="2000" dirty="0">
                <a:solidFill>
                  <a:srgbClr val="480048"/>
                </a:solidFill>
                <a:latin typeface="Tahoma" pitchFamily="34" charset="0"/>
                <a:ea typeface="Tahoma" pitchFamily="34" charset="0"/>
                <a:cs typeface="Tahoma" pitchFamily="34" charset="0"/>
              </a:rPr>
              <a:t>mỏng, còn lớp mỡ ở mặt</a:t>
            </a:r>
            <a:endParaRPr lang="en-US" sz="2000" dirty="0">
              <a:solidFill>
                <a:srgbClr val="480048"/>
              </a:solidFill>
              <a:latin typeface="Tahoma" pitchFamily="34" charset="0"/>
              <a:ea typeface="Tahoma" pitchFamily="34" charset="0"/>
              <a:cs typeface="Tahoma" pitchFamily="34" charset="0"/>
            </a:endParaRPr>
          </a:p>
        </p:txBody>
      </p:sp>
      <p:sp>
        <p:nvSpPr>
          <p:cNvPr id="8" name="Rounded Rectangle 7"/>
          <p:cNvSpPr/>
          <p:nvPr/>
        </p:nvSpPr>
        <p:spPr>
          <a:xfrm>
            <a:off x="6877050" y="2895600"/>
            <a:ext cx="1866900" cy="35814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480048"/>
                </a:solidFill>
                <a:latin typeface="Tahoma" pitchFamily="34" charset="0"/>
                <a:ea typeface="Tahoma" pitchFamily="34" charset="0"/>
                <a:cs typeface="Tahoma" pitchFamily="34" charset="0"/>
              </a:rPr>
              <a:t>SDD </a:t>
            </a:r>
            <a:r>
              <a:rPr lang="vi-VN" sz="2000" dirty="0" smtClean="0">
                <a:solidFill>
                  <a:srgbClr val="480048"/>
                </a:solidFill>
                <a:latin typeface="Tahoma" pitchFamily="34" charset="0"/>
                <a:ea typeface="Tahoma" pitchFamily="34" charset="0"/>
                <a:cs typeface="Tahoma" pitchFamily="34" charset="0"/>
              </a:rPr>
              <a:t>độ </a:t>
            </a:r>
            <a:r>
              <a:rPr lang="vi-VN" sz="2000" dirty="0">
                <a:solidFill>
                  <a:srgbClr val="480048"/>
                </a:solidFill>
                <a:latin typeface="Tahoma" pitchFamily="34" charset="0"/>
                <a:ea typeface="Tahoma" pitchFamily="34" charset="0"/>
                <a:cs typeface="Tahoma" pitchFamily="34" charset="0"/>
              </a:rPr>
              <a:t>III: </a:t>
            </a:r>
            <a:r>
              <a:rPr lang="en-US" sz="2000" dirty="0" err="1" smtClean="0">
                <a:solidFill>
                  <a:srgbClr val="480048"/>
                </a:solidFill>
                <a:latin typeface="Tahoma" pitchFamily="34" charset="0"/>
                <a:ea typeface="Tahoma" pitchFamily="34" charset="0"/>
                <a:cs typeface="Tahoma" pitchFamily="34" charset="0"/>
              </a:rPr>
              <a:t>cân</a:t>
            </a:r>
            <a:r>
              <a:rPr lang="en-US" sz="2000" dirty="0" smtClean="0">
                <a:solidFill>
                  <a:srgbClr val="480048"/>
                </a:solidFill>
                <a:latin typeface="Tahoma" pitchFamily="34" charset="0"/>
                <a:ea typeface="Tahoma" pitchFamily="34" charset="0"/>
                <a:cs typeface="Tahoma" pitchFamily="34" charset="0"/>
              </a:rPr>
              <a:t> </a:t>
            </a:r>
            <a:r>
              <a:rPr lang="en-US" sz="2000" dirty="0" err="1" smtClean="0">
                <a:solidFill>
                  <a:srgbClr val="480048"/>
                </a:solidFill>
                <a:latin typeface="Tahoma" pitchFamily="34" charset="0"/>
                <a:ea typeface="Tahoma" pitchFamily="34" charset="0"/>
                <a:cs typeface="Tahoma" pitchFamily="34" charset="0"/>
              </a:rPr>
              <a:t>nặng</a:t>
            </a:r>
            <a:r>
              <a:rPr lang="en-US" sz="2000" dirty="0" smtClean="0">
                <a:solidFill>
                  <a:srgbClr val="480048"/>
                </a:solidFill>
                <a:latin typeface="Tahoma" pitchFamily="34" charset="0"/>
                <a:ea typeface="Tahoma" pitchFamily="34" charset="0"/>
                <a:cs typeface="Tahoma" pitchFamily="34" charset="0"/>
              </a:rPr>
              <a:t> </a:t>
            </a:r>
            <a:r>
              <a:rPr lang="vi-VN" sz="2000" dirty="0" smtClean="0">
                <a:solidFill>
                  <a:srgbClr val="480048"/>
                </a:solidFill>
                <a:latin typeface="Tahoma" pitchFamily="34" charset="0"/>
                <a:ea typeface="Tahoma" pitchFamily="34" charset="0"/>
                <a:cs typeface="Tahoma" pitchFamily="34" charset="0"/>
              </a:rPr>
              <a:t>giảm </a:t>
            </a:r>
            <a:r>
              <a:rPr lang="vi-VN" sz="2000" dirty="0">
                <a:solidFill>
                  <a:srgbClr val="480048"/>
                </a:solidFill>
                <a:latin typeface="Tahoma" pitchFamily="34" charset="0"/>
                <a:ea typeface="Tahoma" pitchFamily="34" charset="0"/>
                <a:cs typeface="Tahoma" pitchFamily="34" charset="0"/>
              </a:rPr>
              <a:t>trên 30%, lớp mỡ dưới da mất. Mặt nhăn nheo như người già</a:t>
            </a:r>
            <a:endParaRPr lang="en-US" sz="2000" dirty="0">
              <a:solidFill>
                <a:srgbClr val="480048"/>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003108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e 1"/>
          <p:cNvSpPr/>
          <p:nvPr/>
        </p:nvSpPr>
        <p:spPr>
          <a:xfrm>
            <a:off x="-2705100" y="-2590800"/>
            <a:ext cx="5410200" cy="5181600"/>
          </a:xfrm>
          <a:prstGeom prst="pie">
            <a:avLst>
              <a:gd name="adj1" fmla="val 0"/>
              <a:gd name="adj2" fmla="val 5414977"/>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Oval 2"/>
          <p:cNvSpPr/>
          <p:nvPr/>
        </p:nvSpPr>
        <p:spPr>
          <a:xfrm>
            <a:off x="1905000" y="3276600"/>
            <a:ext cx="1181100" cy="1219200"/>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480048"/>
              </a:solidFill>
              <a:latin typeface="Tahoma" pitchFamily="34" charset="0"/>
              <a:ea typeface="Tahoma" pitchFamily="34" charset="0"/>
              <a:cs typeface="Tahoma" pitchFamily="34" charset="0"/>
            </a:endParaRPr>
          </a:p>
        </p:txBody>
      </p:sp>
      <p:sp>
        <p:nvSpPr>
          <p:cNvPr id="4" name="TextBox 3"/>
          <p:cNvSpPr txBox="1"/>
          <p:nvPr/>
        </p:nvSpPr>
        <p:spPr>
          <a:xfrm>
            <a:off x="975396" y="609600"/>
            <a:ext cx="4527201" cy="646331"/>
          </a:xfrm>
          <a:prstGeom prst="rect">
            <a:avLst/>
          </a:prstGeom>
          <a:noFill/>
        </p:spPr>
        <p:txBody>
          <a:bodyPr wrap="none" rtlCol="0">
            <a:spAutoFit/>
          </a:bodyPr>
          <a:lstStyle/>
          <a:p>
            <a:r>
              <a:rPr lang="en-US" sz="3600" b="1" dirty="0" err="1" smtClean="0">
                <a:solidFill>
                  <a:srgbClr val="480048"/>
                </a:solidFill>
                <a:latin typeface="Tahoma" pitchFamily="34" charset="0"/>
                <a:ea typeface="Tahoma" pitchFamily="34" charset="0"/>
                <a:cs typeface="Tahoma" pitchFamily="34" charset="0"/>
              </a:rPr>
              <a:t>Hình</a:t>
            </a:r>
            <a:r>
              <a:rPr lang="en-US" sz="3600" b="1" dirty="0" smtClean="0">
                <a:solidFill>
                  <a:srgbClr val="480048"/>
                </a:solidFill>
                <a:latin typeface="Tahoma" pitchFamily="34" charset="0"/>
                <a:ea typeface="Tahoma" pitchFamily="34" charset="0"/>
                <a:cs typeface="Tahoma" pitchFamily="34" charset="0"/>
              </a:rPr>
              <a:t> </a:t>
            </a:r>
            <a:r>
              <a:rPr lang="en-US" sz="3600" b="1" dirty="0" err="1" smtClean="0">
                <a:solidFill>
                  <a:srgbClr val="480048"/>
                </a:solidFill>
                <a:latin typeface="Tahoma" pitchFamily="34" charset="0"/>
                <a:ea typeface="Tahoma" pitchFamily="34" charset="0"/>
                <a:cs typeface="Tahoma" pitchFamily="34" charset="0"/>
              </a:rPr>
              <a:t>thái</a:t>
            </a:r>
            <a:r>
              <a:rPr lang="en-US" sz="3600" b="1" dirty="0" smtClean="0">
                <a:solidFill>
                  <a:srgbClr val="480048"/>
                </a:solidFill>
                <a:latin typeface="Tahoma" pitchFamily="34" charset="0"/>
                <a:ea typeface="Tahoma" pitchFamily="34" charset="0"/>
                <a:cs typeface="Tahoma" pitchFamily="34" charset="0"/>
              </a:rPr>
              <a:t> </a:t>
            </a:r>
            <a:r>
              <a:rPr lang="en-US" sz="3600" b="1" dirty="0" err="1" smtClean="0">
                <a:solidFill>
                  <a:srgbClr val="480048"/>
                </a:solidFill>
                <a:latin typeface="Tahoma" pitchFamily="34" charset="0"/>
                <a:ea typeface="Tahoma" pitchFamily="34" charset="0"/>
                <a:cs typeface="Tahoma" pitchFamily="34" charset="0"/>
              </a:rPr>
              <a:t>lâm</a:t>
            </a:r>
            <a:r>
              <a:rPr lang="en-US" sz="3600" b="1" dirty="0" smtClean="0">
                <a:solidFill>
                  <a:srgbClr val="480048"/>
                </a:solidFill>
                <a:latin typeface="Tahoma" pitchFamily="34" charset="0"/>
                <a:ea typeface="Tahoma" pitchFamily="34" charset="0"/>
                <a:cs typeface="Tahoma" pitchFamily="34" charset="0"/>
              </a:rPr>
              <a:t> </a:t>
            </a:r>
            <a:r>
              <a:rPr lang="en-US" sz="3600" b="1" dirty="0" err="1" smtClean="0">
                <a:solidFill>
                  <a:srgbClr val="480048"/>
                </a:solidFill>
                <a:latin typeface="Tahoma" pitchFamily="34" charset="0"/>
                <a:ea typeface="Tahoma" pitchFamily="34" charset="0"/>
                <a:cs typeface="Tahoma" pitchFamily="34" charset="0"/>
              </a:rPr>
              <a:t>sàng</a:t>
            </a:r>
            <a:endParaRPr lang="vi-VN" sz="3600" b="1" dirty="0">
              <a:solidFill>
                <a:srgbClr val="480048"/>
              </a:solidFill>
              <a:latin typeface="Tahoma" pitchFamily="34" charset="0"/>
              <a:ea typeface="Tahoma" pitchFamily="34" charset="0"/>
              <a:cs typeface="Tahoma" pitchFamily="34" charset="0"/>
            </a:endParaRPr>
          </a:p>
        </p:txBody>
      </p:sp>
      <p:sp>
        <p:nvSpPr>
          <p:cNvPr id="5" name="Flowchart: Alternate Process 4"/>
          <p:cNvSpPr/>
          <p:nvPr/>
        </p:nvSpPr>
        <p:spPr>
          <a:xfrm>
            <a:off x="2362200" y="1371600"/>
            <a:ext cx="6324600" cy="2286000"/>
          </a:xfrm>
          <a:prstGeom prst="flowChartAlternateProcess">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Tahoma" pitchFamily="34" charset="0"/>
                <a:ea typeface="Tahoma" pitchFamily="34" charset="0"/>
                <a:cs typeface="Tahoma" pitchFamily="34" charset="0"/>
              </a:rPr>
              <a:t>Thể </a:t>
            </a:r>
            <a:r>
              <a:rPr lang="en-US" sz="2800" b="1" dirty="0" err="1" smtClean="0">
                <a:solidFill>
                  <a:srgbClr val="002060"/>
                </a:solidFill>
                <a:latin typeface="Tahoma" pitchFamily="34" charset="0"/>
                <a:ea typeface="Tahoma" pitchFamily="34" charset="0"/>
                <a:cs typeface="Tahoma" pitchFamily="34" charset="0"/>
              </a:rPr>
              <a:t>phù</a:t>
            </a:r>
            <a:r>
              <a:rPr lang="en-US" sz="2800" b="1" dirty="0" smtClean="0">
                <a:solidFill>
                  <a:srgbClr val="002060"/>
                </a:solidFill>
                <a:latin typeface="Tahoma" pitchFamily="34" charset="0"/>
                <a:ea typeface="Tahoma" pitchFamily="34" charset="0"/>
                <a:cs typeface="Tahoma" pitchFamily="34" charset="0"/>
              </a:rPr>
              <a:t>: </a:t>
            </a:r>
            <a:r>
              <a:rPr lang="vi-VN" sz="2800" dirty="0">
                <a:solidFill>
                  <a:srgbClr val="002060"/>
                </a:solidFill>
                <a:latin typeface="Tahoma" pitchFamily="34" charset="0"/>
                <a:ea typeface="Tahoma" pitchFamily="34" charset="0"/>
                <a:cs typeface="Tahoma" pitchFamily="34" charset="0"/>
              </a:rPr>
              <a:t>là tình trạng suy dinh dưỡng do cơ thể thiếu protid. Cân nặng đạt khoảng 60 - 80% so với trọng lượng của một đứa trẻ bình thường.</a:t>
            </a:r>
          </a:p>
        </p:txBody>
      </p:sp>
      <p:sp>
        <p:nvSpPr>
          <p:cNvPr id="10" name="Flowchart: Alternate Process 9"/>
          <p:cNvSpPr/>
          <p:nvPr/>
        </p:nvSpPr>
        <p:spPr>
          <a:xfrm>
            <a:off x="2340297" y="3962400"/>
            <a:ext cx="6324600" cy="1676400"/>
          </a:xfrm>
          <a:prstGeom prst="flowChartAlternateProcess">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Tahoma" pitchFamily="34" charset="0"/>
                <a:ea typeface="Tahoma" pitchFamily="34" charset="0"/>
                <a:cs typeface="Tahoma" pitchFamily="34" charset="0"/>
              </a:rPr>
              <a:t>Thể phối </a:t>
            </a:r>
            <a:r>
              <a:rPr lang="vi-VN" sz="2800" b="1" dirty="0" smtClean="0">
                <a:solidFill>
                  <a:srgbClr val="002060"/>
                </a:solidFill>
                <a:latin typeface="Tahoma" pitchFamily="34" charset="0"/>
                <a:ea typeface="Tahoma" pitchFamily="34" charset="0"/>
                <a:cs typeface="Tahoma" pitchFamily="34" charset="0"/>
              </a:rPr>
              <a:t>hợp</a:t>
            </a:r>
            <a:r>
              <a:rPr lang="en-US" sz="2800" b="1" dirty="0" smtClean="0">
                <a:solidFill>
                  <a:srgbClr val="002060"/>
                </a:solidFill>
                <a:latin typeface="Tahoma" pitchFamily="34" charset="0"/>
                <a:ea typeface="Tahoma" pitchFamily="34" charset="0"/>
                <a:cs typeface="Tahoma" pitchFamily="34" charset="0"/>
              </a:rPr>
              <a:t>: </a:t>
            </a:r>
            <a:r>
              <a:rPr lang="vi-VN" sz="2800" dirty="0" smtClean="0">
                <a:solidFill>
                  <a:srgbClr val="002060"/>
                </a:solidFill>
                <a:latin typeface="Tahoma" pitchFamily="34" charset="0"/>
                <a:ea typeface="Tahoma" pitchFamily="34" charset="0"/>
                <a:cs typeface="Tahoma" pitchFamily="34" charset="0"/>
              </a:rPr>
              <a:t>là </a:t>
            </a:r>
            <a:r>
              <a:rPr lang="vi-VN" sz="2800" dirty="0">
                <a:solidFill>
                  <a:srgbClr val="002060"/>
                </a:solidFill>
                <a:latin typeface="Tahoma" pitchFamily="34" charset="0"/>
                <a:ea typeface="Tahoma" pitchFamily="34" charset="0"/>
                <a:cs typeface="Tahoma" pitchFamily="34" charset="0"/>
              </a:rPr>
              <a:t>thể kết hợp giữa suy dinh dưỡng thể teo đét và thể phù</a:t>
            </a:r>
          </a:p>
        </p:txBody>
      </p:sp>
    </p:spTree>
    <p:extLst>
      <p:ext uri="{BB962C8B-B14F-4D97-AF65-F5344CB8AC3E}">
        <p14:creationId xmlns:p14="http://schemas.microsoft.com/office/powerpoint/2010/main" val="3662019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1771" y="381000"/>
            <a:ext cx="4855029" cy="1066800"/>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480048"/>
                </a:solidFill>
                <a:latin typeface="Tahoma" pitchFamily="34" charset="0"/>
                <a:ea typeface="Tahoma" pitchFamily="34" charset="0"/>
                <a:cs typeface="Tahoma" pitchFamily="34" charset="0"/>
              </a:rPr>
              <a:t>Nguyên</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nhân</a:t>
            </a:r>
            <a:endParaRPr lang="en-US" sz="2800" b="1" dirty="0">
              <a:solidFill>
                <a:srgbClr val="480048"/>
              </a:solidFill>
              <a:latin typeface="Tahoma" pitchFamily="34" charset="0"/>
              <a:ea typeface="Tahoma" pitchFamily="34" charset="0"/>
              <a:cs typeface="Tahoma" pitchFamily="34" charset="0"/>
            </a:endParaRPr>
          </a:p>
        </p:txBody>
      </p:sp>
      <p:sp>
        <p:nvSpPr>
          <p:cNvPr id="3" name="Rectangle 2"/>
          <p:cNvSpPr/>
          <p:nvPr/>
        </p:nvSpPr>
        <p:spPr>
          <a:xfrm>
            <a:off x="381000" y="1676400"/>
            <a:ext cx="5715000" cy="3108543"/>
          </a:xfrm>
          <a:prstGeom prst="rect">
            <a:avLst/>
          </a:prstGeom>
        </p:spPr>
        <p:txBody>
          <a:bodyPr wrap="square">
            <a:spAutoFit/>
          </a:bodyPr>
          <a:lstStyle/>
          <a:p>
            <a:r>
              <a:rPr lang="en-US" sz="2800" b="1" dirty="0" err="1">
                <a:solidFill>
                  <a:srgbClr val="000066"/>
                </a:solidFill>
                <a:latin typeface="Tahoma" pitchFamily="34" charset="0"/>
                <a:ea typeface="Tahoma" pitchFamily="34" charset="0"/>
                <a:cs typeface="Tahoma" pitchFamily="34" charset="0"/>
              </a:rPr>
              <a:t>Những</a:t>
            </a:r>
            <a:r>
              <a:rPr lang="en-US" sz="2800" b="1" dirty="0">
                <a:solidFill>
                  <a:srgbClr val="000066"/>
                </a:solidFill>
                <a:latin typeface="Tahoma" pitchFamily="34" charset="0"/>
                <a:ea typeface="Tahoma" pitchFamily="34" charset="0"/>
                <a:cs typeface="Tahoma" pitchFamily="34" charset="0"/>
              </a:rPr>
              <a:t> </a:t>
            </a:r>
            <a:r>
              <a:rPr lang="en-US" sz="2800" b="1" dirty="0" err="1">
                <a:solidFill>
                  <a:srgbClr val="000066"/>
                </a:solidFill>
                <a:latin typeface="Tahoma" pitchFamily="34" charset="0"/>
                <a:ea typeface="Tahoma" pitchFamily="34" charset="0"/>
                <a:cs typeface="Tahoma" pitchFamily="34" charset="0"/>
              </a:rPr>
              <a:t>yếu</a:t>
            </a:r>
            <a:r>
              <a:rPr lang="en-US" sz="2800" b="1" dirty="0">
                <a:solidFill>
                  <a:srgbClr val="000066"/>
                </a:solidFill>
                <a:latin typeface="Tahoma" pitchFamily="34" charset="0"/>
                <a:ea typeface="Tahoma" pitchFamily="34" charset="0"/>
                <a:cs typeface="Tahoma" pitchFamily="34" charset="0"/>
              </a:rPr>
              <a:t> </a:t>
            </a:r>
            <a:r>
              <a:rPr lang="en-US" sz="2800" b="1" dirty="0" err="1">
                <a:solidFill>
                  <a:srgbClr val="000066"/>
                </a:solidFill>
                <a:latin typeface="Tahoma" pitchFamily="34" charset="0"/>
                <a:ea typeface="Tahoma" pitchFamily="34" charset="0"/>
                <a:cs typeface="Tahoma" pitchFamily="34" charset="0"/>
              </a:rPr>
              <a:t>tố</a:t>
            </a:r>
            <a:r>
              <a:rPr lang="en-US" sz="2800" b="1" dirty="0">
                <a:solidFill>
                  <a:srgbClr val="000066"/>
                </a:solidFill>
                <a:latin typeface="Tahoma" pitchFamily="34" charset="0"/>
                <a:ea typeface="Tahoma" pitchFamily="34" charset="0"/>
                <a:cs typeface="Tahoma" pitchFamily="34" charset="0"/>
              </a:rPr>
              <a:t> </a:t>
            </a:r>
            <a:r>
              <a:rPr lang="en-US" sz="2800" b="1" dirty="0" err="1">
                <a:solidFill>
                  <a:srgbClr val="000066"/>
                </a:solidFill>
                <a:latin typeface="Tahoma" pitchFamily="34" charset="0"/>
                <a:ea typeface="Tahoma" pitchFamily="34" charset="0"/>
                <a:cs typeface="Tahoma" pitchFamily="34" charset="0"/>
              </a:rPr>
              <a:t>ảnh</a:t>
            </a:r>
            <a:r>
              <a:rPr lang="en-US" sz="2800" b="1" dirty="0">
                <a:solidFill>
                  <a:srgbClr val="000066"/>
                </a:solidFill>
                <a:latin typeface="Tahoma" pitchFamily="34" charset="0"/>
                <a:ea typeface="Tahoma" pitchFamily="34" charset="0"/>
                <a:cs typeface="Tahoma" pitchFamily="34" charset="0"/>
              </a:rPr>
              <a:t> h</a:t>
            </a:r>
            <a:r>
              <a:rPr lang="vi-VN" sz="2800" b="1" dirty="0">
                <a:solidFill>
                  <a:srgbClr val="000066"/>
                </a:solidFill>
                <a:latin typeface="Tahoma" pitchFamily="34" charset="0"/>
                <a:ea typeface="Tahoma" pitchFamily="34" charset="0"/>
                <a:cs typeface="Tahoma" pitchFamily="34" charset="0"/>
              </a:rPr>
              <a:t>ư</a:t>
            </a:r>
            <a:r>
              <a:rPr lang="en-US" sz="2800" b="1" dirty="0" err="1">
                <a:solidFill>
                  <a:srgbClr val="000066"/>
                </a:solidFill>
                <a:latin typeface="Tahoma" pitchFamily="34" charset="0"/>
                <a:ea typeface="Tahoma" pitchFamily="34" charset="0"/>
                <a:cs typeface="Tahoma" pitchFamily="34" charset="0"/>
              </a:rPr>
              <a:t>ởng</a:t>
            </a:r>
            <a:r>
              <a:rPr lang="en-US" sz="2800" b="1" dirty="0">
                <a:solidFill>
                  <a:srgbClr val="000066"/>
                </a:solidFill>
                <a:latin typeface="Tahoma" pitchFamily="34" charset="0"/>
                <a:ea typeface="Tahoma" pitchFamily="34" charset="0"/>
                <a:cs typeface="Tahoma" pitchFamily="34" charset="0"/>
              </a:rPr>
              <a:t> </a:t>
            </a:r>
            <a:r>
              <a:rPr lang="en-US" sz="2800" b="1" dirty="0" err="1">
                <a:solidFill>
                  <a:srgbClr val="000066"/>
                </a:solidFill>
                <a:latin typeface="Tahoma" pitchFamily="34" charset="0"/>
                <a:ea typeface="Tahoma" pitchFamily="34" charset="0"/>
                <a:cs typeface="Tahoma" pitchFamily="34" charset="0"/>
              </a:rPr>
              <a:t>chung</a:t>
            </a:r>
            <a:r>
              <a:rPr lang="en-US" sz="2800" b="1" dirty="0">
                <a:solidFill>
                  <a:srgbClr val="000066"/>
                </a:solidFill>
                <a:latin typeface="Tahoma" pitchFamily="34" charset="0"/>
                <a:ea typeface="Tahoma" pitchFamily="34" charset="0"/>
                <a:cs typeface="Tahoma" pitchFamily="34" charset="0"/>
              </a:rPr>
              <a:t> </a:t>
            </a:r>
            <a:r>
              <a:rPr lang="en-US" sz="2800" b="1" dirty="0" err="1">
                <a:solidFill>
                  <a:srgbClr val="000066"/>
                </a:solidFill>
                <a:latin typeface="Tahoma" pitchFamily="34" charset="0"/>
                <a:ea typeface="Tahoma" pitchFamily="34" charset="0"/>
                <a:cs typeface="Tahoma" pitchFamily="34" charset="0"/>
              </a:rPr>
              <a:t>tới</a:t>
            </a:r>
            <a:r>
              <a:rPr lang="en-US" sz="2800" b="1" dirty="0">
                <a:solidFill>
                  <a:srgbClr val="000066"/>
                </a:solidFill>
                <a:latin typeface="Tahoma" pitchFamily="34" charset="0"/>
                <a:ea typeface="Tahoma" pitchFamily="34" charset="0"/>
                <a:cs typeface="Tahoma" pitchFamily="34" charset="0"/>
              </a:rPr>
              <a:t> </a:t>
            </a:r>
            <a:r>
              <a:rPr lang="en-US" sz="2800" b="1" dirty="0" err="1">
                <a:solidFill>
                  <a:srgbClr val="000066"/>
                </a:solidFill>
                <a:latin typeface="Tahoma" pitchFamily="34" charset="0"/>
                <a:ea typeface="Tahoma" pitchFamily="34" charset="0"/>
                <a:cs typeface="Tahoma" pitchFamily="34" charset="0"/>
              </a:rPr>
              <a:t>cả</a:t>
            </a:r>
            <a:r>
              <a:rPr lang="en-US" sz="2800" b="1" dirty="0">
                <a:solidFill>
                  <a:srgbClr val="000066"/>
                </a:solidFill>
                <a:latin typeface="Tahoma" pitchFamily="34" charset="0"/>
                <a:ea typeface="Tahoma" pitchFamily="34" charset="0"/>
                <a:cs typeface="Tahoma" pitchFamily="34" charset="0"/>
              </a:rPr>
              <a:t> </a:t>
            </a:r>
            <a:r>
              <a:rPr lang="en-US" sz="2800" b="1" dirty="0" err="1">
                <a:solidFill>
                  <a:srgbClr val="000066"/>
                </a:solidFill>
                <a:latin typeface="Tahoma" pitchFamily="34" charset="0"/>
                <a:ea typeface="Tahoma" pitchFamily="34" charset="0"/>
                <a:cs typeface="Tahoma" pitchFamily="34" charset="0"/>
              </a:rPr>
              <a:t>vùng</a:t>
            </a:r>
            <a:r>
              <a:rPr lang="en-US" sz="2800" b="1" dirty="0">
                <a:solidFill>
                  <a:srgbClr val="000066"/>
                </a:solidFill>
                <a:latin typeface="Tahoma" pitchFamily="34" charset="0"/>
                <a:ea typeface="Tahoma" pitchFamily="34" charset="0"/>
                <a:cs typeface="Tahoma" pitchFamily="34" charset="0"/>
              </a:rPr>
              <a:t>, </a:t>
            </a:r>
            <a:r>
              <a:rPr lang="en-US" sz="2800" b="1" dirty="0" err="1">
                <a:solidFill>
                  <a:srgbClr val="000066"/>
                </a:solidFill>
                <a:latin typeface="Tahoma" pitchFamily="34" charset="0"/>
                <a:ea typeface="Tahoma" pitchFamily="34" charset="0"/>
                <a:cs typeface="Tahoma" pitchFamily="34" charset="0"/>
              </a:rPr>
              <a:t>khu</a:t>
            </a:r>
            <a:r>
              <a:rPr lang="en-US" sz="2800" b="1" dirty="0">
                <a:solidFill>
                  <a:srgbClr val="000066"/>
                </a:solidFill>
                <a:latin typeface="Tahoma" pitchFamily="34" charset="0"/>
                <a:ea typeface="Tahoma" pitchFamily="34" charset="0"/>
                <a:cs typeface="Tahoma" pitchFamily="34" charset="0"/>
              </a:rPr>
              <a:t> </a:t>
            </a:r>
            <a:r>
              <a:rPr lang="en-US" sz="2800" b="1" dirty="0" err="1">
                <a:solidFill>
                  <a:srgbClr val="000066"/>
                </a:solidFill>
                <a:latin typeface="Tahoma" pitchFamily="34" charset="0"/>
                <a:ea typeface="Tahoma" pitchFamily="34" charset="0"/>
                <a:cs typeface="Tahoma" pitchFamily="34" charset="0"/>
              </a:rPr>
              <a:t>vực</a:t>
            </a:r>
            <a:r>
              <a:rPr lang="en-US" sz="2800" b="1" dirty="0">
                <a:solidFill>
                  <a:srgbClr val="000066"/>
                </a:solidFill>
                <a:latin typeface="Tahoma" pitchFamily="34" charset="0"/>
                <a:ea typeface="Tahoma" pitchFamily="34" charset="0"/>
                <a:cs typeface="Tahoma" pitchFamily="34" charset="0"/>
              </a:rPr>
              <a:t> </a:t>
            </a:r>
            <a:r>
              <a:rPr lang="en-US" sz="2800" b="1" dirty="0" err="1">
                <a:solidFill>
                  <a:srgbClr val="000066"/>
                </a:solidFill>
                <a:latin typeface="Tahoma" pitchFamily="34" charset="0"/>
                <a:ea typeface="Tahoma" pitchFamily="34" charset="0"/>
                <a:cs typeface="Tahoma" pitchFamily="34" charset="0"/>
              </a:rPr>
              <a:t>và</a:t>
            </a:r>
            <a:r>
              <a:rPr lang="en-US" sz="2800" b="1" dirty="0">
                <a:solidFill>
                  <a:srgbClr val="000066"/>
                </a:solidFill>
                <a:latin typeface="Tahoma" pitchFamily="34" charset="0"/>
                <a:ea typeface="Tahoma" pitchFamily="34" charset="0"/>
                <a:cs typeface="Tahoma" pitchFamily="34" charset="0"/>
              </a:rPr>
              <a:t> </a:t>
            </a:r>
            <a:r>
              <a:rPr lang="en-US" sz="2800" b="1" dirty="0" err="1">
                <a:solidFill>
                  <a:srgbClr val="000066"/>
                </a:solidFill>
                <a:latin typeface="Tahoma" pitchFamily="34" charset="0"/>
                <a:ea typeface="Tahoma" pitchFamily="34" charset="0"/>
                <a:cs typeface="Tahoma" pitchFamily="34" charset="0"/>
              </a:rPr>
              <a:t>một</a:t>
            </a:r>
            <a:r>
              <a:rPr lang="en-US" sz="2800" b="1" dirty="0">
                <a:solidFill>
                  <a:srgbClr val="000066"/>
                </a:solidFill>
                <a:latin typeface="Tahoma" pitchFamily="34" charset="0"/>
                <a:ea typeface="Tahoma" pitchFamily="34" charset="0"/>
                <a:cs typeface="Tahoma" pitchFamily="34" charset="0"/>
              </a:rPr>
              <a:t> n</a:t>
            </a:r>
            <a:r>
              <a:rPr lang="vi-VN" sz="2800" b="1" dirty="0">
                <a:solidFill>
                  <a:srgbClr val="000066"/>
                </a:solidFill>
                <a:latin typeface="Tahoma" pitchFamily="34" charset="0"/>
                <a:ea typeface="Tahoma" pitchFamily="34" charset="0"/>
                <a:cs typeface="Tahoma" pitchFamily="34" charset="0"/>
              </a:rPr>
              <a:t>ư</a:t>
            </a:r>
            <a:r>
              <a:rPr lang="en-US" sz="2800" b="1" dirty="0" err="1" smtClean="0">
                <a:solidFill>
                  <a:srgbClr val="000066"/>
                </a:solidFill>
                <a:latin typeface="Tahoma" pitchFamily="34" charset="0"/>
                <a:ea typeface="Tahoma" pitchFamily="34" charset="0"/>
                <a:cs typeface="Tahoma" pitchFamily="34" charset="0"/>
              </a:rPr>
              <a:t>ớc</a:t>
            </a:r>
            <a:r>
              <a:rPr lang="en-US" sz="2800" b="1" dirty="0" smtClean="0">
                <a:solidFill>
                  <a:srgbClr val="000066"/>
                </a:solidFill>
                <a:latin typeface="Tahoma" pitchFamily="34" charset="0"/>
                <a:ea typeface="Tahoma" pitchFamily="34" charset="0"/>
                <a:cs typeface="Tahoma" pitchFamily="34" charset="0"/>
              </a:rPr>
              <a:t>:</a:t>
            </a:r>
            <a:endParaRPr lang="en-US" sz="2800" b="1" dirty="0">
              <a:solidFill>
                <a:srgbClr val="000066"/>
              </a:solidFill>
              <a:latin typeface="Tahoma" pitchFamily="34" charset="0"/>
              <a:ea typeface="Tahoma" pitchFamily="34" charset="0"/>
              <a:cs typeface="Tahoma" pitchFamily="34" charset="0"/>
            </a:endParaRPr>
          </a:p>
          <a:p>
            <a:pPr marL="1195388" indent="-457200">
              <a:buFont typeface="Arial" panose="020B0604020202020204" pitchFamily="34" charset="0"/>
              <a:buChar char="•"/>
            </a:pPr>
            <a:r>
              <a:rPr lang="en-US" sz="2800" dirty="0" err="1">
                <a:solidFill>
                  <a:srgbClr val="000066"/>
                </a:solidFill>
                <a:latin typeface="Tahoma" pitchFamily="34" charset="0"/>
                <a:ea typeface="Tahoma" pitchFamily="34" charset="0"/>
                <a:cs typeface="Tahoma" pitchFamily="34" charset="0"/>
              </a:rPr>
              <a:t>Yếu</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tố</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kinh</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tế</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xã</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hội</a:t>
            </a:r>
            <a:endParaRPr lang="en-US" sz="2800" dirty="0">
              <a:solidFill>
                <a:srgbClr val="000066"/>
              </a:solidFill>
              <a:latin typeface="Tahoma" pitchFamily="34" charset="0"/>
              <a:ea typeface="Tahoma" pitchFamily="34" charset="0"/>
              <a:cs typeface="Tahoma" pitchFamily="34" charset="0"/>
            </a:endParaRPr>
          </a:p>
          <a:p>
            <a:pPr marL="1195388" indent="-457200">
              <a:buFont typeface="Arial" panose="020B0604020202020204" pitchFamily="34" charset="0"/>
              <a:buChar char="•"/>
            </a:pPr>
            <a:r>
              <a:rPr lang="en-US" sz="2800" dirty="0" err="1">
                <a:solidFill>
                  <a:srgbClr val="000066"/>
                </a:solidFill>
                <a:latin typeface="Tahoma" pitchFamily="34" charset="0"/>
                <a:ea typeface="Tahoma" pitchFamily="34" charset="0"/>
                <a:cs typeface="Tahoma" pitchFamily="34" charset="0"/>
              </a:rPr>
              <a:t>Sự</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nghèo</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đói</a:t>
            </a:r>
            <a:endParaRPr lang="en-US" sz="2800" dirty="0">
              <a:solidFill>
                <a:srgbClr val="000066"/>
              </a:solidFill>
              <a:latin typeface="Tahoma" pitchFamily="34" charset="0"/>
              <a:ea typeface="Tahoma" pitchFamily="34" charset="0"/>
              <a:cs typeface="Tahoma" pitchFamily="34" charset="0"/>
            </a:endParaRPr>
          </a:p>
          <a:p>
            <a:pPr marL="1195388" indent="-457200">
              <a:buFont typeface="Arial" panose="020B0604020202020204" pitchFamily="34" charset="0"/>
              <a:buChar char="•"/>
            </a:pPr>
            <a:r>
              <a:rPr lang="en-US" sz="2800" dirty="0" err="1">
                <a:solidFill>
                  <a:srgbClr val="000066"/>
                </a:solidFill>
                <a:latin typeface="Tahoma" pitchFamily="34" charset="0"/>
                <a:ea typeface="Tahoma" pitchFamily="34" charset="0"/>
                <a:cs typeface="Tahoma" pitchFamily="34" charset="0"/>
              </a:rPr>
              <a:t>Các</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yếu</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tố</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môi</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tr</a:t>
            </a:r>
            <a:r>
              <a:rPr lang="vi-VN" sz="2800" dirty="0">
                <a:solidFill>
                  <a:srgbClr val="000066"/>
                </a:solidFill>
                <a:latin typeface="Tahoma" pitchFamily="34" charset="0"/>
                <a:ea typeface="Tahoma" pitchFamily="34" charset="0"/>
                <a:cs typeface="Tahoma" pitchFamily="34" charset="0"/>
              </a:rPr>
              <a:t>ư</a:t>
            </a:r>
            <a:r>
              <a:rPr lang="en-US" sz="2800" dirty="0" err="1">
                <a:solidFill>
                  <a:srgbClr val="000066"/>
                </a:solidFill>
                <a:latin typeface="Tahoma" pitchFamily="34" charset="0"/>
                <a:ea typeface="Tahoma" pitchFamily="34" charset="0"/>
                <a:cs typeface="Tahoma" pitchFamily="34" charset="0"/>
              </a:rPr>
              <a:t>ờng</a:t>
            </a:r>
            <a:endParaRPr lang="en-US" sz="2800" dirty="0">
              <a:solidFill>
                <a:srgbClr val="000066"/>
              </a:solidFill>
              <a:latin typeface="Tahoma" pitchFamily="34" charset="0"/>
              <a:ea typeface="Tahoma" pitchFamily="34" charset="0"/>
              <a:cs typeface="Tahoma" pitchFamily="34" charset="0"/>
            </a:endParaRPr>
          </a:p>
          <a:p>
            <a:pPr marL="1195388" indent="-457200">
              <a:buFont typeface="Arial" panose="020B0604020202020204" pitchFamily="34" charset="0"/>
              <a:buChar char="•"/>
            </a:pPr>
            <a:r>
              <a:rPr lang="en-US" sz="2800" dirty="0" err="1">
                <a:solidFill>
                  <a:srgbClr val="000066"/>
                </a:solidFill>
                <a:latin typeface="Tahoma" pitchFamily="34" charset="0"/>
                <a:ea typeface="Tahoma" pitchFamily="34" charset="0"/>
                <a:cs typeface="Tahoma" pitchFamily="34" charset="0"/>
              </a:rPr>
              <a:t>Dịch</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vụ</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chăm</a:t>
            </a:r>
            <a:r>
              <a:rPr lang="en-US" sz="2800" dirty="0">
                <a:solidFill>
                  <a:srgbClr val="000066"/>
                </a:solidFill>
                <a:latin typeface="Tahoma" pitchFamily="34" charset="0"/>
                <a:ea typeface="Tahoma" pitchFamily="34" charset="0"/>
                <a:cs typeface="Tahoma" pitchFamily="34" charset="0"/>
              </a:rPr>
              <a:t> </a:t>
            </a:r>
            <a:r>
              <a:rPr lang="en-US" sz="2800" dirty="0" err="1">
                <a:solidFill>
                  <a:srgbClr val="000066"/>
                </a:solidFill>
                <a:latin typeface="Tahoma" pitchFamily="34" charset="0"/>
                <a:ea typeface="Tahoma" pitchFamily="34" charset="0"/>
                <a:cs typeface="Tahoma" pitchFamily="34" charset="0"/>
              </a:rPr>
              <a:t>sóc</a:t>
            </a:r>
            <a:r>
              <a:rPr lang="en-US" sz="2800" dirty="0">
                <a:solidFill>
                  <a:srgbClr val="000066"/>
                </a:solidFill>
                <a:latin typeface="Tahoma" pitchFamily="34" charset="0"/>
                <a:ea typeface="Tahoma" pitchFamily="34" charset="0"/>
                <a:cs typeface="Tahoma" pitchFamily="34" charset="0"/>
              </a:rPr>
              <a:t> y </a:t>
            </a:r>
            <a:r>
              <a:rPr lang="en-US" sz="2800" dirty="0" err="1">
                <a:solidFill>
                  <a:srgbClr val="000066"/>
                </a:solidFill>
                <a:latin typeface="Tahoma" pitchFamily="34" charset="0"/>
                <a:ea typeface="Tahoma" pitchFamily="34" charset="0"/>
                <a:cs typeface="Tahoma" pitchFamily="34" charset="0"/>
              </a:rPr>
              <a:t>tế</a:t>
            </a:r>
            <a:endParaRPr lang="en-US" sz="2800" dirty="0">
              <a:solidFill>
                <a:srgbClr val="000066"/>
              </a:solidFill>
              <a:latin typeface="Tahoma" pitchFamily="34" charset="0"/>
              <a:ea typeface="Tahoma" pitchFamily="34" charset="0"/>
              <a:cs typeface="Tahoma" pitchFamily="34" charset="0"/>
            </a:endParaRPr>
          </a:p>
        </p:txBody>
      </p:sp>
      <p:pic>
        <p:nvPicPr>
          <p:cNvPr id="4" name="Picture 3">
            <a:extLst>
              <a:ext uri="{FF2B5EF4-FFF2-40B4-BE49-F238E27FC236}">
                <a16:creationId xmlns:a16="http://schemas.microsoft.com/office/drawing/2014/main" xmlns="" id="{42ADBE58-F60A-425A-A1D0-92ECDD37D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3667630"/>
            <a:ext cx="3657600" cy="3012882"/>
          </a:xfrm>
          <a:prstGeom prst="rect">
            <a:avLst/>
          </a:prstGeom>
        </p:spPr>
      </p:pic>
    </p:spTree>
    <p:extLst>
      <p:ext uri="{BB962C8B-B14F-4D97-AF65-F5344CB8AC3E}">
        <p14:creationId xmlns:p14="http://schemas.microsoft.com/office/powerpoint/2010/main" val="18273223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1771" y="381000"/>
            <a:ext cx="4855029" cy="1066800"/>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480048"/>
                </a:solidFill>
                <a:latin typeface="Tahoma" pitchFamily="34" charset="0"/>
                <a:ea typeface="Tahoma" pitchFamily="34" charset="0"/>
                <a:cs typeface="Tahoma" pitchFamily="34" charset="0"/>
              </a:rPr>
              <a:t>Nguyên</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nhân</a:t>
            </a:r>
            <a:endParaRPr lang="en-US" sz="2800" b="1" dirty="0">
              <a:solidFill>
                <a:srgbClr val="480048"/>
              </a:solidFill>
              <a:latin typeface="Tahoma" pitchFamily="34" charset="0"/>
              <a:ea typeface="Tahoma" pitchFamily="34" charset="0"/>
              <a:cs typeface="Tahoma" pitchFamily="34" charset="0"/>
            </a:endParaRPr>
          </a:p>
        </p:txBody>
      </p:sp>
      <p:sp>
        <p:nvSpPr>
          <p:cNvPr id="3" name="Rectangle 2"/>
          <p:cNvSpPr/>
          <p:nvPr/>
        </p:nvSpPr>
        <p:spPr>
          <a:xfrm>
            <a:off x="381000" y="1676400"/>
            <a:ext cx="8229600" cy="3970318"/>
          </a:xfrm>
          <a:prstGeom prst="rect">
            <a:avLst/>
          </a:prstGeom>
        </p:spPr>
        <p:txBody>
          <a:bodyPr wrap="square">
            <a:spAutoFit/>
          </a:bodyPr>
          <a:lstStyle/>
          <a:p>
            <a:pPr algn="just"/>
            <a:r>
              <a:rPr lang="en-US" sz="2800" b="1" dirty="0" err="1">
                <a:solidFill>
                  <a:srgbClr val="000066"/>
                </a:solidFill>
                <a:latin typeface="Tahoma" pitchFamily="34" charset="0"/>
                <a:ea typeface="Tahoma" pitchFamily="34" charset="0"/>
                <a:cs typeface="Tahoma" pitchFamily="34" charset="0"/>
              </a:rPr>
              <a:t>Những</a:t>
            </a:r>
            <a:r>
              <a:rPr lang="en-US" sz="2800" b="1" dirty="0">
                <a:solidFill>
                  <a:srgbClr val="000066"/>
                </a:solidFill>
                <a:latin typeface="Tahoma" pitchFamily="34" charset="0"/>
                <a:ea typeface="Tahoma" pitchFamily="34" charset="0"/>
                <a:cs typeface="Tahoma" pitchFamily="34" charset="0"/>
              </a:rPr>
              <a:t> </a:t>
            </a:r>
            <a:r>
              <a:rPr lang="en-US" sz="2800" b="1" dirty="0" err="1">
                <a:solidFill>
                  <a:srgbClr val="000066"/>
                </a:solidFill>
                <a:latin typeface="Tahoma" pitchFamily="34" charset="0"/>
                <a:ea typeface="Tahoma" pitchFamily="34" charset="0"/>
                <a:cs typeface="Tahoma" pitchFamily="34" charset="0"/>
              </a:rPr>
              <a:t>nguyên</a:t>
            </a:r>
            <a:r>
              <a:rPr lang="en-US" sz="2800" b="1" dirty="0">
                <a:solidFill>
                  <a:srgbClr val="000066"/>
                </a:solidFill>
                <a:latin typeface="Tahoma" pitchFamily="34" charset="0"/>
                <a:ea typeface="Tahoma" pitchFamily="34" charset="0"/>
                <a:cs typeface="Tahoma" pitchFamily="34" charset="0"/>
              </a:rPr>
              <a:t> </a:t>
            </a:r>
            <a:r>
              <a:rPr lang="en-US" sz="2800" b="1" dirty="0" err="1">
                <a:solidFill>
                  <a:srgbClr val="000066"/>
                </a:solidFill>
                <a:latin typeface="Tahoma" pitchFamily="34" charset="0"/>
                <a:ea typeface="Tahoma" pitchFamily="34" charset="0"/>
                <a:cs typeface="Tahoma" pitchFamily="34" charset="0"/>
              </a:rPr>
              <a:t>nhân</a:t>
            </a:r>
            <a:r>
              <a:rPr lang="en-US" sz="2800" b="1" dirty="0">
                <a:solidFill>
                  <a:srgbClr val="000066"/>
                </a:solidFill>
                <a:latin typeface="Tahoma" pitchFamily="34" charset="0"/>
                <a:ea typeface="Tahoma" pitchFamily="34" charset="0"/>
                <a:cs typeface="Tahoma" pitchFamily="34" charset="0"/>
              </a:rPr>
              <a:t> </a:t>
            </a:r>
            <a:r>
              <a:rPr lang="en-US" sz="2800" b="1" dirty="0" err="1">
                <a:solidFill>
                  <a:srgbClr val="000066"/>
                </a:solidFill>
                <a:latin typeface="Tahoma" pitchFamily="34" charset="0"/>
                <a:ea typeface="Tahoma" pitchFamily="34" charset="0"/>
                <a:cs typeface="Tahoma" pitchFamily="34" charset="0"/>
              </a:rPr>
              <a:t>trực</a:t>
            </a:r>
            <a:r>
              <a:rPr lang="en-US" sz="2800" b="1" dirty="0">
                <a:solidFill>
                  <a:srgbClr val="000066"/>
                </a:solidFill>
                <a:latin typeface="Tahoma" pitchFamily="34" charset="0"/>
                <a:ea typeface="Tahoma" pitchFamily="34" charset="0"/>
                <a:cs typeface="Tahoma" pitchFamily="34" charset="0"/>
              </a:rPr>
              <a:t> </a:t>
            </a:r>
            <a:r>
              <a:rPr lang="en-US" sz="2800" b="1" dirty="0" err="1" smtClean="0">
                <a:solidFill>
                  <a:srgbClr val="000066"/>
                </a:solidFill>
                <a:latin typeface="Tahoma" pitchFamily="34" charset="0"/>
                <a:ea typeface="Tahoma" pitchFamily="34" charset="0"/>
                <a:cs typeface="Tahoma" pitchFamily="34" charset="0"/>
              </a:rPr>
              <a:t>tiếp</a:t>
            </a:r>
            <a:r>
              <a:rPr lang="en-US" sz="2800" b="1" dirty="0" smtClean="0">
                <a:solidFill>
                  <a:srgbClr val="000066"/>
                </a:solidFill>
                <a:latin typeface="Tahoma" pitchFamily="34" charset="0"/>
                <a:ea typeface="Tahoma" pitchFamily="34" charset="0"/>
                <a:cs typeface="Tahoma" pitchFamily="34" charset="0"/>
              </a:rPr>
              <a:t>:</a:t>
            </a:r>
          </a:p>
          <a:p>
            <a:pPr marL="457200" indent="-457200" algn="just">
              <a:buFont typeface="Wingdings" pitchFamily="2" charset="2"/>
              <a:buChar char="ü"/>
            </a:pPr>
            <a:r>
              <a:rPr lang="en-US" sz="2800" dirty="0" smtClean="0">
                <a:solidFill>
                  <a:srgbClr val="000066"/>
                </a:solidFill>
                <a:latin typeface="Tahoma" pitchFamily="34" charset="0"/>
                <a:ea typeface="Tahoma" pitchFamily="34" charset="0"/>
                <a:cs typeface="Tahoma" pitchFamily="34" charset="0"/>
              </a:rPr>
              <a:t>	</a:t>
            </a:r>
            <a:r>
              <a:rPr lang="vi-VN" sz="2800" dirty="0" smtClean="0">
                <a:solidFill>
                  <a:srgbClr val="000066"/>
                </a:solidFill>
                <a:latin typeface="Tahoma" pitchFamily="34" charset="0"/>
                <a:ea typeface="Tahoma" pitchFamily="34" charset="0"/>
                <a:cs typeface="Tahoma" pitchFamily="34" charset="0"/>
              </a:rPr>
              <a:t>Chế </a:t>
            </a:r>
            <a:r>
              <a:rPr lang="vi-VN" sz="2800" dirty="0">
                <a:solidFill>
                  <a:srgbClr val="000066"/>
                </a:solidFill>
                <a:latin typeface="Tahoma" pitchFamily="34" charset="0"/>
                <a:ea typeface="Tahoma" pitchFamily="34" charset="0"/>
                <a:cs typeface="Tahoma" pitchFamily="34" charset="0"/>
              </a:rPr>
              <a:t>độ ăn của trẻ không đủ cả về số lượng và chất lượng, thiếu năng lượng và protein cũng như các chất dinh dưỡng khác như vitamin và các yếu tố vi </a:t>
            </a:r>
            <a:r>
              <a:rPr lang="vi-VN" sz="2800" dirty="0" smtClean="0">
                <a:solidFill>
                  <a:srgbClr val="000066"/>
                </a:solidFill>
                <a:latin typeface="Tahoma" pitchFamily="34" charset="0"/>
                <a:ea typeface="Tahoma" pitchFamily="34" charset="0"/>
                <a:cs typeface="Tahoma" pitchFamily="34" charset="0"/>
              </a:rPr>
              <a:t>lượng</a:t>
            </a:r>
            <a:r>
              <a:rPr lang="en-US" sz="2800" dirty="0" smtClean="0">
                <a:solidFill>
                  <a:srgbClr val="000066"/>
                </a:solidFill>
                <a:latin typeface="Tahoma" pitchFamily="34" charset="0"/>
                <a:ea typeface="Tahoma" pitchFamily="34" charset="0"/>
                <a:cs typeface="Tahoma" pitchFamily="34" charset="0"/>
              </a:rPr>
              <a:t>.</a:t>
            </a:r>
            <a:endParaRPr lang="vi-VN" sz="2800" dirty="0">
              <a:solidFill>
                <a:srgbClr val="000066"/>
              </a:solidFill>
              <a:latin typeface="Tahoma" pitchFamily="34" charset="0"/>
              <a:ea typeface="Tahoma" pitchFamily="34" charset="0"/>
              <a:cs typeface="Tahoma" pitchFamily="34" charset="0"/>
            </a:endParaRPr>
          </a:p>
          <a:p>
            <a:pPr marL="457200" indent="-457200" algn="just">
              <a:buFont typeface="Wingdings" pitchFamily="2" charset="2"/>
              <a:buChar char="ü"/>
            </a:pPr>
            <a:r>
              <a:rPr lang="en-US" sz="2800" dirty="0" smtClean="0">
                <a:solidFill>
                  <a:srgbClr val="000066"/>
                </a:solidFill>
                <a:latin typeface="Tahoma" pitchFamily="34" charset="0"/>
                <a:ea typeface="Tahoma" pitchFamily="34" charset="0"/>
                <a:cs typeface="Tahoma" pitchFamily="34" charset="0"/>
              </a:rPr>
              <a:t>	</a:t>
            </a:r>
            <a:r>
              <a:rPr lang="vi-VN" sz="2800" dirty="0" smtClean="0">
                <a:solidFill>
                  <a:srgbClr val="000066"/>
                </a:solidFill>
                <a:latin typeface="Tahoma" pitchFamily="34" charset="0"/>
                <a:ea typeface="Tahoma" pitchFamily="34" charset="0"/>
                <a:cs typeface="Tahoma" pitchFamily="34" charset="0"/>
              </a:rPr>
              <a:t>Các </a:t>
            </a:r>
            <a:r>
              <a:rPr lang="vi-VN" sz="2800" dirty="0">
                <a:solidFill>
                  <a:srgbClr val="000066"/>
                </a:solidFill>
                <a:latin typeface="Tahoma" pitchFamily="34" charset="0"/>
                <a:ea typeface="Tahoma" pitchFamily="34" charset="0"/>
                <a:cs typeface="Tahoma" pitchFamily="34" charset="0"/>
              </a:rPr>
              <a:t>bệnh nhiễm </a:t>
            </a:r>
            <a:r>
              <a:rPr lang="vi-VN" sz="2800" dirty="0" smtClean="0">
                <a:solidFill>
                  <a:srgbClr val="000066"/>
                </a:solidFill>
                <a:latin typeface="Tahoma" pitchFamily="34" charset="0"/>
                <a:ea typeface="Tahoma" pitchFamily="34" charset="0"/>
                <a:cs typeface="Tahoma" pitchFamily="34" charset="0"/>
              </a:rPr>
              <a:t>trùng: do </a:t>
            </a:r>
            <a:r>
              <a:rPr lang="vi-VN" sz="2800" dirty="0">
                <a:solidFill>
                  <a:srgbClr val="000066"/>
                </a:solidFill>
                <a:latin typeface="Tahoma" pitchFamily="34" charset="0"/>
                <a:ea typeface="Tahoma" pitchFamily="34" charset="0"/>
                <a:cs typeface="Tahoma" pitchFamily="34" charset="0"/>
              </a:rPr>
              <a:t>sốt cao tiêu tốn nhiều năng lượng và giáng hóa </a:t>
            </a:r>
            <a:r>
              <a:rPr lang="vi-VN" sz="2800" dirty="0" smtClean="0">
                <a:solidFill>
                  <a:srgbClr val="000066"/>
                </a:solidFill>
                <a:latin typeface="Tahoma" pitchFamily="34" charset="0"/>
                <a:ea typeface="Tahoma" pitchFamily="34" charset="0"/>
                <a:cs typeface="Tahoma" pitchFamily="34" charset="0"/>
              </a:rPr>
              <a:t>protein</a:t>
            </a:r>
            <a:r>
              <a:rPr lang="en-US" sz="2800" dirty="0" smtClean="0">
                <a:solidFill>
                  <a:srgbClr val="000066"/>
                </a:solidFill>
                <a:latin typeface="Tahoma" pitchFamily="34" charset="0"/>
                <a:ea typeface="Tahoma" pitchFamily="34" charset="0"/>
                <a:cs typeface="Tahoma" pitchFamily="34" charset="0"/>
              </a:rPr>
              <a:t>;</a:t>
            </a:r>
            <a:r>
              <a:rPr lang="vi-VN" sz="2800" dirty="0" smtClean="0">
                <a:solidFill>
                  <a:srgbClr val="000066"/>
                </a:solidFill>
                <a:latin typeface="Tahoma" pitchFamily="34" charset="0"/>
                <a:ea typeface="Tahoma" pitchFamily="34" charset="0"/>
                <a:cs typeface="Tahoma" pitchFamily="34" charset="0"/>
              </a:rPr>
              <a:t> </a:t>
            </a:r>
            <a:r>
              <a:rPr lang="vi-VN" sz="2800" dirty="0">
                <a:solidFill>
                  <a:srgbClr val="000066"/>
                </a:solidFill>
                <a:latin typeface="Tahoma" pitchFamily="34" charset="0"/>
                <a:ea typeface="Tahoma" pitchFamily="34" charset="0"/>
                <a:cs typeface="Tahoma" pitchFamily="34" charset="0"/>
              </a:rPr>
              <a:t>trẻ không ăn ngon miệng và lượng thức ăn được hấp thu giảm</a:t>
            </a:r>
            <a:endParaRPr lang="vi-VN" sz="2800" dirty="0" smtClean="0">
              <a:solidFill>
                <a:srgbClr val="000066"/>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705945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
          <p:cNvSpPr/>
          <p:nvPr/>
        </p:nvSpPr>
        <p:spPr>
          <a:xfrm rot="10800000">
            <a:off x="0" y="3352799"/>
            <a:ext cx="9144000" cy="3505200"/>
          </a:xfrm>
          <a:prstGeom prst="flowChartDocumen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Alternate Process 3"/>
          <p:cNvSpPr/>
          <p:nvPr/>
        </p:nvSpPr>
        <p:spPr>
          <a:xfrm>
            <a:off x="609600" y="457200"/>
            <a:ext cx="6058396" cy="1186543"/>
          </a:xfrm>
          <a:prstGeom prst="flowChartAlternateProcess">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ahoma" pitchFamily="34" charset="0"/>
                <a:ea typeface="Tahoma" pitchFamily="34" charset="0"/>
                <a:cs typeface="Tahoma" pitchFamily="34" charset="0"/>
              </a:rPr>
              <a:t>Hậu</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quả</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của</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suy</a:t>
            </a:r>
            <a:r>
              <a:rPr lang="en-US" sz="2800" b="1" dirty="0" smtClean="0">
                <a:solidFill>
                  <a:srgbClr val="002060"/>
                </a:solidFill>
                <a:latin typeface="Tahoma" pitchFamily="34" charset="0"/>
                <a:ea typeface="Tahoma" pitchFamily="34" charset="0"/>
                <a:cs typeface="Tahoma" pitchFamily="34" charset="0"/>
              </a:rPr>
              <a:t> DD</a:t>
            </a:r>
            <a:endParaRPr lang="vi-VN" sz="2800" dirty="0">
              <a:solidFill>
                <a:srgbClr val="002060"/>
              </a:solidFill>
              <a:latin typeface="Tahoma" pitchFamily="34" charset="0"/>
              <a:ea typeface="Tahoma" pitchFamily="34" charset="0"/>
              <a:cs typeface="Tahoma" pitchFamily="34" charset="0"/>
            </a:endParaRPr>
          </a:p>
        </p:txBody>
      </p:sp>
      <p:sp>
        <p:nvSpPr>
          <p:cNvPr id="5" name="Rounded Rectangle 4"/>
          <p:cNvSpPr/>
          <p:nvPr/>
        </p:nvSpPr>
        <p:spPr>
          <a:xfrm>
            <a:off x="1828800" y="2057400"/>
            <a:ext cx="1866900" cy="35814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480048"/>
                </a:solidFill>
                <a:latin typeface="Tahoma" pitchFamily="34" charset="0"/>
                <a:ea typeface="Tahoma" pitchFamily="34" charset="0"/>
                <a:cs typeface="Tahoma" pitchFamily="34" charset="0"/>
              </a:rPr>
              <a:t>* </a:t>
            </a:r>
            <a:r>
              <a:rPr lang="vi-VN" sz="2000" dirty="0" smtClean="0">
                <a:solidFill>
                  <a:srgbClr val="480048"/>
                </a:solidFill>
                <a:latin typeface="Tahoma" pitchFamily="34" charset="0"/>
                <a:ea typeface="Tahoma" pitchFamily="34" charset="0"/>
                <a:cs typeface="Tahoma" pitchFamily="34" charset="0"/>
              </a:rPr>
              <a:t>Là </a:t>
            </a:r>
            <a:r>
              <a:rPr lang="vi-VN" sz="2000" dirty="0">
                <a:solidFill>
                  <a:srgbClr val="480048"/>
                </a:solidFill>
                <a:latin typeface="Tahoma" pitchFamily="34" charset="0"/>
                <a:ea typeface="Tahoma" pitchFamily="34" charset="0"/>
                <a:cs typeface="Tahoma" pitchFamily="34" charset="0"/>
              </a:rPr>
              <a:t>nguyên nhân chính dẫn đến tỷ lệ tử vong cao ở trẻ em (15-20% ở trẻ &lt; 1 tuổi và trên 3% ở trẻ 1-4 tuổi)</a:t>
            </a:r>
          </a:p>
        </p:txBody>
      </p:sp>
      <p:sp>
        <p:nvSpPr>
          <p:cNvPr id="6" name="Rounded Rectangle 5"/>
          <p:cNvSpPr/>
          <p:nvPr/>
        </p:nvSpPr>
        <p:spPr>
          <a:xfrm>
            <a:off x="4076700" y="2057400"/>
            <a:ext cx="4610100" cy="35814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rgbClr val="480048"/>
                </a:solidFill>
                <a:latin typeface="Tahoma" pitchFamily="34" charset="0"/>
                <a:ea typeface="Tahoma" pitchFamily="34" charset="0"/>
                <a:cs typeface="Tahoma" pitchFamily="34" charset="0"/>
              </a:rPr>
              <a:t>* </a:t>
            </a:r>
            <a:r>
              <a:rPr lang="vi-VN" sz="2000" dirty="0" smtClean="0">
                <a:solidFill>
                  <a:srgbClr val="480048"/>
                </a:solidFill>
                <a:latin typeface="Tahoma" pitchFamily="34" charset="0"/>
                <a:ea typeface="Tahoma" pitchFamily="34" charset="0"/>
                <a:cs typeface="Tahoma" pitchFamily="34" charset="0"/>
              </a:rPr>
              <a:t>Dễ </a:t>
            </a:r>
            <a:r>
              <a:rPr lang="vi-VN" sz="2000" dirty="0">
                <a:solidFill>
                  <a:srgbClr val="480048"/>
                </a:solidFill>
                <a:latin typeface="Tahoma" pitchFamily="34" charset="0"/>
                <a:ea typeface="Tahoma" pitchFamily="34" charset="0"/>
                <a:cs typeface="Tahoma" pitchFamily="34" charset="0"/>
              </a:rPr>
              <a:t>mắc bệnh nhiễm trùng : </a:t>
            </a:r>
          </a:p>
          <a:p>
            <a:r>
              <a:rPr lang="en-US" sz="2000" dirty="0" smtClean="0">
                <a:solidFill>
                  <a:srgbClr val="480048"/>
                </a:solidFill>
                <a:latin typeface="Tahoma" pitchFamily="34" charset="0"/>
                <a:ea typeface="Tahoma" pitchFamily="34" charset="0"/>
                <a:cs typeface="Tahoma" pitchFamily="34" charset="0"/>
              </a:rPr>
              <a:t>+ </a:t>
            </a:r>
            <a:r>
              <a:rPr lang="vi-VN" sz="2000" dirty="0" smtClean="0">
                <a:solidFill>
                  <a:srgbClr val="480048"/>
                </a:solidFill>
                <a:latin typeface="Tahoma" pitchFamily="34" charset="0"/>
                <a:ea typeface="Tahoma" pitchFamily="34" charset="0"/>
                <a:cs typeface="Tahoma" pitchFamily="34" charset="0"/>
              </a:rPr>
              <a:t>Nhiễm </a:t>
            </a:r>
            <a:r>
              <a:rPr lang="vi-VN" sz="2000" dirty="0">
                <a:solidFill>
                  <a:srgbClr val="480048"/>
                </a:solidFill>
                <a:latin typeface="Tahoma" pitchFamily="34" charset="0"/>
                <a:ea typeface="Tahoma" pitchFamily="34" charset="0"/>
                <a:cs typeface="Tahoma" pitchFamily="34" charset="0"/>
              </a:rPr>
              <a:t>trùng và suy dinh dưỡng là một vòng xoắn bệnh lý</a:t>
            </a:r>
          </a:p>
          <a:p>
            <a:r>
              <a:rPr lang="en-US" sz="2000" dirty="0" smtClean="0">
                <a:solidFill>
                  <a:srgbClr val="480048"/>
                </a:solidFill>
                <a:latin typeface="Tahoma" pitchFamily="34" charset="0"/>
                <a:ea typeface="Tahoma" pitchFamily="34" charset="0"/>
                <a:cs typeface="Tahoma" pitchFamily="34" charset="0"/>
              </a:rPr>
              <a:t>+ </a:t>
            </a:r>
            <a:r>
              <a:rPr lang="vi-VN" sz="2000" dirty="0" smtClean="0">
                <a:solidFill>
                  <a:srgbClr val="480048"/>
                </a:solidFill>
                <a:latin typeface="Tahoma" pitchFamily="34" charset="0"/>
                <a:ea typeface="Tahoma" pitchFamily="34" charset="0"/>
                <a:cs typeface="Tahoma" pitchFamily="34" charset="0"/>
              </a:rPr>
              <a:t>Nhiễm </a:t>
            </a:r>
            <a:r>
              <a:rPr lang="vi-VN" sz="2000" dirty="0">
                <a:solidFill>
                  <a:srgbClr val="480048"/>
                </a:solidFill>
                <a:latin typeface="Tahoma" pitchFamily="34" charset="0"/>
                <a:ea typeface="Tahoma" pitchFamily="34" charset="0"/>
                <a:cs typeface="Tahoma" pitchFamily="34" charset="0"/>
              </a:rPr>
              <a:t>trùng hô hấp, tiêu chảy... thường nặng, kéo dài. Trẻ bệnh ăn uống kém nhưng nhu cầu năng lượng gia tăng làm cho suy dinh dưỡng ngày càng trở nên nặng nề hơn</a:t>
            </a:r>
          </a:p>
        </p:txBody>
      </p:sp>
    </p:spTree>
    <p:extLst>
      <p:ext uri="{BB962C8B-B14F-4D97-AF65-F5344CB8AC3E}">
        <p14:creationId xmlns:p14="http://schemas.microsoft.com/office/powerpoint/2010/main" val="9672762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e 4"/>
          <p:cNvSpPr/>
          <p:nvPr/>
        </p:nvSpPr>
        <p:spPr>
          <a:xfrm>
            <a:off x="6343650" y="4224453"/>
            <a:ext cx="5600700" cy="5244193"/>
          </a:xfrm>
          <a:prstGeom prst="pie">
            <a:avLst>
              <a:gd name="adj1" fmla="val 10780269"/>
              <a:gd name="adj2" fmla="val 16200000"/>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Parallelogram 2"/>
          <p:cNvSpPr/>
          <p:nvPr/>
        </p:nvSpPr>
        <p:spPr>
          <a:xfrm>
            <a:off x="533400" y="0"/>
            <a:ext cx="6858000" cy="6858000"/>
          </a:xfrm>
          <a:prstGeom prst="parallelogram">
            <a:avLst>
              <a:gd name="adj" fmla="val 68651"/>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Alternate Process 3"/>
          <p:cNvSpPr/>
          <p:nvPr/>
        </p:nvSpPr>
        <p:spPr>
          <a:xfrm>
            <a:off x="7239000" y="381000"/>
            <a:ext cx="1410196" cy="2743200"/>
          </a:xfrm>
          <a:prstGeom prst="flowChartAlternateProcess">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600"/>
              </a:lnSpc>
            </a:pPr>
            <a:r>
              <a:rPr lang="en-US" sz="2800" b="1" dirty="0" err="1" smtClean="0">
                <a:solidFill>
                  <a:srgbClr val="002060"/>
                </a:solidFill>
                <a:latin typeface="Tahoma" pitchFamily="34" charset="0"/>
                <a:ea typeface="Tahoma" pitchFamily="34" charset="0"/>
                <a:cs typeface="Tahoma" pitchFamily="34" charset="0"/>
              </a:rPr>
              <a:t>Hậu</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quả</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của</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suy</a:t>
            </a:r>
            <a:r>
              <a:rPr lang="en-US" sz="2800" b="1" dirty="0" smtClean="0">
                <a:solidFill>
                  <a:srgbClr val="002060"/>
                </a:solidFill>
                <a:latin typeface="Tahoma" pitchFamily="34" charset="0"/>
                <a:ea typeface="Tahoma" pitchFamily="34" charset="0"/>
                <a:cs typeface="Tahoma" pitchFamily="34" charset="0"/>
              </a:rPr>
              <a:t> DD</a:t>
            </a:r>
            <a:endParaRPr lang="vi-VN" sz="2800" dirty="0">
              <a:solidFill>
                <a:srgbClr val="002060"/>
              </a:solidFill>
              <a:latin typeface="Tahoma" pitchFamily="34" charset="0"/>
              <a:ea typeface="Tahoma" pitchFamily="34" charset="0"/>
              <a:cs typeface="Tahoma" pitchFamily="34" charset="0"/>
            </a:endParaRPr>
          </a:p>
        </p:txBody>
      </p:sp>
      <p:pic>
        <p:nvPicPr>
          <p:cNvPr id="2050" name="Picture 2" descr="C:\Users\USER\Documents\178204-tre-bi-suy-dinh-duong-the-teo-d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869871"/>
            <a:ext cx="3600450" cy="24003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81000" y="533400"/>
            <a:ext cx="6324600" cy="33528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en-US" sz="2000" dirty="0" smtClean="0">
                <a:solidFill>
                  <a:srgbClr val="480048"/>
                </a:solidFill>
                <a:latin typeface="Tahoma" pitchFamily="34" charset="0"/>
                <a:ea typeface="Tahoma" pitchFamily="34" charset="0"/>
                <a:cs typeface="Tahoma" pitchFamily="34" charset="0"/>
              </a:rPr>
              <a:t>* </a:t>
            </a:r>
            <a:r>
              <a:rPr lang="vi-VN" sz="2000" dirty="0" smtClean="0">
                <a:solidFill>
                  <a:srgbClr val="480048"/>
                </a:solidFill>
                <a:latin typeface="Tahoma" pitchFamily="34" charset="0"/>
                <a:ea typeface="Tahoma" pitchFamily="34" charset="0"/>
                <a:cs typeface="Tahoma" pitchFamily="34" charset="0"/>
              </a:rPr>
              <a:t>Chậm </a:t>
            </a:r>
            <a:r>
              <a:rPr lang="vi-VN" sz="2000" dirty="0">
                <a:solidFill>
                  <a:srgbClr val="480048"/>
                </a:solidFill>
                <a:latin typeface="Tahoma" pitchFamily="34" charset="0"/>
                <a:ea typeface="Tahoma" pitchFamily="34" charset="0"/>
                <a:cs typeface="Tahoma" pitchFamily="34" charset="0"/>
              </a:rPr>
              <a:t>phát triển thể chất, tâm </a:t>
            </a:r>
            <a:r>
              <a:rPr lang="en-US" sz="2000" dirty="0" smtClean="0">
                <a:solidFill>
                  <a:srgbClr val="480048"/>
                </a:solidFill>
                <a:latin typeface="Tahoma" pitchFamily="34" charset="0"/>
                <a:ea typeface="Tahoma" pitchFamily="34" charset="0"/>
                <a:cs typeface="Tahoma" pitchFamily="34" charset="0"/>
              </a:rPr>
              <a:t>t</a:t>
            </a:r>
            <a:r>
              <a:rPr lang="vi-VN" sz="2000" dirty="0" smtClean="0">
                <a:solidFill>
                  <a:srgbClr val="480048"/>
                </a:solidFill>
                <a:latin typeface="Tahoma" pitchFamily="34" charset="0"/>
                <a:ea typeface="Tahoma" pitchFamily="34" charset="0"/>
                <a:cs typeface="Tahoma" pitchFamily="34" charset="0"/>
              </a:rPr>
              <a:t>hần:</a:t>
            </a:r>
            <a:endParaRPr lang="vi-VN" sz="2000" dirty="0">
              <a:solidFill>
                <a:srgbClr val="480048"/>
              </a:solidFill>
              <a:latin typeface="Tahoma" pitchFamily="34" charset="0"/>
              <a:ea typeface="Tahoma" pitchFamily="34" charset="0"/>
              <a:cs typeface="Tahoma" pitchFamily="34" charset="0"/>
            </a:endParaRPr>
          </a:p>
          <a:p>
            <a:pPr>
              <a:lnSpc>
                <a:spcPts val="3000"/>
              </a:lnSpc>
            </a:pPr>
            <a:r>
              <a:rPr lang="en-US" sz="2000" dirty="0" smtClean="0">
                <a:solidFill>
                  <a:srgbClr val="480048"/>
                </a:solidFill>
                <a:latin typeface="Tahoma" pitchFamily="34" charset="0"/>
                <a:ea typeface="Tahoma" pitchFamily="34" charset="0"/>
                <a:cs typeface="Tahoma" pitchFamily="34" charset="0"/>
              </a:rPr>
              <a:t>+ </a:t>
            </a:r>
            <a:r>
              <a:rPr lang="vi-VN" sz="2000" dirty="0" smtClean="0">
                <a:solidFill>
                  <a:srgbClr val="480048"/>
                </a:solidFill>
                <a:latin typeface="Tahoma" pitchFamily="34" charset="0"/>
                <a:ea typeface="Tahoma" pitchFamily="34" charset="0"/>
                <a:cs typeface="Tahoma" pitchFamily="34" charset="0"/>
              </a:rPr>
              <a:t>Giảm </a:t>
            </a:r>
            <a:r>
              <a:rPr lang="vi-VN" sz="2000" dirty="0">
                <a:solidFill>
                  <a:srgbClr val="480048"/>
                </a:solidFill>
                <a:latin typeface="Tahoma" pitchFamily="34" charset="0"/>
                <a:ea typeface="Tahoma" pitchFamily="34" charset="0"/>
                <a:cs typeface="Tahoma" pitchFamily="34" charset="0"/>
              </a:rPr>
              <a:t>phát triển tất cả các cơ </a:t>
            </a:r>
            <a:r>
              <a:rPr lang="vi-VN" sz="2000" dirty="0" smtClean="0">
                <a:solidFill>
                  <a:srgbClr val="480048"/>
                </a:solidFill>
                <a:latin typeface="Tahoma" pitchFamily="34" charset="0"/>
                <a:ea typeface="Tahoma" pitchFamily="34" charset="0"/>
                <a:cs typeface="Tahoma" pitchFamily="34" charset="0"/>
              </a:rPr>
              <a:t>quan</a:t>
            </a:r>
            <a:endParaRPr lang="vi-VN" sz="2000" dirty="0">
              <a:solidFill>
                <a:srgbClr val="480048"/>
              </a:solidFill>
              <a:latin typeface="Tahoma" pitchFamily="34" charset="0"/>
              <a:ea typeface="Tahoma" pitchFamily="34" charset="0"/>
              <a:cs typeface="Tahoma" pitchFamily="34" charset="0"/>
            </a:endParaRPr>
          </a:p>
          <a:p>
            <a:pPr>
              <a:lnSpc>
                <a:spcPts val="3000"/>
              </a:lnSpc>
            </a:pPr>
            <a:r>
              <a:rPr lang="en-US" sz="2000" dirty="0" smtClean="0">
                <a:solidFill>
                  <a:srgbClr val="480048"/>
                </a:solidFill>
                <a:latin typeface="Tahoma" pitchFamily="34" charset="0"/>
                <a:ea typeface="Tahoma" pitchFamily="34" charset="0"/>
                <a:cs typeface="Tahoma" pitchFamily="34" charset="0"/>
              </a:rPr>
              <a:t>+ </a:t>
            </a:r>
            <a:r>
              <a:rPr lang="vi-VN" sz="2000" dirty="0" smtClean="0">
                <a:solidFill>
                  <a:srgbClr val="480048"/>
                </a:solidFill>
                <a:latin typeface="Tahoma" pitchFamily="34" charset="0"/>
                <a:ea typeface="Tahoma" pitchFamily="34" charset="0"/>
                <a:cs typeface="Tahoma" pitchFamily="34" charset="0"/>
              </a:rPr>
              <a:t>Giảm </a:t>
            </a:r>
            <a:r>
              <a:rPr lang="vi-VN" sz="2000" dirty="0">
                <a:solidFill>
                  <a:srgbClr val="480048"/>
                </a:solidFill>
                <a:latin typeface="Tahoma" pitchFamily="34" charset="0"/>
                <a:ea typeface="Tahoma" pitchFamily="34" charset="0"/>
                <a:cs typeface="Tahoma" pitchFamily="34" charset="0"/>
              </a:rPr>
              <a:t>phát triển hệ cơ xương, ảnh hưởng chiều cao, tầm vóc.</a:t>
            </a:r>
          </a:p>
          <a:p>
            <a:pPr>
              <a:lnSpc>
                <a:spcPts val="3000"/>
              </a:lnSpc>
            </a:pPr>
            <a:r>
              <a:rPr lang="en-US" sz="2000" dirty="0" smtClean="0">
                <a:solidFill>
                  <a:srgbClr val="480048"/>
                </a:solidFill>
                <a:latin typeface="Tahoma" pitchFamily="34" charset="0"/>
                <a:ea typeface="Tahoma" pitchFamily="34" charset="0"/>
                <a:cs typeface="Tahoma" pitchFamily="34" charset="0"/>
              </a:rPr>
              <a:t>+ </a:t>
            </a:r>
            <a:r>
              <a:rPr lang="vi-VN" sz="2000" dirty="0" smtClean="0">
                <a:solidFill>
                  <a:srgbClr val="480048"/>
                </a:solidFill>
                <a:latin typeface="Tahoma" pitchFamily="34" charset="0"/>
                <a:ea typeface="Tahoma" pitchFamily="34" charset="0"/>
                <a:cs typeface="Tahoma" pitchFamily="34" charset="0"/>
              </a:rPr>
              <a:t>Giảm </a:t>
            </a:r>
            <a:r>
              <a:rPr lang="vi-VN" sz="2000" dirty="0">
                <a:solidFill>
                  <a:srgbClr val="480048"/>
                </a:solidFill>
                <a:latin typeface="Tahoma" pitchFamily="34" charset="0"/>
                <a:ea typeface="Tahoma" pitchFamily="34" charset="0"/>
                <a:cs typeface="Tahoma" pitchFamily="34" charset="0"/>
              </a:rPr>
              <a:t>phát triển trí não: Do thiếu dưỡng chất cho não (chất béo, chất đường, sắt, iốt, DHA, </a:t>
            </a:r>
            <a:r>
              <a:rPr lang="vi-VN" sz="2000" dirty="0" smtClean="0">
                <a:solidFill>
                  <a:srgbClr val="480048"/>
                </a:solidFill>
                <a:latin typeface="Tahoma" pitchFamily="34" charset="0"/>
                <a:ea typeface="Tahoma" pitchFamily="34" charset="0"/>
                <a:cs typeface="Tahoma" pitchFamily="34" charset="0"/>
              </a:rPr>
              <a:t>taurine</a:t>
            </a:r>
            <a:r>
              <a:rPr lang="vi-VN" sz="2000" dirty="0">
                <a:solidFill>
                  <a:srgbClr val="480048"/>
                </a:solidFill>
                <a:latin typeface="Tahoma" pitchFamily="34" charset="0"/>
                <a:ea typeface="Tahoma" pitchFamily="34" charset="0"/>
                <a:cs typeface="Tahoma" pitchFamily="34" charset="0"/>
              </a:rPr>
              <a:t>...) trẻ chậm chạp, giao tiếp xã hội thường kém, giảm học hỏi, tiếp </a:t>
            </a:r>
            <a:r>
              <a:rPr lang="vi-VN" sz="2000" dirty="0" smtClean="0">
                <a:solidFill>
                  <a:srgbClr val="480048"/>
                </a:solidFill>
                <a:latin typeface="Tahoma" pitchFamily="34" charset="0"/>
                <a:ea typeface="Tahoma" pitchFamily="34" charset="0"/>
                <a:cs typeface="Tahoma" pitchFamily="34" charset="0"/>
              </a:rPr>
              <a:t>thu</a:t>
            </a:r>
            <a:r>
              <a:rPr lang="en-US" sz="2000" dirty="0" smtClean="0">
                <a:solidFill>
                  <a:srgbClr val="480048"/>
                </a:solidFill>
                <a:latin typeface="Tahoma" pitchFamily="34" charset="0"/>
                <a:ea typeface="Tahoma" pitchFamily="34" charset="0"/>
                <a:cs typeface="Tahoma" pitchFamily="34" charset="0"/>
              </a:rPr>
              <a:t>.</a:t>
            </a:r>
            <a:endParaRPr lang="vi-VN" sz="2000" dirty="0">
              <a:solidFill>
                <a:srgbClr val="480048"/>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8150988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ocuments\11-veo-cot-song-la-gi-768x5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38" y="2200275"/>
            <a:ext cx="5038725" cy="3514725"/>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Alternate Process 2"/>
          <p:cNvSpPr/>
          <p:nvPr/>
        </p:nvSpPr>
        <p:spPr>
          <a:xfrm>
            <a:off x="2514600" y="533400"/>
            <a:ext cx="4343400" cy="1219200"/>
          </a:xfrm>
          <a:prstGeom prst="flowChartAlternateProcess">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2060"/>
                </a:solidFill>
                <a:latin typeface="Tahoma" pitchFamily="34" charset="0"/>
                <a:ea typeface="Tahoma" pitchFamily="34" charset="0"/>
                <a:cs typeface="Tahoma" pitchFamily="34" charset="0"/>
              </a:rPr>
              <a:t>Cong </a:t>
            </a:r>
            <a:r>
              <a:rPr lang="en-US" sz="2800" dirty="0" err="1" smtClean="0">
                <a:solidFill>
                  <a:srgbClr val="002060"/>
                </a:solidFill>
                <a:latin typeface="Tahoma" pitchFamily="34" charset="0"/>
                <a:ea typeface="Tahoma" pitchFamily="34" charset="0"/>
                <a:cs typeface="Tahoma" pitchFamily="34" charset="0"/>
              </a:rPr>
              <a:t>vẹo</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cột</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sống</a:t>
            </a:r>
            <a:endParaRPr lang="vi-VN" sz="2800" dirty="0">
              <a:solidFill>
                <a:srgbClr val="002060"/>
              </a:solidFill>
              <a:latin typeface="Tahoma" pitchFamily="34" charset="0"/>
              <a:ea typeface="Tahoma" pitchFamily="34" charset="0"/>
              <a:cs typeface="Tahoma" pitchFamily="34" charset="0"/>
            </a:endParaRPr>
          </a:p>
        </p:txBody>
      </p:sp>
      <p:sp>
        <p:nvSpPr>
          <p:cNvPr id="2" name="TextBox 1"/>
          <p:cNvSpPr txBox="1"/>
          <p:nvPr/>
        </p:nvSpPr>
        <p:spPr>
          <a:xfrm>
            <a:off x="1905000" y="5943600"/>
            <a:ext cx="2228495" cy="369332"/>
          </a:xfrm>
          <a:prstGeom prst="rect">
            <a:avLst/>
          </a:prstGeom>
          <a:noFill/>
        </p:spPr>
        <p:txBody>
          <a:bodyPr wrap="none" rtlCol="0">
            <a:spAutoFit/>
          </a:bodyPr>
          <a:lstStyle/>
          <a:p>
            <a:r>
              <a:rPr lang="en-US" dirty="0" err="1" smtClean="0"/>
              <a:t>Cột</a:t>
            </a:r>
            <a:r>
              <a:rPr lang="en-US" dirty="0" smtClean="0"/>
              <a:t> </a:t>
            </a:r>
            <a:r>
              <a:rPr lang="en-US" dirty="0" err="1" smtClean="0"/>
              <a:t>sống</a:t>
            </a:r>
            <a:r>
              <a:rPr lang="en-US" dirty="0" smtClean="0"/>
              <a:t> </a:t>
            </a:r>
            <a:r>
              <a:rPr lang="en-US" dirty="0" err="1" smtClean="0"/>
              <a:t>bình</a:t>
            </a:r>
            <a:r>
              <a:rPr lang="en-US" dirty="0" smtClean="0"/>
              <a:t> </a:t>
            </a:r>
            <a:r>
              <a:rPr lang="en-US" dirty="0" err="1" smtClean="0"/>
              <a:t>thường</a:t>
            </a:r>
            <a:endParaRPr lang="en-US" dirty="0"/>
          </a:p>
        </p:txBody>
      </p:sp>
      <p:sp>
        <p:nvSpPr>
          <p:cNvPr id="5" name="TextBox 4"/>
          <p:cNvSpPr txBox="1"/>
          <p:nvPr/>
        </p:nvSpPr>
        <p:spPr>
          <a:xfrm>
            <a:off x="5015268" y="5943600"/>
            <a:ext cx="2123338" cy="369332"/>
          </a:xfrm>
          <a:prstGeom prst="rect">
            <a:avLst/>
          </a:prstGeom>
          <a:noFill/>
        </p:spPr>
        <p:txBody>
          <a:bodyPr wrap="none" rtlCol="0">
            <a:spAutoFit/>
          </a:bodyPr>
          <a:lstStyle/>
          <a:p>
            <a:r>
              <a:rPr lang="en-US" dirty="0" err="1" smtClean="0"/>
              <a:t>Cột</a:t>
            </a:r>
            <a:r>
              <a:rPr lang="en-US" dirty="0" smtClean="0"/>
              <a:t> </a:t>
            </a:r>
            <a:r>
              <a:rPr lang="en-US" dirty="0" err="1" smtClean="0"/>
              <a:t>sống</a:t>
            </a:r>
            <a:r>
              <a:rPr lang="en-US" dirty="0" smtClean="0"/>
              <a:t> </a:t>
            </a:r>
            <a:r>
              <a:rPr lang="en-US" dirty="0" err="1" smtClean="0"/>
              <a:t>bị</a:t>
            </a:r>
            <a:r>
              <a:rPr lang="en-US" dirty="0" smtClean="0"/>
              <a:t> </a:t>
            </a:r>
            <a:r>
              <a:rPr lang="en-US" dirty="0" err="1" smtClean="0"/>
              <a:t>cong</a:t>
            </a:r>
            <a:r>
              <a:rPr lang="en-US" dirty="0" smtClean="0"/>
              <a:t> </a:t>
            </a:r>
            <a:r>
              <a:rPr lang="en-US" dirty="0" err="1" smtClean="0"/>
              <a:t>vẹo</a:t>
            </a:r>
            <a:endParaRPr lang="en-US" dirty="0"/>
          </a:p>
        </p:txBody>
      </p:sp>
    </p:spTree>
    <p:extLst>
      <p:ext uri="{BB962C8B-B14F-4D97-AF65-F5344CB8AC3E}">
        <p14:creationId xmlns:p14="http://schemas.microsoft.com/office/powerpoint/2010/main" val="404551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e 4"/>
          <p:cNvSpPr/>
          <p:nvPr/>
        </p:nvSpPr>
        <p:spPr>
          <a:xfrm>
            <a:off x="6343650" y="4224453"/>
            <a:ext cx="5600700" cy="5244193"/>
          </a:xfrm>
          <a:prstGeom prst="pie">
            <a:avLst>
              <a:gd name="adj1" fmla="val 10780269"/>
              <a:gd name="adj2" fmla="val 16200000"/>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Parallelogram 2"/>
          <p:cNvSpPr/>
          <p:nvPr/>
        </p:nvSpPr>
        <p:spPr>
          <a:xfrm>
            <a:off x="533400" y="0"/>
            <a:ext cx="6858000" cy="6858000"/>
          </a:xfrm>
          <a:prstGeom prst="parallelogram">
            <a:avLst>
              <a:gd name="adj" fmla="val 68651"/>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Alternate Process 3"/>
          <p:cNvSpPr/>
          <p:nvPr/>
        </p:nvSpPr>
        <p:spPr>
          <a:xfrm>
            <a:off x="7239000" y="381000"/>
            <a:ext cx="1410196" cy="2743200"/>
          </a:xfrm>
          <a:prstGeom prst="flowChartAlternateProcess">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600"/>
              </a:lnSpc>
            </a:pPr>
            <a:r>
              <a:rPr lang="en-US" sz="2800" b="1" dirty="0" err="1" smtClean="0">
                <a:solidFill>
                  <a:srgbClr val="002060"/>
                </a:solidFill>
                <a:latin typeface="Tahoma" pitchFamily="34" charset="0"/>
                <a:ea typeface="Tahoma" pitchFamily="34" charset="0"/>
                <a:cs typeface="Tahoma" pitchFamily="34" charset="0"/>
              </a:rPr>
              <a:t>Hậu</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quả</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của</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suy</a:t>
            </a:r>
            <a:r>
              <a:rPr lang="en-US" sz="2800" b="1" dirty="0" smtClean="0">
                <a:solidFill>
                  <a:srgbClr val="002060"/>
                </a:solidFill>
                <a:latin typeface="Tahoma" pitchFamily="34" charset="0"/>
                <a:ea typeface="Tahoma" pitchFamily="34" charset="0"/>
                <a:cs typeface="Tahoma" pitchFamily="34" charset="0"/>
              </a:rPr>
              <a:t> DD</a:t>
            </a:r>
            <a:endParaRPr lang="vi-VN" sz="2800" dirty="0">
              <a:solidFill>
                <a:srgbClr val="002060"/>
              </a:solidFill>
              <a:latin typeface="Tahoma" pitchFamily="34" charset="0"/>
              <a:ea typeface="Tahoma" pitchFamily="34" charset="0"/>
              <a:cs typeface="Tahoma" pitchFamily="34" charset="0"/>
            </a:endParaRPr>
          </a:p>
        </p:txBody>
      </p:sp>
      <p:sp>
        <p:nvSpPr>
          <p:cNvPr id="6" name="Rounded Rectangle 5"/>
          <p:cNvSpPr/>
          <p:nvPr/>
        </p:nvSpPr>
        <p:spPr>
          <a:xfrm>
            <a:off x="381000" y="533400"/>
            <a:ext cx="6324600" cy="33528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en-US" sz="2000" dirty="0" smtClean="0">
                <a:solidFill>
                  <a:srgbClr val="480048"/>
                </a:solidFill>
                <a:latin typeface="Tahoma" pitchFamily="34" charset="0"/>
                <a:ea typeface="Tahoma" pitchFamily="34" charset="0"/>
                <a:cs typeface="Tahoma" pitchFamily="34" charset="0"/>
              </a:rPr>
              <a:t>* </a:t>
            </a:r>
            <a:r>
              <a:rPr lang="vi-VN" sz="2000" dirty="0" smtClean="0">
                <a:solidFill>
                  <a:srgbClr val="480048"/>
                </a:solidFill>
                <a:latin typeface="Tahoma" pitchFamily="34" charset="0"/>
                <a:ea typeface="Tahoma" pitchFamily="34" charset="0"/>
                <a:cs typeface="Tahoma" pitchFamily="34" charset="0"/>
              </a:rPr>
              <a:t>Các </a:t>
            </a:r>
            <a:r>
              <a:rPr lang="vi-VN" sz="2000" dirty="0">
                <a:solidFill>
                  <a:srgbClr val="480048"/>
                </a:solidFill>
                <a:latin typeface="Tahoma" pitchFamily="34" charset="0"/>
                <a:ea typeface="Tahoma" pitchFamily="34" charset="0"/>
                <a:cs typeface="Tahoma" pitchFamily="34" charset="0"/>
              </a:rPr>
              <a:t>hậu quả khác :</a:t>
            </a:r>
          </a:p>
          <a:p>
            <a:pPr>
              <a:lnSpc>
                <a:spcPts val="3000"/>
              </a:lnSpc>
            </a:pPr>
            <a:r>
              <a:rPr lang="en-US" sz="2000" dirty="0" smtClean="0">
                <a:solidFill>
                  <a:srgbClr val="480048"/>
                </a:solidFill>
                <a:latin typeface="Tahoma" pitchFamily="34" charset="0"/>
                <a:ea typeface="Tahoma" pitchFamily="34" charset="0"/>
                <a:cs typeface="Tahoma" pitchFamily="34" charset="0"/>
              </a:rPr>
              <a:t>+ </a:t>
            </a:r>
            <a:r>
              <a:rPr lang="vi-VN" sz="2000" dirty="0" smtClean="0">
                <a:solidFill>
                  <a:srgbClr val="480048"/>
                </a:solidFill>
                <a:latin typeface="Tahoma" pitchFamily="34" charset="0"/>
                <a:ea typeface="Tahoma" pitchFamily="34" charset="0"/>
                <a:cs typeface="Tahoma" pitchFamily="34" charset="0"/>
              </a:rPr>
              <a:t>Nguy </a:t>
            </a:r>
            <a:r>
              <a:rPr lang="vi-VN" sz="2000" dirty="0">
                <a:solidFill>
                  <a:srgbClr val="480048"/>
                </a:solidFill>
                <a:latin typeface="Tahoma" pitchFamily="34" charset="0"/>
                <a:ea typeface="Tahoma" pitchFamily="34" charset="0"/>
                <a:cs typeface="Tahoma" pitchFamily="34" charset="0"/>
              </a:rPr>
              <a:t>cơ béo phì sau giai đoạn suy dinh dưỡng do thấp chiều cao</a:t>
            </a:r>
          </a:p>
          <a:p>
            <a:pPr>
              <a:lnSpc>
                <a:spcPts val="3000"/>
              </a:lnSpc>
            </a:pPr>
            <a:r>
              <a:rPr lang="en-US" sz="2000" dirty="0" smtClean="0">
                <a:solidFill>
                  <a:srgbClr val="480048"/>
                </a:solidFill>
                <a:latin typeface="Tahoma" pitchFamily="34" charset="0"/>
                <a:ea typeface="Tahoma" pitchFamily="34" charset="0"/>
                <a:cs typeface="Tahoma" pitchFamily="34" charset="0"/>
              </a:rPr>
              <a:t>+ </a:t>
            </a:r>
            <a:r>
              <a:rPr lang="vi-VN" sz="2000" dirty="0" smtClean="0">
                <a:solidFill>
                  <a:srgbClr val="480048"/>
                </a:solidFill>
                <a:latin typeface="Tahoma" pitchFamily="34" charset="0"/>
                <a:ea typeface="Tahoma" pitchFamily="34" charset="0"/>
                <a:cs typeface="Tahoma" pitchFamily="34" charset="0"/>
              </a:rPr>
              <a:t>Khả </a:t>
            </a:r>
            <a:r>
              <a:rPr lang="vi-VN" sz="2000" dirty="0">
                <a:solidFill>
                  <a:srgbClr val="480048"/>
                </a:solidFill>
                <a:latin typeface="Tahoma" pitchFamily="34" charset="0"/>
                <a:ea typeface="Tahoma" pitchFamily="34" charset="0"/>
                <a:cs typeface="Tahoma" pitchFamily="34" charset="0"/>
              </a:rPr>
              <a:t>năng làm việc, lao động kém hơn khi trưởng thành.</a:t>
            </a:r>
          </a:p>
          <a:p>
            <a:pPr>
              <a:lnSpc>
                <a:spcPts val="3000"/>
              </a:lnSpc>
            </a:pPr>
            <a:r>
              <a:rPr lang="en-US" sz="2000" dirty="0" smtClean="0">
                <a:solidFill>
                  <a:srgbClr val="480048"/>
                </a:solidFill>
                <a:latin typeface="Tahoma" pitchFamily="34" charset="0"/>
                <a:ea typeface="Tahoma" pitchFamily="34" charset="0"/>
                <a:cs typeface="Tahoma" pitchFamily="34" charset="0"/>
              </a:rPr>
              <a:t>+ </a:t>
            </a:r>
            <a:r>
              <a:rPr lang="vi-VN" sz="2000" dirty="0" smtClean="0">
                <a:solidFill>
                  <a:srgbClr val="480048"/>
                </a:solidFill>
                <a:latin typeface="Tahoma" pitchFamily="34" charset="0"/>
                <a:ea typeface="Tahoma" pitchFamily="34" charset="0"/>
                <a:cs typeface="Tahoma" pitchFamily="34" charset="0"/>
              </a:rPr>
              <a:t>Dễ </a:t>
            </a:r>
            <a:r>
              <a:rPr lang="vi-VN" sz="2000" dirty="0">
                <a:solidFill>
                  <a:srgbClr val="480048"/>
                </a:solidFill>
                <a:latin typeface="Tahoma" pitchFamily="34" charset="0"/>
                <a:ea typeface="Tahoma" pitchFamily="34" charset="0"/>
                <a:cs typeface="Tahoma" pitchFamily="34" charset="0"/>
              </a:rPr>
              <a:t>trở thành người phụ nữ thấp bé/trẻ gái suy dinh dưỡng dẫn đến nguy cơ sinh con suy dinh dưỡng</a:t>
            </a:r>
          </a:p>
        </p:txBody>
      </p:sp>
      <p:pic>
        <p:nvPicPr>
          <p:cNvPr id="7" name="Picture 2" descr="C:\Users\USER\Documents\kisspng-school-bullying-cyberbullying-clip-art-buzz-5afe2adcb6c776.248707281526606556748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4200" y="4419600"/>
            <a:ext cx="219456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1360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p:cNvSpPr/>
          <p:nvPr/>
        </p:nvSpPr>
        <p:spPr>
          <a:xfrm flipH="1">
            <a:off x="1981200" y="-1"/>
            <a:ext cx="5867400" cy="6856141"/>
          </a:xfrm>
          <a:prstGeom prst="parallelogram">
            <a:avLst>
              <a:gd name="adj" fmla="val 64702"/>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e 4"/>
          <p:cNvSpPr/>
          <p:nvPr/>
        </p:nvSpPr>
        <p:spPr>
          <a:xfrm rot="16200000">
            <a:off x="-2913720" y="3619500"/>
            <a:ext cx="5827440" cy="6477000"/>
          </a:xfrm>
          <a:prstGeom prst="pie">
            <a:avLst>
              <a:gd name="adj1" fmla="val 0"/>
              <a:gd name="adj2" fmla="val 540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lowchart: Alternate Process 5"/>
          <p:cNvSpPr/>
          <p:nvPr/>
        </p:nvSpPr>
        <p:spPr>
          <a:xfrm>
            <a:off x="2514600" y="457200"/>
            <a:ext cx="6058396" cy="1186543"/>
          </a:xfrm>
          <a:prstGeom prst="flowChartAlternateProcess">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2060"/>
                </a:solidFill>
                <a:latin typeface="Tahoma" pitchFamily="34" charset="0"/>
                <a:ea typeface="Tahoma" pitchFamily="34" charset="0"/>
                <a:cs typeface="Tahoma" pitchFamily="34" charset="0"/>
              </a:rPr>
              <a:t>Phòng</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chống</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suy</a:t>
            </a:r>
            <a:r>
              <a:rPr lang="en-US" sz="2800" b="1" dirty="0" smtClean="0">
                <a:solidFill>
                  <a:srgbClr val="002060"/>
                </a:solidFill>
                <a:latin typeface="Tahoma" pitchFamily="34" charset="0"/>
                <a:ea typeface="Tahoma" pitchFamily="34" charset="0"/>
                <a:cs typeface="Tahoma" pitchFamily="34" charset="0"/>
              </a:rPr>
              <a:t> DD</a:t>
            </a:r>
            <a:endParaRPr lang="vi-VN" sz="2800" dirty="0">
              <a:solidFill>
                <a:srgbClr val="002060"/>
              </a:solidFill>
              <a:latin typeface="Tahoma" pitchFamily="34" charset="0"/>
              <a:ea typeface="Tahoma" pitchFamily="34" charset="0"/>
              <a:cs typeface="Tahoma" pitchFamily="34" charset="0"/>
            </a:endParaRPr>
          </a:p>
        </p:txBody>
      </p:sp>
      <p:sp>
        <p:nvSpPr>
          <p:cNvPr id="7" name="16-Point Star 6"/>
          <p:cNvSpPr/>
          <p:nvPr/>
        </p:nvSpPr>
        <p:spPr>
          <a:xfrm>
            <a:off x="152400" y="1646712"/>
            <a:ext cx="3429000" cy="2819400"/>
          </a:xfrm>
          <a:prstGeom prst="star16">
            <a:avLst>
              <a:gd name="adj" fmla="val 4172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480048"/>
                </a:solidFill>
                <a:latin typeface="Tahoma" pitchFamily="34" charset="0"/>
                <a:ea typeface="Tahoma" pitchFamily="34" charset="0"/>
                <a:cs typeface="Tahoma" pitchFamily="34" charset="0"/>
              </a:rPr>
              <a:t>Cần</a:t>
            </a:r>
            <a:r>
              <a:rPr lang="en-US" sz="2800" dirty="0">
                <a:solidFill>
                  <a:srgbClr val="480048"/>
                </a:solidFill>
                <a:latin typeface="Tahoma" pitchFamily="34" charset="0"/>
                <a:ea typeface="Tahoma" pitchFamily="34" charset="0"/>
                <a:cs typeface="Tahoma" pitchFamily="34" charset="0"/>
              </a:rPr>
              <a:t> </a:t>
            </a:r>
            <a:r>
              <a:rPr lang="en-US" sz="2800" dirty="0" err="1">
                <a:solidFill>
                  <a:srgbClr val="480048"/>
                </a:solidFill>
                <a:latin typeface="Tahoma" pitchFamily="34" charset="0"/>
                <a:ea typeface="Tahoma" pitchFamily="34" charset="0"/>
                <a:cs typeface="Tahoma" pitchFamily="34" charset="0"/>
              </a:rPr>
              <a:t>phối</a:t>
            </a:r>
            <a:r>
              <a:rPr lang="en-US" sz="2800" dirty="0">
                <a:solidFill>
                  <a:srgbClr val="480048"/>
                </a:solidFill>
                <a:latin typeface="Tahoma" pitchFamily="34" charset="0"/>
                <a:ea typeface="Tahoma" pitchFamily="34" charset="0"/>
                <a:cs typeface="Tahoma" pitchFamily="34" charset="0"/>
              </a:rPr>
              <a:t> </a:t>
            </a:r>
            <a:r>
              <a:rPr lang="en-US" sz="2800" dirty="0" err="1">
                <a:solidFill>
                  <a:srgbClr val="480048"/>
                </a:solidFill>
                <a:latin typeface="Tahoma" pitchFamily="34" charset="0"/>
                <a:ea typeface="Tahoma" pitchFamily="34" charset="0"/>
                <a:cs typeface="Tahoma" pitchFamily="34" charset="0"/>
              </a:rPr>
              <a:t>hợp</a:t>
            </a:r>
            <a:r>
              <a:rPr lang="en-US" sz="2800" dirty="0">
                <a:solidFill>
                  <a:srgbClr val="480048"/>
                </a:solidFill>
                <a:latin typeface="Tahoma" pitchFamily="34" charset="0"/>
                <a:ea typeface="Tahoma" pitchFamily="34" charset="0"/>
                <a:cs typeface="Tahoma" pitchFamily="34" charset="0"/>
              </a:rPr>
              <a:t> </a:t>
            </a:r>
            <a:r>
              <a:rPr lang="en-US" sz="2800" dirty="0" err="1">
                <a:solidFill>
                  <a:srgbClr val="480048"/>
                </a:solidFill>
                <a:latin typeface="Tahoma" pitchFamily="34" charset="0"/>
                <a:ea typeface="Tahoma" pitchFamily="34" charset="0"/>
                <a:cs typeface="Tahoma" pitchFamily="34" charset="0"/>
              </a:rPr>
              <a:t>nhiều</a:t>
            </a:r>
            <a:r>
              <a:rPr lang="en-US" sz="2800" dirty="0">
                <a:solidFill>
                  <a:srgbClr val="480048"/>
                </a:solidFill>
                <a:latin typeface="Tahoma" pitchFamily="34" charset="0"/>
                <a:ea typeface="Tahoma" pitchFamily="34" charset="0"/>
                <a:cs typeface="Tahoma" pitchFamily="34" charset="0"/>
              </a:rPr>
              <a:t> </a:t>
            </a:r>
            <a:r>
              <a:rPr lang="en-US" sz="2800" dirty="0" err="1">
                <a:solidFill>
                  <a:srgbClr val="480048"/>
                </a:solidFill>
                <a:latin typeface="Tahoma" pitchFamily="34" charset="0"/>
                <a:ea typeface="Tahoma" pitchFamily="34" charset="0"/>
                <a:cs typeface="Tahoma" pitchFamily="34" charset="0"/>
              </a:rPr>
              <a:t>biện</a:t>
            </a:r>
            <a:r>
              <a:rPr lang="en-US" sz="2800" dirty="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pháp</a:t>
            </a:r>
            <a:endParaRPr lang="en-US" sz="2800" dirty="0">
              <a:solidFill>
                <a:srgbClr val="480048"/>
              </a:solidFill>
              <a:latin typeface="Tahoma" pitchFamily="34" charset="0"/>
              <a:ea typeface="Tahoma" pitchFamily="34" charset="0"/>
              <a:cs typeface="Tahoma" pitchFamily="34" charset="0"/>
            </a:endParaRPr>
          </a:p>
        </p:txBody>
      </p:sp>
      <p:sp>
        <p:nvSpPr>
          <p:cNvPr id="8" name="Subtitle 2">
            <a:extLst>
              <a:ext uri="{FF2B5EF4-FFF2-40B4-BE49-F238E27FC236}">
                <a16:creationId xmlns:a16="http://schemas.microsoft.com/office/drawing/2014/main" xmlns="" id="{BD740362-44A0-4F63-B3C0-713F6B4350C3}"/>
              </a:ext>
            </a:extLst>
          </p:cNvPr>
          <p:cNvSpPr txBox="1">
            <a:spLocks/>
          </p:cNvSpPr>
          <p:nvPr/>
        </p:nvSpPr>
        <p:spPr>
          <a:xfrm>
            <a:off x="3619004" y="1905000"/>
            <a:ext cx="5143996" cy="4801696"/>
          </a:xfrm>
          <a:prstGeom prst="rect">
            <a:avLst/>
          </a:prstGeom>
          <a:solidFill>
            <a:schemeClr val="accent6">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1" kern="1200">
                <a:solidFill>
                  <a:schemeClr val="tx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2800" b="1" kern="1200">
                <a:solidFill>
                  <a:schemeClr val="tx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2400" b="1" kern="1200">
                <a:solidFill>
                  <a:schemeClr val="tx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2000" b="1" kern="1200">
                <a:solidFill>
                  <a:schemeClr val="tx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ü"/>
            </a:pPr>
            <a:r>
              <a:rPr lang="en-US" sz="2400" b="0" dirty="0" smtClean="0">
                <a:solidFill>
                  <a:srgbClr val="140F52"/>
                </a:solidFill>
              </a:rPr>
              <a:t>Theo </a:t>
            </a:r>
            <a:r>
              <a:rPr lang="en-US" sz="2400" b="0" dirty="0" err="1" smtClean="0">
                <a:solidFill>
                  <a:srgbClr val="140F52"/>
                </a:solidFill>
              </a:rPr>
              <a:t>dõi</a:t>
            </a:r>
            <a:r>
              <a:rPr lang="en-US" sz="2400" b="0" dirty="0" smtClean="0">
                <a:solidFill>
                  <a:srgbClr val="140F52"/>
                </a:solidFill>
              </a:rPr>
              <a:t> </a:t>
            </a:r>
            <a:r>
              <a:rPr lang="en-US" sz="2400" b="0" dirty="0" err="1" smtClean="0">
                <a:solidFill>
                  <a:srgbClr val="140F52"/>
                </a:solidFill>
              </a:rPr>
              <a:t>biểu</a:t>
            </a:r>
            <a:r>
              <a:rPr lang="en-US" sz="2400" b="0" dirty="0" smtClean="0">
                <a:solidFill>
                  <a:srgbClr val="140F52"/>
                </a:solidFill>
              </a:rPr>
              <a:t> </a:t>
            </a:r>
            <a:r>
              <a:rPr lang="en-US" sz="2400" b="0" dirty="0" err="1" smtClean="0">
                <a:solidFill>
                  <a:srgbClr val="140F52"/>
                </a:solidFill>
              </a:rPr>
              <a:t>đồ</a:t>
            </a:r>
            <a:r>
              <a:rPr lang="en-US" sz="2400" b="0" dirty="0" smtClean="0">
                <a:solidFill>
                  <a:srgbClr val="140F52"/>
                </a:solidFill>
              </a:rPr>
              <a:t> </a:t>
            </a:r>
            <a:r>
              <a:rPr lang="en-US" sz="2400" b="0" dirty="0" err="1" smtClean="0">
                <a:solidFill>
                  <a:srgbClr val="140F52"/>
                </a:solidFill>
              </a:rPr>
              <a:t>phát</a:t>
            </a:r>
            <a:r>
              <a:rPr lang="en-US" sz="2400" b="0" dirty="0" smtClean="0">
                <a:solidFill>
                  <a:srgbClr val="140F52"/>
                </a:solidFill>
              </a:rPr>
              <a:t> </a:t>
            </a:r>
            <a:r>
              <a:rPr lang="en-US" sz="2400" b="0" dirty="0" err="1" smtClean="0">
                <a:solidFill>
                  <a:srgbClr val="140F52"/>
                </a:solidFill>
              </a:rPr>
              <a:t>triển</a:t>
            </a:r>
            <a:r>
              <a:rPr lang="en-US" sz="2400" b="0" dirty="0" smtClean="0">
                <a:solidFill>
                  <a:srgbClr val="140F52"/>
                </a:solidFill>
              </a:rPr>
              <a:t> </a:t>
            </a:r>
          </a:p>
          <a:p>
            <a:pPr>
              <a:buFont typeface="Wingdings" pitchFamily="2" charset="2"/>
              <a:buChar char="ü"/>
            </a:pPr>
            <a:r>
              <a:rPr lang="en-US" sz="2400" b="0" dirty="0" err="1" smtClean="0">
                <a:solidFill>
                  <a:srgbClr val="140F52"/>
                </a:solidFill>
              </a:rPr>
              <a:t>Nuôi</a:t>
            </a:r>
            <a:r>
              <a:rPr lang="en-US" sz="2400" b="0" dirty="0" smtClean="0">
                <a:solidFill>
                  <a:srgbClr val="140F52"/>
                </a:solidFill>
              </a:rPr>
              <a:t> con </a:t>
            </a:r>
            <a:r>
              <a:rPr lang="en-US" sz="2400" b="0" dirty="0" err="1" smtClean="0">
                <a:solidFill>
                  <a:srgbClr val="140F52"/>
                </a:solidFill>
              </a:rPr>
              <a:t>bằng</a:t>
            </a:r>
            <a:r>
              <a:rPr lang="en-US" sz="2400" b="0" dirty="0" smtClean="0">
                <a:solidFill>
                  <a:srgbClr val="140F52"/>
                </a:solidFill>
              </a:rPr>
              <a:t> </a:t>
            </a:r>
            <a:r>
              <a:rPr lang="en-US" sz="2400" b="0" dirty="0" err="1" smtClean="0">
                <a:solidFill>
                  <a:srgbClr val="140F52"/>
                </a:solidFill>
              </a:rPr>
              <a:t>sữa</a:t>
            </a:r>
            <a:r>
              <a:rPr lang="en-US" sz="2400" b="0" dirty="0" smtClean="0">
                <a:solidFill>
                  <a:srgbClr val="140F52"/>
                </a:solidFill>
              </a:rPr>
              <a:t> </a:t>
            </a:r>
            <a:r>
              <a:rPr lang="en-US" sz="2400" b="0" dirty="0" err="1" smtClean="0">
                <a:solidFill>
                  <a:srgbClr val="140F52"/>
                </a:solidFill>
              </a:rPr>
              <a:t>mẹ</a:t>
            </a:r>
            <a:endParaRPr lang="en-US" sz="2400" b="0" dirty="0" smtClean="0">
              <a:solidFill>
                <a:srgbClr val="140F52"/>
              </a:solidFill>
            </a:endParaRPr>
          </a:p>
          <a:p>
            <a:pPr>
              <a:buFont typeface="Wingdings" pitchFamily="2" charset="2"/>
              <a:buChar char="ü"/>
            </a:pPr>
            <a:r>
              <a:rPr lang="en-US" sz="2400" b="0" dirty="0" err="1" smtClean="0">
                <a:solidFill>
                  <a:srgbClr val="140F52"/>
                </a:solidFill>
              </a:rPr>
              <a:t>Tiêm</a:t>
            </a:r>
            <a:r>
              <a:rPr lang="en-US" sz="2400" b="0" dirty="0" smtClean="0">
                <a:solidFill>
                  <a:srgbClr val="140F52"/>
                </a:solidFill>
              </a:rPr>
              <a:t> </a:t>
            </a:r>
            <a:r>
              <a:rPr lang="en-US" sz="2400" b="0" dirty="0" err="1" smtClean="0">
                <a:solidFill>
                  <a:srgbClr val="140F52"/>
                </a:solidFill>
              </a:rPr>
              <a:t>chủng</a:t>
            </a:r>
            <a:r>
              <a:rPr lang="en-US" sz="2400" b="0" dirty="0" smtClean="0">
                <a:solidFill>
                  <a:srgbClr val="140F52"/>
                </a:solidFill>
              </a:rPr>
              <a:t> </a:t>
            </a:r>
            <a:r>
              <a:rPr lang="en-US" sz="2400" b="0" dirty="0" err="1" smtClean="0">
                <a:solidFill>
                  <a:srgbClr val="140F52"/>
                </a:solidFill>
              </a:rPr>
              <a:t>theo</a:t>
            </a:r>
            <a:r>
              <a:rPr lang="en-US" sz="2400" b="0" dirty="0" smtClean="0">
                <a:solidFill>
                  <a:srgbClr val="140F52"/>
                </a:solidFill>
              </a:rPr>
              <a:t> </a:t>
            </a:r>
            <a:r>
              <a:rPr lang="en-US" sz="2400" b="0" dirty="0" err="1" smtClean="0">
                <a:solidFill>
                  <a:srgbClr val="140F52"/>
                </a:solidFill>
              </a:rPr>
              <a:t>lịch</a:t>
            </a:r>
            <a:r>
              <a:rPr lang="en-US" sz="2400" b="0" dirty="0" smtClean="0">
                <a:solidFill>
                  <a:srgbClr val="140F52"/>
                </a:solidFill>
              </a:rPr>
              <a:t> </a:t>
            </a:r>
          </a:p>
          <a:p>
            <a:pPr>
              <a:buFont typeface="Wingdings" pitchFamily="2" charset="2"/>
              <a:buChar char="ü"/>
            </a:pPr>
            <a:r>
              <a:rPr lang="en-US" sz="2400" b="0" dirty="0" err="1" smtClean="0">
                <a:solidFill>
                  <a:srgbClr val="140F52"/>
                </a:solidFill>
              </a:rPr>
              <a:t>Giáo</a:t>
            </a:r>
            <a:r>
              <a:rPr lang="en-US" sz="2400" b="0" dirty="0" smtClean="0">
                <a:solidFill>
                  <a:srgbClr val="140F52"/>
                </a:solidFill>
              </a:rPr>
              <a:t> </a:t>
            </a:r>
            <a:r>
              <a:rPr lang="en-US" sz="2400" b="0" dirty="0" err="1" smtClean="0">
                <a:solidFill>
                  <a:srgbClr val="140F52"/>
                </a:solidFill>
              </a:rPr>
              <a:t>dục</a:t>
            </a:r>
            <a:r>
              <a:rPr lang="en-US" sz="2400" b="0" dirty="0" smtClean="0">
                <a:solidFill>
                  <a:srgbClr val="140F52"/>
                </a:solidFill>
              </a:rPr>
              <a:t> </a:t>
            </a:r>
            <a:r>
              <a:rPr lang="en-US" sz="2400" b="0" dirty="0" err="1" smtClean="0">
                <a:solidFill>
                  <a:srgbClr val="140F52"/>
                </a:solidFill>
              </a:rPr>
              <a:t>dinh</a:t>
            </a:r>
            <a:r>
              <a:rPr lang="en-US" sz="2400" b="0" dirty="0" smtClean="0">
                <a:solidFill>
                  <a:srgbClr val="140F52"/>
                </a:solidFill>
              </a:rPr>
              <a:t> d</a:t>
            </a:r>
            <a:r>
              <a:rPr lang="vi-VN" sz="2400" b="0" dirty="0" smtClean="0">
                <a:solidFill>
                  <a:srgbClr val="140F52"/>
                </a:solidFill>
              </a:rPr>
              <a:t>ư</a:t>
            </a:r>
            <a:r>
              <a:rPr lang="en-US" sz="2400" b="0" dirty="0" err="1" smtClean="0">
                <a:solidFill>
                  <a:srgbClr val="140F52"/>
                </a:solidFill>
              </a:rPr>
              <a:t>ỡng</a:t>
            </a:r>
            <a:r>
              <a:rPr lang="en-US" sz="2400" b="0" dirty="0" smtClean="0">
                <a:solidFill>
                  <a:srgbClr val="140F52"/>
                </a:solidFill>
              </a:rPr>
              <a:t>, </a:t>
            </a:r>
            <a:r>
              <a:rPr lang="en-US" sz="2400" b="0" dirty="0" err="1" smtClean="0">
                <a:solidFill>
                  <a:srgbClr val="140F52"/>
                </a:solidFill>
              </a:rPr>
              <a:t>giáo</a:t>
            </a:r>
            <a:r>
              <a:rPr lang="en-US" sz="2400" b="0" dirty="0" smtClean="0">
                <a:solidFill>
                  <a:srgbClr val="140F52"/>
                </a:solidFill>
              </a:rPr>
              <a:t> </a:t>
            </a:r>
            <a:r>
              <a:rPr lang="en-US" sz="2400" b="0" dirty="0" err="1" smtClean="0">
                <a:solidFill>
                  <a:srgbClr val="140F52"/>
                </a:solidFill>
              </a:rPr>
              <a:t>dục</a:t>
            </a:r>
            <a:r>
              <a:rPr lang="en-US" sz="2400" b="0" dirty="0" smtClean="0">
                <a:solidFill>
                  <a:srgbClr val="140F52"/>
                </a:solidFill>
              </a:rPr>
              <a:t> </a:t>
            </a:r>
            <a:r>
              <a:rPr lang="en-US" sz="2400" b="0" dirty="0" err="1" smtClean="0">
                <a:solidFill>
                  <a:srgbClr val="140F52"/>
                </a:solidFill>
              </a:rPr>
              <a:t>nâng</a:t>
            </a:r>
            <a:r>
              <a:rPr lang="en-US" sz="2400" b="0" dirty="0" smtClean="0">
                <a:solidFill>
                  <a:srgbClr val="140F52"/>
                </a:solidFill>
              </a:rPr>
              <a:t> </a:t>
            </a:r>
            <a:r>
              <a:rPr lang="en-US" sz="2400" b="0" dirty="0" err="1" smtClean="0">
                <a:solidFill>
                  <a:srgbClr val="140F52"/>
                </a:solidFill>
              </a:rPr>
              <a:t>cao</a:t>
            </a:r>
            <a:r>
              <a:rPr lang="en-US" sz="2400" b="0" dirty="0" smtClean="0">
                <a:solidFill>
                  <a:srgbClr val="140F52"/>
                </a:solidFill>
              </a:rPr>
              <a:t> </a:t>
            </a:r>
            <a:r>
              <a:rPr lang="en-US" sz="2400" b="0" dirty="0" err="1" smtClean="0">
                <a:solidFill>
                  <a:srgbClr val="140F52"/>
                </a:solidFill>
              </a:rPr>
              <a:t>kiến</a:t>
            </a:r>
            <a:r>
              <a:rPr lang="en-US" sz="2400" b="0" dirty="0" smtClean="0">
                <a:solidFill>
                  <a:srgbClr val="140F52"/>
                </a:solidFill>
              </a:rPr>
              <a:t> </a:t>
            </a:r>
            <a:r>
              <a:rPr lang="en-US" sz="2400" b="0" dirty="0" err="1" smtClean="0">
                <a:solidFill>
                  <a:srgbClr val="140F52"/>
                </a:solidFill>
              </a:rPr>
              <a:t>thức</a:t>
            </a:r>
            <a:r>
              <a:rPr lang="en-US" sz="2400" b="0" dirty="0" smtClean="0">
                <a:solidFill>
                  <a:srgbClr val="140F52"/>
                </a:solidFill>
              </a:rPr>
              <a:t> </a:t>
            </a:r>
            <a:r>
              <a:rPr lang="en-US" sz="2400" b="0" dirty="0" err="1" smtClean="0">
                <a:solidFill>
                  <a:srgbClr val="140F52"/>
                </a:solidFill>
              </a:rPr>
              <a:t>cho</a:t>
            </a:r>
            <a:r>
              <a:rPr lang="en-US" sz="2400" b="0" dirty="0" smtClean="0">
                <a:solidFill>
                  <a:srgbClr val="140F52"/>
                </a:solidFill>
              </a:rPr>
              <a:t> </a:t>
            </a:r>
            <a:r>
              <a:rPr lang="en-US" sz="2400" b="0" dirty="0" err="1" smtClean="0">
                <a:solidFill>
                  <a:srgbClr val="140F52"/>
                </a:solidFill>
              </a:rPr>
              <a:t>phụ</a:t>
            </a:r>
            <a:r>
              <a:rPr lang="en-US" sz="2400" b="0" dirty="0" smtClean="0">
                <a:solidFill>
                  <a:srgbClr val="140F52"/>
                </a:solidFill>
              </a:rPr>
              <a:t> </a:t>
            </a:r>
            <a:r>
              <a:rPr lang="en-US" sz="2400" b="0" dirty="0" err="1" smtClean="0">
                <a:solidFill>
                  <a:srgbClr val="140F52"/>
                </a:solidFill>
              </a:rPr>
              <a:t>nữ</a:t>
            </a:r>
            <a:r>
              <a:rPr lang="en-US" sz="2400" b="0" dirty="0" smtClean="0">
                <a:solidFill>
                  <a:srgbClr val="140F52"/>
                </a:solidFill>
              </a:rPr>
              <a:t> </a:t>
            </a:r>
          </a:p>
          <a:p>
            <a:pPr>
              <a:buFont typeface="Wingdings" pitchFamily="2" charset="2"/>
              <a:buChar char="ü"/>
            </a:pPr>
            <a:r>
              <a:rPr lang="vi-VN" sz="2400" b="0" dirty="0">
                <a:solidFill>
                  <a:srgbClr val="140F52"/>
                </a:solidFill>
              </a:rPr>
              <a:t>Chăm sóc dinh dưỡng cho trẻ bằng bữa ăn hợp </a:t>
            </a:r>
            <a:r>
              <a:rPr lang="vi-VN" sz="2400" b="0" dirty="0" smtClean="0">
                <a:solidFill>
                  <a:srgbClr val="140F52"/>
                </a:solidFill>
              </a:rPr>
              <a:t>lý</a:t>
            </a:r>
            <a:r>
              <a:rPr lang="en-US" sz="2400" b="0" dirty="0" smtClean="0">
                <a:solidFill>
                  <a:srgbClr val="140F52"/>
                </a:solidFill>
              </a:rPr>
              <a:t>, VSATTP</a:t>
            </a:r>
          </a:p>
          <a:p>
            <a:pPr>
              <a:buFont typeface="Wingdings" pitchFamily="2" charset="2"/>
              <a:buChar char="ü"/>
            </a:pPr>
            <a:r>
              <a:rPr lang="vi-VN" sz="2400" b="0" dirty="0">
                <a:solidFill>
                  <a:srgbClr val="140F52"/>
                </a:solidFill>
              </a:rPr>
              <a:t>Vệ sinh môi trường, vệ sinh cá </a:t>
            </a:r>
            <a:r>
              <a:rPr lang="vi-VN" sz="2400" b="0" dirty="0" smtClean="0">
                <a:solidFill>
                  <a:srgbClr val="140F52"/>
                </a:solidFill>
              </a:rPr>
              <a:t>nhân</a:t>
            </a:r>
            <a:endParaRPr lang="en-US" sz="2400" b="0" dirty="0" smtClean="0">
              <a:solidFill>
                <a:srgbClr val="140F52"/>
              </a:solidFill>
            </a:endParaRPr>
          </a:p>
          <a:p>
            <a:pPr>
              <a:buFont typeface="Wingdings" pitchFamily="2" charset="2"/>
              <a:buChar char="ü"/>
            </a:pPr>
            <a:r>
              <a:rPr lang="vi-VN" sz="2400" b="0" dirty="0">
                <a:solidFill>
                  <a:srgbClr val="140F52"/>
                </a:solidFill>
              </a:rPr>
              <a:t>Uống thuốc tẩy giun định </a:t>
            </a:r>
            <a:r>
              <a:rPr lang="vi-VN" sz="2400" b="0" dirty="0" smtClean="0">
                <a:solidFill>
                  <a:srgbClr val="140F52"/>
                </a:solidFill>
              </a:rPr>
              <a:t>kỳ</a:t>
            </a:r>
            <a:endParaRPr lang="en-US" sz="2400" b="0" dirty="0" smtClean="0">
              <a:solidFill>
                <a:srgbClr val="140F52"/>
              </a:solidFill>
            </a:endParaRPr>
          </a:p>
          <a:p>
            <a:pPr>
              <a:buFont typeface="Wingdings" pitchFamily="2" charset="2"/>
              <a:buChar char="ü"/>
            </a:pPr>
            <a:r>
              <a:rPr lang="en-US" sz="2400" b="0" dirty="0" err="1" smtClean="0">
                <a:solidFill>
                  <a:srgbClr val="140F52"/>
                </a:solidFill>
              </a:rPr>
              <a:t>Khuyến</a:t>
            </a:r>
            <a:r>
              <a:rPr lang="en-US" sz="2400" b="0" dirty="0" smtClean="0">
                <a:solidFill>
                  <a:srgbClr val="140F52"/>
                </a:solidFill>
              </a:rPr>
              <a:t> </a:t>
            </a:r>
            <a:r>
              <a:rPr lang="en-US" sz="2400" b="0" dirty="0" err="1" smtClean="0">
                <a:solidFill>
                  <a:srgbClr val="140F52"/>
                </a:solidFill>
              </a:rPr>
              <a:t>khích</a:t>
            </a:r>
            <a:r>
              <a:rPr lang="en-US" sz="2400" b="0" dirty="0" smtClean="0">
                <a:solidFill>
                  <a:srgbClr val="140F52"/>
                </a:solidFill>
              </a:rPr>
              <a:t> </a:t>
            </a:r>
            <a:r>
              <a:rPr lang="en-US" sz="2400" b="0" dirty="0" err="1" smtClean="0">
                <a:solidFill>
                  <a:srgbClr val="140F52"/>
                </a:solidFill>
              </a:rPr>
              <a:t>vận</a:t>
            </a:r>
            <a:r>
              <a:rPr lang="en-US" sz="2400" b="0" dirty="0" smtClean="0">
                <a:solidFill>
                  <a:srgbClr val="140F52"/>
                </a:solidFill>
              </a:rPr>
              <a:t> </a:t>
            </a:r>
            <a:r>
              <a:rPr lang="en-US" sz="2400" b="0" dirty="0" err="1" smtClean="0">
                <a:solidFill>
                  <a:srgbClr val="140F52"/>
                </a:solidFill>
              </a:rPr>
              <a:t>động</a:t>
            </a:r>
            <a:endParaRPr lang="en-US" sz="2400" b="0" dirty="0">
              <a:solidFill>
                <a:srgbClr val="140F52"/>
              </a:solidFill>
            </a:endParaRPr>
          </a:p>
        </p:txBody>
      </p:sp>
    </p:spTree>
    <p:extLst>
      <p:ext uri="{BB962C8B-B14F-4D97-AF65-F5344CB8AC3E}">
        <p14:creationId xmlns:p14="http://schemas.microsoft.com/office/powerpoint/2010/main" val="45348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1771" y="381000"/>
            <a:ext cx="4855029" cy="1066800"/>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480048"/>
                </a:solidFill>
                <a:latin typeface="Tahoma" pitchFamily="34" charset="0"/>
                <a:ea typeface="Tahoma" pitchFamily="34" charset="0"/>
                <a:cs typeface="Tahoma" pitchFamily="34" charset="0"/>
              </a:rPr>
              <a:t>Thừa</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cân</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béo</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phì</a:t>
            </a:r>
            <a:endParaRPr lang="en-US" sz="2800" b="1" dirty="0">
              <a:solidFill>
                <a:srgbClr val="480048"/>
              </a:solidFill>
              <a:latin typeface="Tahoma" pitchFamily="34" charset="0"/>
              <a:ea typeface="Tahoma" pitchFamily="34" charset="0"/>
              <a:cs typeface="Tahoma" pitchFamily="34" charset="0"/>
            </a:endParaRPr>
          </a:p>
        </p:txBody>
      </p:sp>
      <p:sp>
        <p:nvSpPr>
          <p:cNvPr id="3" name="Rounded Rectangle 2"/>
          <p:cNvSpPr/>
          <p:nvPr/>
        </p:nvSpPr>
        <p:spPr>
          <a:xfrm>
            <a:off x="457200" y="1752600"/>
            <a:ext cx="5105400" cy="38862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600"/>
              </a:lnSpc>
            </a:pPr>
            <a:r>
              <a:rPr lang="vi-VN" sz="2600" b="1" dirty="0">
                <a:solidFill>
                  <a:srgbClr val="000066"/>
                </a:solidFill>
                <a:latin typeface="Tahoma" pitchFamily="34" charset="0"/>
                <a:ea typeface="Tahoma" pitchFamily="34" charset="0"/>
                <a:cs typeface="Tahoma" pitchFamily="34" charset="0"/>
              </a:rPr>
              <a:t>Thừa cân </a:t>
            </a:r>
            <a:r>
              <a:rPr lang="vi-VN" sz="2600" dirty="0">
                <a:solidFill>
                  <a:srgbClr val="000066"/>
                </a:solidFill>
                <a:latin typeface="Tahoma" pitchFamily="34" charset="0"/>
                <a:ea typeface="Tahoma" pitchFamily="34" charset="0"/>
                <a:cs typeface="Tahoma" pitchFamily="34" charset="0"/>
              </a:rPr>
              <a:t>là tình trạng cân nặng vượt quá cân nặng "nên có" so với chiều cao. </a:t>
            </a:r>
          </a:p>
          <a:p>
            <a:pPr>
              <a:lnSpc>
                <a:spcPts val="3600"/>
              </a:lnSpc>
            </a:pPr>
            <a:r>
              <a:rPr lang="vi-VN" sz="2600" b="1" dirty="0" smtClean="0">
                <a:solidFill>
                  <a:srgbClr val="000066"/>
                </a:solidFill>
                <a:latin typeface="Tahoma" pitchFamily="34" charset="0"/>
                <a:ea typeface="Tahoma" pitchFamily="34" charset="0"/>
                <a:cs typeface="Tahoma" pitchFamily="34" charset="0"/>
              </a:rPr>
              <a:t>Béo </a:t>
            </a:r>
            <a:r>
              <a:rPr lang="vi-VN" sz="2600" b="1" dirty="0">
                <a:solidFill>
                  <a:srgbClr val="000066"/>
                </a:solidFill>
                <a:latin typeface="Tahoma" pitchFamily="34" charset="0"/>
                <a:ea typeface="Tahoma" pitchFamily="34" charset="0"/>
                <a:cs typeface="Tahoma" pitchFamily="34" charset="0"/>
              </a:rPr>
              <a:t>phì </a:t>
            </a:r>
            <a:r>
              <a:rPr lang="vi-VN" sz="2600" dirty="0">
                <a:solidFill>
                  <a:srgbClr val="000066"/>
                </a:solidFill>
                <a:latin typeface="Tahoma" pitchFamily="34" charset="0"/>
                <a:ea typeface="Tahoma" pitchFamily="34" charset="0"/>
                <a:cs typeface="Tahoma" pitchFamily="34" charset="0"/>
              </a:rPr>
              <a:t>là tình trạng tích lũy mỡ quá mức và không bình thường tại một vùng cơ thể hay toàn thân đến mức ảnh hưởng tới sức khỏe. </a:t>
            </a:r>
          </a:p>
        </p:txBody>
      </p:sp>
      <p:sp>
        <p:nvSpPr>
          <p:cNvPr id="4" name="Flowchart: Card 3"/>
          <p:cNvSpPr/>
          <p:nvPr/>
        </p:nvSpPr>
        <p:spPr>
          <a:xfrm>
            <a:off x="5715000" y="3695700"/>
            <a:ext cx="3276600" cy="2628900"/>
          </a:xfrm>
          <a:prstGeom prst="flowChartPunchedCard">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mage result for overweight children">
            <a:extLst>
              <a:ext uri="{FF2B5EF4-FFF2-40B4-BE49-F238E27FC236}">
                <a16:creationId xmlns="" xmlns:a16="http://schemas.microsoft.com/office/drawing/2014/main" id="{972673C0-8062-A54E-B2EB-E2F22987EF7D}"/>
              </a:ext>
            </a:extLst>
          </p:cNvPr>
          <p:cNvPicPr/>
          <p:nvPr/>
        </p:nvPicPr>
        <p:blipFill>
          <a:blip r:embed="rId3">
            <a:extLst>
              <a:ext uri="{28A0092B-C50C-407E-A947-70E740481C1C}">
                <a14:useLocalDpi xmlns:a14="http://schemas.microsoft.com/office/drawing/2010/main" val="0"/>
              </a:ext>
            </a:extLst>
          </a:blip>
          <a:srcRect b="6587"/>
          <a:stretch>
            <a:fillRect/>
          </a:stretch>
        </p:blipFill>
        <p:spPr bwMode="auto">
          <a:xfrm>
            <a:off x="2057400" y="1752600"/>
            <a:ext cx="4763135" cy="3694670"/>
          </a:xfrm>
          <a:prstGeom prst="rect">
            <a:avLst/>
          </a:prstGeom>
          <a:noFill/>
          <a:ln>
            <a:noFill/>
          </a:ln>
        </p:spPr>
      </p:pic>
    </p:spTree>
    <p:extLst>
      <p:ext uri="{BB962C8B-B14F-4D97-AF65-F5344CB8AC3E}">
        <p14:creationId xmlns:p14="http://schemas.microsoft.com/office/powerpoint/2010/main" val="56499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xit" presetSubtype="32" fill="hold" grpId="0" nodeType="withEffect">
                                  <p:stCondLst>
                                    <p:cond delay="0"/>
                                  </p:stCondLst>
                                  <p:childTnLst>
                                    <p:animEffect transition="out" filter="circle(out)">
                                      <p:cBhvr>
                                        <p:cTn id="9" dur="2000"/>
                                        <p:tgtEl>
                                          <p:spTgt spid="3"/>
                                        </p:tgtEl>
                                      </p:cBhvr>
                                    </p:animEffect>
                                    <p:set>
                                      <p:cBhvr>
                                        <p:cTn id="10" dur="1" fill="hold">
                                          <p:stCondLst>
                                            <p:cond delay="1999"/>
                                          </p:stCondLst>
                                        </p:cTn>
                                        <p:tgtEl>
                                          <p:spTgt spid="3"/>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2000"/>
                                        <p:tgtEl>
                                          <p:spTgt spid="4"/>
                                        </p:tgtEl>
                                      </p:cBhvr>
                                    </p:animEffect>
                                    <p:set>
                                      <p:cBhvr>
                                        <p:cTn id="13"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572000" y="3352800"/>
            <a:ext cx="2133600" cy="1819364"/>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019800" y="3657600"/>
            <a:ext cx="3124200" cy="3200400"/>
            <a:chOff x="6019800" y="3657600"/>
            <a:chExt cx="3124200" cy="3200400"/>
          </a:xfrm>
        </p:grpSpPr>
        <p:sp>
          <p:nvSpPr>
            <p:cNvPr id="2" name="Flowchart: Document 1"/>
            <p:cNvSpPr/>
            <p:nvPr/>
          </p:nvSpPr>
          <p:spPr>
            <a:xfrm rot="10800000">
              <a:off x="6019800" y="3657600"/>
              <a:ext cx="3124200" cy="3200400"/>
            </a:xfrm>
            <a:prstGeom prst="flowChartDocumen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477000" y="4572000"/>
              <a:ext cx="2133600" cy="1200329"/>
            </a:xfrm>
            <a:prstGeom prst="rect">
              <a:avLst/>
            </a:prstGeom>
            <a:noFill/>
          </p:spPr>
          <p:txBody>
            <a:bodyPr wrap="square" rtlCol="0">
              <a:spAutoFit/>
            </a:bodyPr>
            <a:lstStyle/>
            <a:p>
              <a:pPr algn="ctr"/>
              <a:r>
                <a:rPr lang="en-US" sz="3600" b="1" dirty="0" err="1" smtClean="0">
                  <a:solidFill>
                    <a:srgbClr val="480048"/>
                  </a:solidFill>
                  <a:latin typeface="Tahoma" pitchFamily="34" charset="0"/>
                  <a:ea typeface="Tahoma" pitchFamily="34" charset="0"/>
                  <a:cs typeface="Tahoma" pitchFamily="34" charset="0"/>
                </a:rPr>
                <a:t>Nguyên</a:t>
              </a:r>
              <a:r>
                <a:rPr lang="en-US" sz="3600" b="1" dirty="0" smtClean="0">
                  <a:solidFill>
                    <a:srgbClr val="480048"/>
                  </a:solidFill>
                  <a:latin typeface="Tahoma" pitchFamily="34" charset="0"/>
                  <a:ea typeface="Tahoma" pitchFamily="34" charset="0"/>
                  <a:cs typeface="Tahoma" pitchFamily="34" charset="0"/>
                </a:rPr>
                <a:t> </a:t>
              </a:r>
              <a:r>
                <a:rPr lang="en-US" sz="3600" b="1" dirty="0" err="1" smtClean="0">
                  <a:solidFill>
                    <a:srgbClr val="480048"/>
                  </a:solidFill>
                  <a:latin typeface="Tahoma" pitchFamily="34" charset="0"/>
                  <a:ea typeface="Tahoma" pitchFamily="34" charset="0"/>
                  <a:cs typeface="Tahoma" pitchFamily="34" charset="0"/>
                </a:rPr>
                <a:t>nhân</a:t>
              </a:r>
              <a:endParaRPr lang="vi-VN" sz="3600" b="1" dirty="0">
                <a:solidFill>
                  <a:srgbClr val="480048"/>
                </a:solidFill>
                <a:latin typeface="Tahoma" pitchFamily="34" charset="0"/>
                <a:ea typeface="Tahoma" pitchFamily="34" charset="0"/>
                <a:cs typeface="Tahoma" pitchFamily="34" charset="0"/>
              </a:endParaRPr>
            </a:p>
          </p:txBody>
        </p:sp>
      </p:grpSp>
      <p:sp>
        <p:nvSpPr>
          <p:cNvPr id="7" name="Oval 6"/>
          <p:cNvSpPr/>
          <p:nvPr/>
        </p:nvSpPr>
        <p:spPr>
          <a:xfrm>
            <a:off x="2590800" y="3352800"/>
            <a:ext cx="1371600" cy="1230086"/>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981200" y="1981200"/>
            <a:ext cx="609600" cy="544286"/>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ocument 5"/>
          <p:cNvSpPr/>
          <p:nvPr/>
        </p:nvSpPr>
        <p:spPr>
          <a:xfrm>
            <a:off x="609600" y="457200"/>
            <a:ext cx="4876800" cy="5943600"/>
          </a:xfrm>
          <a:prstGeom prst="flowChartDocumen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ts val="3600"/>
              </a:lnSpc>
              <a:buFont typeface="Tahoma" pitchFamily="34" charset="0"/>
              <a:buChar char="‣"/>
            </a:pPr>
            <a:r>
              <a:rPr lang="vi-VN" sz="2800" dirty="0">
                <a:solidFill>
                  <a:srgbClr val="000066"/>
                </a:solidFill>
                <a:latin typeface="Tahoma" pitchFamily="34" charset="0"/>
                <a:ea typeface="Tahoma" pitchFamily="34" charset="0"/>
                <a:cs typeface="Tahoma" pitchFamily="34" charset="0"/>
              </a:rPr>
              <a:t>Khẩu phần ǎn và thói quen ǎn uống </a:t>
            </a:r>
          </a:p>
          <a:p>
            <a:pPr marL="457200" indent="-457200">
              <a:lnSpc>
                <a:spcPts val="3600"/>
              </a:lnSpc>
              <a:buFont typeface="Tahoma" pitchFamily="34" charset="0"/>
              <a:buChar char="‣"/>
            </a:pPr>
            <a:r>
              <a:rPr lang="vi-VN" sz="2800" dirty="0">
                <a:solidFill>
                  <a:srgbClr val="000066"/>
                </a:solidFill>
                <a:latin typeface="Tahoma" pitchFamily="34" charset="0"/>
                <a:ea typeface="Tahoma" pitchFamily="34" charset="0"/>
                <a:cs typeface="Tahoma" pitchFamily="34" charset="0"/>
              </a:rPr>
              <a:t>Ít hoạt động thể lực </a:t>
            </a:r>
          </a:p>
          <a:p>
            <a:pPr marL="457200" indent="-457200">
              <a:lnSpc>
                <a:spcPts val="3600"/>
              </a:lnSpc>
              <a:buFont typeface="Tahoma" pitchFamily="34" charset="0"/>
              <a:buChar char="‣"/>
            </a:pPr>
            <a:r>
              <a:rPr lang="vi-VN" sz="2800" dirty="0">
                <a:solidFill>
                  <a:srgbClr val="000066"/>
                </a:solidFill>
                <a:latin typeface="Tahoma" pitchFamily="34" charset="0"/>
                <a:ea typeface="Tahoma" pitchFamily="34" charset="0"/>
                <a:cs typeface="Tahoma" pitchFamily="34" charset="0"/>
              </a:rPr>
              <a:t>Yếu tố di truyền</a:t>
            </a:r>
          </a:p>
          <a:p>
            <a:pPr marL="457200" indent="-457200">
              <a:lnSpc>
                <a:spcPts val="3600"/>
              </a:lnSpc>
              <a:buFont typeface="Tahoma" pitchFamily="34" charset="0"/>
              <a:buChar char="‣"/>
            </a:pPr>
            <a:r>
              <a:rPr lang="vi-VN" sz="2800" dirty="0">
                <a:solidFill>
                  <a:srgbClr val="000066"/>
                </a:solidFill>
                <a:latin typeface="Tahoma" pitchFamily="34" charset="0"/>
                <a:ea typeface="Tahoma" pitchFamily="34" charset="0"/>
                <a:cs typeface="Tahoma" pitchFamily="34" charset="0"/>
              </a:rPr>
              <a:t>Yếu tố kinh tế xã hội</a:t>
            </a:r>
          </a:p>
          <a:p>
            <a:pPr marL="457200" indent="-457200">
              <a:lnSpc>
                <a:spcPts val="3600"/>
              </a:lnSpc>
              <a:buFont typeface="Tahoma" pitchFamily="34" charset="0"/>
              <a:buChar char="‣"/>
            </a:pPr>
            <a:r>
              <a:rPr lang="vi-VN" sz="2800" dirty="0">
                <a:solidFill>
                  <a:srgbClr val="000066"/>
                </a:solidFill>
                <a:latin typeface="Tahoma" pitchFamily="34" charset="0"/>
                <a:ea typeface="Tahoma" pitchFamily="34" charset="0"/>
                <a:cs typeface="Tahoma" pitchFamily="34" charset="0"/>
              </a:rPr>
              <a:t>Suy dinh dưỡng thể thấp còi khi còn </a:t>
            </a:r>
            <a:r>
              <a:rPr lang="vi-VN" sz="2800" dirty="0" smtClean="0">
                <a:solidFill>
                  <a:srgbClr val="000066"/>
                </a:solidFill>
                <a:latin typeface="Tahoma" pitchFamily="34" charset="0"/>
                <a:ea typeface="Tahoma" pitchFamily="34" charset="0"/>
                <a:cs typeface="Tahoma" pitchFamily="34" charset="0"/>
              </a:rPr>
              <a:t>bé</a:t>
            </a:r>
            <a:endParaRPr lang="vi-VN" sz="2800" dirty="0">
              <a:solidFill>
                <a:srgbClr val="000066"/>
              </a:solidFill>
              <a:latin typeface="Tahoma" pitchFamily="34" charset="0"/>
              <a:ea typeface="Tahoma" pitchFamily="34" charset="0"/>
              <a:cs typeface="Tahoma" pitchFamily="34" charset="0"/>
            </a:endParaRPr>
          </a:p>
          <a:p>
            <a:pPr marL="457200" indent="-457200">
              <a:lnSpc>
                <a:spcPts val="3600"/>
              </a:lnSpc>
              <a:buFont typeface="Tahoma" pitchFamily="34" charset="0"/>
              <a:buChar char="‣"/>
            </a:pPr>
            <a:r>
              <a:rPr lang="vi-VN" sz="2800" dirty="0">
                <a:solidFill>
                  <a:srgbClr val="000066"/>
                </a:solidFill>
                <a:latin typeface="Tahoma" pitchFamily="34" charset="0"/>
                <a:ea typeface="Tahoma" pitchFamily="34" charset="0"/>
                <a:cs typeface="Tahoma" pitchFamily="34" charset="0"/>
              </a:rPr>
              <a:t>Cân nặng sơ sinh quá cao.</a:t>
            </a:r>
          </a:p>
        </p:txBody>
      </p:sp>
    </p:spTree>
    <p:extLst>
      <p:ext uri="{BB962C8B-B14F-4D97-AF65-F5344CB8AC3E}">
        <p14:creationId xmlns:p14="http://schemas.microsoft.com/office/powerpoint/2010/main" val="109510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p:cNvSpPr/>
          <p:nvPr/>
        </p:nvSpPr>
        <p:spPr>
          <a:xfrm>
            <a:off x="533400" y="0"/>
            <a:ext cx="7391400" cy="6858000"/>
          </a:xfrm>
          <a:prstGeom prst="parallelogram">
            <a:avLst>
              <a:gd name="adj" fmla="val 56429"/>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0066"/>
                </a:solidFill>
                <a:latin typeface="Tahoma" pitchFamily="34" charset="0"/>
                <a:ea typeface="Tahoma" pitchFamily="34" charset="0"/>
                <a:cs typeface="Tahoma" pitchFamily="34" charset="0"/>
              </a:rPr>
              <a:t>Béo</a:t>
            </a:r>
            <a:r>
              <a:rPr lang="en-US" sz="2800" b="1" dirty="0" smtClean="0">
                <a:solidFill>
                  <a:srgbClr val="000066"/>
                </a:solidFill>
                <a:latin typeface="Tahoma" pitchFamily="34" charset="0"/>
                <a:ea typeface="Tahoma" pitchFamily="34" charset="0"/>
                <a:cs typeface="Tahoma" pitchFamily="34" charset="0"/>
              </a:rPr>
              <a:t> </a:t>
            </a:r>
            <a:r>
              <a:rPr lang="en-US" sz="2800" b="1" dirty="0" err="1" smtClean="0">
                <a:solidFill>
                  <a:srgbClr val="000066"/>
                </a:solidFill>
                <a:latin typeface="Tahoma" pitchFamily="34" charset="0"/>
                <a:ea typeface="Tahoma" pitchFamily="34" charset="0"/>
                <a:cs typeface="Tahoma" pitchFamily="34" charset="0"/>
              </a:rPr>
              <a:t>phì</a:t>
            </a:r>
            <a:r>
              <a:rPr lang="en-US" sz="2800" b="1" dirty="0" smtClean="0">
                <a:solidFill>
                  <a:srgbClr val="000066"/>
                </a:solidFill>
                <a:latin typeface="Tahoma" pitchFamily="34" charset="0"/>
                <a:ea typeface="Tahoma" pitchFamily="34" charset="0"/>
                <a:cs typeface="Tahoma" pitchFamily="34" charset="0"/>
              </a:rPr>
              <a:t> </a:t>
            </a:r>
            <a:r>
              <a:rPr lang="en-US" sz="2800" b="1" dirty="0" err="1" smtClean="0">
                <a:solidFill>
                  <a:srgbClr val="000066"/>
                </a:solidFill>
                <a:latin typeface="Tahoma" pitchFamily="34" charset="0"/>
                <a:ea typeface="Tahoma" pitchFamily="34" charset="0"/>
                <a:cs typeface="Tahoma" pitchFamily="34" charset="0"/>
              </a:rPr>
              <a:t>gây</a:t>
            </a:r>
            <a:r>
              <a:rPr lang="en-US" sz="2800" b="1" dirty="0" smtClean="0">
                <a:solidFill>
                  <a:srgbClr val="000066"/>
                </a:solidFill>
                <a:latin typeface="Tahoma" pitchFamily="34" charset="0"/>
                <a:ea typeface="Tahoma" pitchFamily="34" charset="0"/>
                <a:cs typeface="Tahoma" pitchFamily="34" charset="0"/>
              </a:rPr>
              <a:t> </a:t>
            </a:r>
            <a:r>
              <a:rPr lang="en-US" sz="2800" b="1" dirty="0" err="1" smtClean="0">
                <a:solidFill>
                  <a:srgbClr val="000066"/>
                </a:solidFill>
                <a:latin typeface="Tahoma" pitchFamily="34" charset="0"/>
                <a:ea typeface="Tahoma" pitchFamily="34" charset="0"/>
                <a:cs typeface="Tahoma" pitchFamily="34" charset="0"/>
              </a:rPr>
              <a:t>ra</a:t>
            </a:r>
            <a:r>
              <a:rPr lang="en-US" sz="2800" b="1" dirty="0" smtClean="0">
                <a:solidFill>
                  <a:srgbClr val="000066"/>
                </a:solidFill>
                <a:latin typeface="Tahoma" pitchFamily="34" charset="0"/>
                <a:ea typeface="Tahoma" pitchFamily="34" charset="0"/>
                <a:cs typeface="Tahoma" pitchFamily="34" charset="0"/>
              </a:rPr>
              <a:t> </a:t>
            </a:r>
            <a:r>
              <a:rPr lang="en-US" sz="2800" b="1" dirty="0" err="1" smtClean="0">
                <a:solidFill>
                  <a:srgbClr val="000066"/>
                </a:solidFill>
                <a:latin typeface="Tahoma" pitchFamily="34" charset="0"/>
                <a:ea typeface="Tahoma" pitchFamily="34" charset="0"/>
                <a:cs typeface="Tahoma" pitchFamily="34" charset="0"/>
              </a:rPr>
              <a:t>các</a:t>
            </a:r>
            <a:r>
              <a:rPr lang="en-US" sz="2800" b="1" dirty="0" smtClean="0">
                <a:solidFill>
                  <a:srgbClr val="000066"/>
                </a:solidFill>
                <a:latin typeface="Tahoma" pitchFamily="34" charset="0"/>
                <a:ea typeface="Tahoma" pitchFamily="34" charset="0"/>
                <a:cs typeface="Tahoma" pitchFamily="34" charset="0"/>
              </a:rPr>
              <a:t> </a:t>
            </a:r>
            <a:r>
              <a:rPr lang="en-US" sz="2800" b="1" dirty="0" err="1" smtClean="0">
                <a:solidFill>
                  <a:srgbClr val="000066"/>
                </a:solidFill>
                <a:latin typeface="Tahoma" pitchFamily="34" charset="0"/>
                <a:ea typeface="Tahoma" pitchFamily="34" charset="0"/>
                <a:cs typeface="Tahoma" pitchFamily="34" charset="0"/>
              </a:rPr>
              <a:t>vấn</a:t>
            </a:r>
            <a:r>
              <a:rPr lang="en-US" sz="2800" b="1" dirty="0" smtClean="0">
                <a:solidFill>
                  <a:srgbClr val="000066"/>
                </a:solidFill>
                <a:latin typeface="Tahoma" pitchFamily="34" charset="0"/>
                <a:ea typeface="Tahoma" pitchFamily="34" charset="0"/>
                <a:cs typeface="Tahoma" pitchFamily="34" charset="0"/>
              </a:rPr>
              <a:t> </a:t>
            </a:r>
            <a:r>
              <a:rPr lang="en-US" sz="2800" b="1" dirty="0" err="1" smtClean="0">
                <a:solidFill>
                  <a:srgbClr val="000066"/>
                </a:solidFill>
                <a:latin typeface="Tahoma" pitchFamily="34" charset="0"/>
                <a:ea typeface="Tahoma" pitchFamily="34" charset="0"/>
                <a:cs typeface="Tahoma" pitchFamily="34" charset="0"/>
              </a:rPr>
              <a:t>đề</a:t>
            </a:r>
            <a:r>
              <a:rPr lang="en-US" sz="2800" b="1" dirty="0" smtClean="0">
                <a:solidFill>
                  <a:srgbClr val="000066"/>
                </a:solidFill>
                <a:latin typeface="Tahoma" pitchFamily="34" charset="0"/>
                <a:ea typeface="Tahoma" pitchFamily="34" charset="0"/>
                <a:cs typeface="Tahoma" pitchFamily="34" charset="0"/>
              </a:rPr>
              <a:t> </a:t>
            </a:r>
            <a:r>
              <a:rPr lang="en-US" sz="2800" b="1" dirty="0" err="1" smtClean="0">
                <a:solidFill>
                  <a:srgbClr val="000066"/>
                </a:solidFill>
                <a:latin typeface="Tahoma" pitchFamily="34" charset="0"/>
                <a:ea typeface="Tahoma" pitchFamily="34" charset="0"/>
                <a:cs typeface="Tahoma" pitchFamily="34" charset="0"/>
              </a:rPr>
              <a:t>gì</a:t>
            </a:r>
            <a:r>
              <a:rPr lang="en-US" sz="2800" b="1" dirty="0" smtClean="0">
                <a:solidFill>
                  <a:srgbClr val="000066"/>
                </a:solidFill>
                <a:latin typeface="Tahoma" pitchFamily="34" charset="0"/>
                <a:ea typeface="Tahoma" pitchFamily="34" charset="0"/>
                <a:cs typeface="Tahoma" pitchFamily="34" charset="0"/>
              </a:rPr>
              <a:t>?</a:t>
            </a:r>
            <a:endParaRPr lang="en-US" sz="2800" b="1" dirty="0">
              <a:solidFill>
                <a:srgbClr val="000066"/>
              </a:solidFill>
              <a:latin typeface="Tahoma" pitchFamily="34" charset="0"/>
              <a:ea typeface="Tahoma" pitchFamily="34" charset="0"/>
              <a:cs typeface="Tahoma" pitchFamily="34" charset="0"/>
            </a:endParaRPr>
          </a:p>
        </p:txBody>
      </p:sp>
      <p:sp>
        <p:nvSpPr>
          <p:cNvPr id="4" name="16-Point Star 3"/>
          <p:cNvSpPr/>
          <p:nvPr/>
        </p:nvSpPr>
        <p:spPr>
          <a:xfrm>
            <a:off x="152400" y="228600"/>
            <a:ext cx="3429000" cy="2819400"/>
          </a:xfrm>
          <a:prstGeom prst="star16">
            <a:avLst>
              <a:gd name="adj" fmla="val 4172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480048"/>
                </a:solidFill>
                <a:latin typeface="Tahoma" pitchFamily="34" charset="0"/>
                <a:ea typeface="Tahoma" pitchFamily="34" charset="0"/>
                <a:cs typeface="Tahoma" pitchFamily="34" charset="0"/>
              </a:rPr>
              <a:t>Các</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vấn</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đề</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về</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sức</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khỏe</a:t>
            </a:r>
            <a:endParaRPr lang="en-US" sz="2800" dirty="0">
              <a:solidFill>
                <a:srgbClr val="480048"/>
              </a:solidFill>
              <a:latin typeface="Tahoma" pitchFamily="34" charset="0"/>
              <a:ea typeface="Tahoma" pitchFamily="34" charset="0"/>
              <a:cs typeface="Tahoma" pitchFamily="34" charset="0"/>
            </a:endParaRPr>
          </a:p>
        </p:txBody>
      </p:sp>
      <p:sp>
        <p:nvSpPr>
          <p:cNvPr id="5" name="16-Point Star 4"/>
          <p:cNvSpPr/>
          <p:nvPr/>
        </p:nvSpPr>
        <p:spPr>
          <a:xfrm>
            <a:off x="5181600" y="3657600"/>
            <a:ext cx="3429000" cy="2819400"/>
          </a:xfrm>
          <a:prstGeom prst="star16">
            <a:avLst>
              <a:gd name="adj" fmla="val 41721"/>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480048"/>
                </a:solidFill>
                <a:latin typeface="Tahoma" pitchFamily="34" charset="0"/>
                <a:ea typeface="Tahoma" pitchFamily="34" charset="0"/>
                <a:cs typeface="Tahoma" pitchFamily="34" charset="0"/>
              </a:rPr>
              <a:t>Các</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vấn</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đề</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về</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tâm</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lý</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xã</a:t>
            </a:r>
            <a:r>
              <a:rPr lang="en-US" sz="2800" dirty="0" smtClean="0">
                <a:solidFill>
                  <a:srgbClr val="480048"/>
                </a:solidFill>
                <a:latin typeface="Tahoma" pitchFamily="34" charset="0"/>
                <a:ea typeface="Tahoma" pitchFamily="34" charset="0"/>
                <a:cs typeface="Tahoma" pitchFamily="34" charset="0"/>
              </a:rPr>
              <a:t> </a:t>
            </a:r>
            <a:r>
              <a:rPr lang="en-US" sz="2800" dirty="0" err="1" smtClean="0">
                <a:solidFill>
                  <a:srgbClr val="480048"/>
                </a:solidFill>
                <a:latin typeface="Tahoma" pitchFamily="34" charset="0"/>
                <a:ea typeface="Tahoma" pitchFamily="34" charset="0"/>
                <a:cs typeface="Tahoma" pitchFamily="34" charset="0"/>
              </a:rPr>
              <a:t>hội</a:t>
            </a:r>
            <a:endParaRPr lang="en-US" sz="2800" dirty="0">
              <a:solidFill>
                <a:srgbClr val="480048"/>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57846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ocuments\760c0ba0809f2e3aa25ed99ef43e38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3048000"/>
            <a:ext cx="2609850" cy="3464403"/>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81000" y="685800"/>
            <a:ext cx="5105400" cy="36576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600"/>
              </a:lnSpc>
            </a:pPr>
            <a:r>
              <a:rPr lang="en-US" sz="2600" dirty="0" smtClean="0">
                <a:solidFill>
                  <a:srgbClr val="000066"/>
                </a:solidFill>
                <a:latin typeface="Tahoma" pitchFamily="34" charset="0"/>
                <a:ea typeface="Tahoma" pitchFamily="34" charset="0"/>
                <a:cs typeface="Tahoma" pitchFamily="34" charset="0"/>
              </a:rPr>
              <a:t>- </a:t>
            </a:r>
            <a:r>
              <a:rPr lang="vi-VN" sz="2600" dirty="0" smtClean="0">
                <a:solidFill>
                  <a:srgbClr val="000066"/>
                </a:solidFill>
                <a:latin typeface="Tahoma" pitchFamily="34" charset="0"/>
                <a:ea typeface="Tahoma" pitchFamily="34" charset="0"/>
                <a:cs typeface="Tahoma" pitchFamily="34" charset="0"/>
              </a:rPr>
              <a:t>Cảm </a:t>
            </a:r>
            <a:r>
              <a:rPr lang="vi-VN" sz="2600" dirty="0">
                <a:solidFill>
                  <a:srgbClr val="000066"/>
                </a:solidFill>
                <a:latin typeface="Tahoma" pitchFamily="34" charset="0"/>
                <a:ea typeface="Tahoma" pitchFamily="34" charset="0"/>
                <a:cs typeface="Tahoma" pitchFamily="34" charset="0"/>
              </a:rPr>
              <a:t>xúc: khuynh hướng mắc chứng tự ti, </a:t>
            </a:r>
            <a:r>
              <a:rPr lang="vi-VN" sz="2600" dirty="0" smtClean="0">
                <a:solidFill>
                  <a:srgbClr val="000066"/>
                </a:solidFill>
                <a:latin typeface="Tahoma" pitchFamily="34" charset="0"/>
                <a:ea typeface="Tahoma" pitchFamily="34" charset="0"/>
                <a:cs typeface="Tahoma" pitchFamily="34" charset="0"/>
              </a:rPr>
              <a:t>trầm </a:t>
            </a:r>
            <a:r>
              <a:rPr lang="vi-VN" sz="2600" dirty="0">
                <a:solidFill>
                  <a:srgbClr val="000066"/>
                </a:solidFill>
                <a:latin typeface="Tahoma" pitchFamily="34" charset="0"/>
                <a:ea typeface="Tahoma" pitchFamily="34" charset="0"/>
                <a:cs typeface="Tahoma" pitchFamily="34" charset="0"/>
              </a:rPr>
              <a:t>cảm</a:t>
            </a:r>
          </a:p>
          <a:p>
            <a:pPr>
              <a:lnSpc>
                <a:spcPts val="3600"/>
              </a:lnSpc>
            </a:pPr>
            <a:r>
              <a:rPr lang="en-US" sz="2600" dirty="0" smtClean="0">
                <a:solidFill>
                  <a:srgbClr val="000066"/>
                </a:solidFill>
                <a:latin typeface="Tahoma" pitchFamily="34" charset="0"/>
                <a:ea typeface="Tahoma" pitchFamily="34" charset="0"/>
                <a:cs typeface="Tahoma" pitchFamily="34" charset="0"/>
              </a:rPr>
              <a:t>- </a:t>
            </a:r>
            <a:r>
              <a:rPr lang="vi-VN" sz="2600" dirty="0" smtClean="0">
                <a:solidFill>
                  <a:srgbClr val="000066"/>
                </a:solidFill>
                <a:latin typeface="Tahoma" pitchFamily="34" charset="0"/>
                <a:ea typeface="Tahoma" pitchFamily="34" charset="0"/>
                <a:cs typeface="Tahoma" pitchFamily="34" charset="0"/>
              </a:rPr>
              <a:t>Xã </a:t>
            </a:r>
            <a:r>
              <a:rPr lang="vi-VN" sz="2600" dirty="0">
                <a:solidFill>
                  <a:srgbClr val="000066"/>
                </a:solidFill>
                <a:latin typeface="Tahoma" pitchFamily="34" charset="0"/>
                <a:ea typeface="Tahoma" pitchFamily="34" charset="0"/>
                <a:cs typeface="Tahoma" pitchFamily="34" charset="0"/>
              </a:rPr>
              <a:t>hội: bị kỳ thị, </a:t>
            </a:r>
            <a:r>
              <a:rPr lang="vi-VN" sz="2600" dirty="0" smtClean="0">
                <a:solidFill>
                  <a:srgbClr val="000066"/>
                </a:solidFill>
                <a:latin typeface="Tahoma" pitchFamily="34" charset="0"/>
                <a:ea typeface="Tahoma" pitchFamily="34" charset="0"/>
                <a:cs typeface="Tahoma" pitchFamily="34" charset="0"/>
              </a:rPr>
              <a:t>chọc </a:t>
            </a:r>
            <a:r>
              <a:rPr lang="vi-VN" sz="2600" dirty="0">
                <a:solidFill>
                  <a:srgbClr val="000066"/>
                </a:solidFill>
                <a:latin typeface="Tahoma" pitchFamily="34" charset="0"/>
                <a:ea typeface="Tahoma" pitchFamily="34" charset="0"/>
                <a:cs typeface="Tahoma" pitchFamily="34" charset="0"/>
              </a:rPr>
              <a:t>ghẹo, bị bắt nạt để lại những tổn thương tâm lý sâu sắc cho đến tuổi trưởng thành.</a:t>
            </a:r>
          </a:p>
        </p:txBody>
      </p:sp>
    </p:spTree>
    <p:extLst>
      <p:ext uri="{BB962C8B-B14F-4D97-AF65-F5344CB8AC3E}">
        <p14:creationId xmlns:p14="http://schemas.microsoft.com/office/powerpoint/2010/main" val="1646926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3124200" cy="6858000"/>
            <a:chOff x="0" y="0"/>
            <a:chExt cx="3124200" cy="6858000"/>
          </a:xfrm>
        </p:grpSpPr>
        <p:sp>
          <p:nvSpPr>
            <p:cNvPr id="2" name="Flowchart: Delay 1"/>
            <p:cNvSpPr/>
            <p:nvPr/>
          </p:nvSpPr>
          <p:spPr>
            <a:xfrm>
              <a:off x="0" y="0"/>
              <a:ext cx="3124200" cy="6858000"/>
            </a:xfrm>
            <a:prstGeom prst="flowChartDelay">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43000" y="2057400"/>
              <a:ext cx="1447799" cy="2503249"/>
            </a:xfrm>
            <a:prstGeom prst="rect">
              <a:avLst/>
            </a:prstGeom>
            <a:noFill/>
          </p:spPr>
          <p:txBody>
            <a:bodyPr wrap="square" rtlCol="0">
              <a:spAutoFit/>
            </a:bodyPr>
            <a:lstStyle/>
            <a:p>
              <a:pPr algn="ctr">
                <a:lnSpc>
                  <a:spcPts val="4700"/>
                </a:lnSpc>
              </a:pPr>
              <a:r>
                <a:rPr lang="en-US" sz="3600" b="1" dirty="0" err="1" smtClean="0">
                  <a:solidFill>
                    <a:srgbClr val="480048"/>
                  </a:solidFill>
                  <a:latin typeface="Tahoma" pitchFamily="34" charset="0"/>
                  <a:ea typeface="Tahoma" pitchFamily="34" charset="0"/>
                  <a:cs typeface="Tahoma" pitchFamily="34" charset="0"/>
                </a:rPr>
                <a:t>Biện</a:t>
              </a:r>
              <a:r>
                <a:rPr lang="en-US" sz="3600" b="1" dirty="0" smtClean="0">
                  <a:solidFill>
                    <a:srgbClr val="480048"/>
                  </a:solidFill>
                  <a:latin typeface="Tahoma" pitchFamily="34" charset="0"/>
                  <a:ea typeface="Tahoma" pitchFamily="34" charset="0"/>
                  <a:cs typeface="Tahoma" pitchFamily="34" charset="0"/>
                </a:rPr>
                <a:t> </a:t>
              </a:r>
              <a:r>
                <a:rPr lang="en-US" sz="3600" b="1" dirty="0" err="1" smtClean="0">
                  <a:solidFill>
                    <a:srgbClr val="480048"/>
                  </a:solidFill>
                  <a:latin typeface="Tahoma" pitchFamily="34" charset="0"/>
                  <a:ea typeface="Tahoma" pitchFamily="34" charset="0"/>
                  <a:cs typeface="Tahoma" pitchFamily="34" charset="0"/>
                </a:rPr>
                <a:t>pháp</a:t>
              </a:r>
              <a:r>
                <a:rPr lang="en-US" sz="3600" b="1" dirty="0" smtClean="0">
                  <a:solidFill>
                    <a:srgbClr val="480048"/>
                  </a:solidFill>
                  <a:latin typeface="Tahoma" pitchFamily="34" charset="0"/>
                  <a:ea typeface="Tahoma" pitchFamily="34" charset="0"/>
                  <a:cs typeface="Tahoma" pitchFamily="34" charset="0"/>
                </a:rPr>
                <a:t> </a:t>
              </a:r>
              <a:r>
                <a:rPr lang="en-US" sz="3600" b="1" dirty="0" err="1" smtClean="0">
                  <a:solidFill>
                    <a:srgbClr val="480048"/>
                  </a:solidFill>
                  <a:latin typeface="Tahoma" pitchFamily="34" charset="0"/>
                  <a:ea typeface="Tahoma" pitchFamily="34" charset="0"/>
                  <a:cs typeface="Tahoma" pitchFamily="34" charset="0"/>
                </a:rPr>
                <a:t>điều</a:t>
              </a:r>
              <a:r>
                <a:rPr lang="en-US" sz="3600" b="1" dirty="0" smtClean="0">
                  <a:solidFill>
                    <a:srgbClr val="480048"/>
                  </a:solidFill>
                  <a:latin typeface="Tahoma" pitchFamily="34" charset="0"/>
                  <a:ea typeface="Tahoma" pitchFamily="34" charset="0"/>
                  <a:cs typeface="Tahoma" pitchFamily="34" charset="0"/>
                </a:rPr>
                <a:t> </a:t>
              </a:r>
              <a:r>
                <a:rPr lang="en-US" sz="3600" b="1" dirty="0" err="1" smtClean="0">
                  <a:solidFill>
                    <a:srgbClr val="480048"/>
                  </a:solidFill>
                  <a:latin typeface="Tahoma" pitchFamily="34" charset="0"/>
                  <a:ea typeface="Tahoma" pitchFamily="34" charset="0"/>
                  <a:cs typeface="Tahoma" pitchFamily="34" charset="0"/>
                </a:rPr>
                <a:t>trị</a:t>
              </a:r>
              <a:endParaRPr lang="en-US" sz="3600" b="1" dirty="0">
                <a:solidFill>
                  <a:srgbClr val="480048"/>
                </a:solidFill>
                <a:latin typeface="Tahoma" pitchFamily="34" charset="0"/>
                <a:ea typeface="Tahoma" pitchFamily="34" charset="0"/>
                <a:cs typeface="Tahoma" pitchFamily="34" charset="0"/>
              </a:endParaRPr>
            </a:p>
          </p:txBody>
        </p:sp>
      </p:grpSp>
      <p:sp>
        <p:nvSpPr>
          <p:cNvPr id="5" name="Flowchart: Alternate Process 4"/>
          <p:cNvSpPr/>
          <p:nvPr/>
        </p:nvSpPr>
        <p:spPr>
          <a:xfrm>
            <a:off x="3429000" y="457200"/>
            <a:ext cx="4648200" cy="762000"/>
          </a:xfrm>
          <a:prstGeom prst="flowChartAlternateProcess">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ahoma" pitchFamily="34" charset="0"/>
                <a:ea typeface="Tahoma" pitchFamily="34" charset="0"/>
                <a:cs typeface="Tahoma" pitchFamily="34" charset="0"/>
              </a:rPr>
              <a:t>Biện</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pháp</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dinh</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dưỡng</a:t>
            </a:r>
            <a:endParaRPr lang="vi-VN" sz="2800" dirty="0">
              <a:solidFill>
                <a:srgbClr val="002060"/>
              </a:solidFill>
              <a:latin typeface="Tahoma" pitchFamily="34" charset="0"/>
              <a:ea typeface="Tahoma" pitchFamily="34" charset="0"/>
              <a:cs typeface="Tahoma" pitchFamily="34" charset="0"/>
            </a:endParaRPr>
          </a:p>
        </p:txBody>
      </p:sp>
      <p:sp>
        <p:nvSpPr>
          <p:cNvPr id="6" name="Flowchart: Alternate Process 5"/>
          <p:cNvSpPr/>
          <p:nvPr/>
        </p:nvSpPr>
        <p:spPr>
          <a:xfrm>
            <a:off x="3429000" y="3124200"/>
            <a:ext cx="4648200" cy="76200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ahoma" pitchFamily="34" charset="0"/>
                <a:ea typeface="Tahoma" pitchFamily="34" charset="0"/>
                <a:cs typeface="Tahoma" pitchFamily="34" charset="0"/>
              </a:rPr>
              <a:t>Biện</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pháp</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vận</a:t>
            </a:r>
            <a:r>
              <a:rPr lang="en-US" sz="2800" dirty="0" smtClean="0">
                <a:solidFill>
                  <a:srgbClr val="002060"/>
                </a:solidFill>
                <a:latin typeface="Tahoma" pitchFamily="34" charset="0"/>
                <a:ea typeface="Tahoma" pitchFamily="34" charset="0"/>
                <a:cs typeface="Tahoma" pitchFamily="34" charset="0"/>
              </a:rPr>
              <a:t> </a:t>
            </a:r>
            <a:r>
              <a:rPr lang="en-US" sz="2800" dirty="0" err="1" smtClean="0">
                <a:solidFill>
                  <a:srgbClr val="002060"/>
                </a:solidFill>
                <a:latin typeface="Tahoma" pitchFamily="34" charset="0"/>
                <a:ea typeface="Tahoma" pitchFamily="34" charset="0"/>
                <a:cs typeface="Tahoma" pitchFamily="34" charset="0"/>
              </a:rPr>
              <a:t>động</a:t>
            </a:r>
            <a:endParaRPr lang="vi-VN" sz="2800" dirty="0">
              <a:solidFill>
                <a:srgbClr val="002060"/>
              </a:solidFill>
              <a:latin typeface="Tahoma" pitchFamily="34" charset="0"/>
              <a:ea typeface="Tahoma" pitchFamily="34" charset="0"/>
              <a:cs typeface="Tahoma" pitchFamily="34" charset="0"/>
            </a:endParaRPr>
          </a:p>
        </p:txBody>
      </p:sp>
      <p:sp>
        <p:nvSpPr>
          <p:cNvPr id="7" name="TextBox 6"/>
          <p:cNvSpPr txBox="1"/>
          <p:nvPr/>
        </p:nvSpPr>
        <p:spPr>
          <a:xfrm>
            <a:off x="4114800" y="1371600"/>
            <a:ext cx="4714752" cy="1569660"/>
          </a:xfrm>
          <a:prstGeom prst="rect">
            <a:avLst/>
          </a:prstGeom>
          <a:solidFill>
            <a:schemeClr val="accent3">
              <a:lumMod val="20000"/>
              <a:lumOff val="80000"/>
            </a:schemeClr>
          </a:solidFill>
        </p:spPr>
        <p:txBody>
          <a:bodyPr wrap="none" rtlCol="0">
            <a:spAutoFit/>
          </a:bodyPr>
          <a:lstStyle/>
          <a:p>
            <a:pPr marL="285750" indent="-285750">
              <a:buFontTx/>
              <a:buChar char="-"/>
            </a:pPr>
            <a:r>
              <a:rPr lang="en-US" sz="2400" dirty="0" err="1" smtClean="0">
                <a:solidFill>
                  <a:srgbClr val="480048"/>
                </a:solidFill>
                <a:latin typeface="Tahoma" pitchFamily="34" charset="0"/>
                <a:ea typeface="Tahoma" pitchFamily="34" charset="0"/>
                <a:cs typeface="Tahoma" pitchFamily="34" charset="0"/>
              </a:rPr>
              <a:t>Ăn</a:t>
            </a:r>
            <a:r>
              <a:rPr lang="en-US" sz="2400" dirty="0" smtClean="0">
                <a:solidFill>
                  <a:srgbClr val="480048"/>
                </a:solidFill>
                <a:latin typeface="Tahoma" pitchFamily="34" charset="0"/>
                <a:ea typeface="Tahoma" pitchFamily="34" charset="0"/>
                <a:cs typeface="Tahoma" pitchFamily="34" charset="0"/>
              </a:rPr>
              <a:t> </a:t>
            </a:r>
            <a:r>
              <a:rPr lang="en-US" sz="2400" dirty="0" err="1" smtClean="0">
                <a:solidFill>
                  <a:srgbClr val="480048"/>
                </a:solidFill>
                <a:latin typeface="Tahoma" pitchFamily="34" charset="0"/>
                <a:ea typeface="Tahoma" pitchFamily="34" charset="0"/>
                <a:cs typeface="Tahoma" pitchFamily="34" charset="0"/>
              </a:rPr>
              <a:t>ít</a:t>
            </a:r>
            <a:r>
              <a:rPr lang="en-US" sz="2400" dirty="0" smtClean="0">
                <a:solidFill>
                  <a:srgbClr val="480048"/>
                </a:solidFill>
                <a:latin typeface="Tahoma" pitchFamily="34" charset="0"/>
                <a:ea typeface="Tahoma" pitchFamily="34" charset="0"/>
                <a:cs typeface="Tahoma" pitchFamily="34" charset="0"/>
              </a:rPr>
              <a:t> </a:t>
            </a:r>
            <a:r>
              <a:rPr lang="en-US" sz="2400" dirty="0" err="1" smtClean="0">
                <a:solidFill>
                  <a:srgbClr val="480048"/>
                </a:solidFill>
                <a:latin typeface="Tahoma" pitchFamily="34" charset="0"/>
                <a:ea typeface="Tahoma" pitchFamily="34" charset="0"/>
                <a:cs typeface="Tahoma" pitchFamily="34" charset="0"/>
              </a:rPr>
              <a:t>năng</a:t>
            </a:r>
            <a:r>
              <a:rPr lang="en-US" sz="2400" dirty="0" smtClean="0">
                <a:solidFill>
                  <a:srgbClr val="480048"/>
                </a:solidFill>
                <a:latin typeface="Tahoma" pitchFamily="34" charset="0"/>
                <a:ea typeface="Tahoma" pitchFamily="34" charset="0"/>
                <a:cs typeface="Tahoma" pitchFamily="34" charset="0"/>
              </a:rPr>
              <a:t> </a:t>
            </a:r>
            <a:r>
              <a:rPr lang="en-US" sz="2400" dirty="0" err="1" smtClean="0">
                <a:solidFill>
                  <a:srgbClr val="480048"/>
                </a:solidFill>
                <a:latin typeface="Tahoma" pitchFamily="34" charset="0"/>
                <a:ea typeface="Tahoma" pitchFamily="34" charset="0"/>
                <a:cs typeface="Tahoma" pitchFamily="34" charset="0"/>
              </a:rPr>
              <a:t>lượng</a:t>
            </a:r>
            <a:r>
              <a:rPr lang="en-US" sz="2400" dirty="0" smtClean="0">
                <a:solidFill>
                  <a:srgbClr val="480048"/>
                </a:solidFill>
                <a:latin typeface="Tahoma" pitchFamily="34" charset="0"/>
                <a:ea typeface="Tahoma" pitchFamily="34" charset="0"/>
                <a:cs typeface="Tahoma" pitchFamily="34" charset="0"/>
              </a:rPr>
              <a:t> </a:t>
            </a:r>
            <a:r>
              <a:rPr lang="en-US" sz="2400" dirty="0" err="1" smtClean="0">
                <a:solidFill>
                  <a:srgbClr val="480048"/>
                </a:solidFill>
                <a:latin typeface="Tahoma" pitchFamily="34" charset="0"/>
                <a:ea typeface="Tahoma" pitchFamily="34" charset="0"/>
                <a:cs typeface="Tahoma" pitchFamily="34" charset="0"/>
              </a:rPr>
              <a:t>hơn</a:t>
            </a:r>
            <a:endParaRPr lang="en-US" sz="2400" dirty="0" smtClean="0">
              <a:solidFill>
                <a:srgbClr val="480048"/>
              </a:solidFill>
              <a:latin typeface="Tahoma" pitchFamily="34" charset="0"/>
              <a:ea typeface="Tahoma" pitchFamily="34" charset="0"/>
              <a:cs typeface="Tahoma" pitchFamily="34" charset="0"/>
            </a:endParaRPr>
          </a:p>
          <a:p>
            <a:pPr marL="285750" indent="-285750">
              <a:buFontTx/>
              <a:buChar char="-"/>
            </a:pPr>
            <a:r>
              <a:rPr lang="en-US" sz="2400" dirty="0" err="1">
                <a:solidFill>
                  <a:srgbClr val="480048"/>
                </a:solidFill>
                <a:latin typeface="Tahoma" pitchFamily="34" charset="0"/>
                <a:ea typeface="Tahoma" pitchFamily="34" charset="0"/>
                <a:cs typeface="Tahoma" pitchFamily="34" charset="0"/>
              </a:rPr>
              <a:t>Dùng</a:t>
            </a:r>
            <a:r>
              <a:rPr lang="en-US" sz="2400" dirty="0">
                <a:solidFill>
                  <a:srgbClr val="480048"/>
                </a:solidFill>
                <a:latin typeface="Tahoma" pitchFamily="34" charset="0"/>
                <a:ea typeface="Tahoma" pitchFamily="34" charset="0"/>
                <a:cs typeface="Tahoma" pitchFamily="34" charset="0"/>
              </a:rPr>
              <a:t> </a:t>
            </a:r>
            <a:r>
              <a:rPr lang="en-US" sz="2400" dirty="0" err="1">
                <a:solidFill>
                  <a:srgbClr val="480048"/>
                </a:solidFill>
                <a:latin typeface="Tahoma" pitchFamily="34" charset="0"/>
                <a:ea typeface="Tahoma" pitchFamily="34" charset="0"/>
                <a:cs typeface="Tahoma" pitchFamily="34" charset="0"/>
              </a:rPr>
              <a:t>thực</a:t>
            </a:r>
            <a:r>
              <a:rPr lang="en-US" sz="2400" dirty="0">
                <a:solidFill>
                  <a:srgbClr val="480048"/>
                </a:solidFill>
                <a:latin typeface="Tahoma" pitchFamily="34" charset="0"/>
                <a:ea typeface="Tahoma" pitchFamily="34" charset="0"/>
                <a:cs typeface="Tahoma" pitchFamily="34" charset="0"/>
              </a:rPr>
              <a:t> </a:t>
            </a:r>
            <a:r>
              <a:rPr lang="en-US" sz="2400" dirty="0" err="1">
                <a:solidFill>
                  <a:srgbClr val="480048"/>
                </a:solidFill>
                <a:latin typeface="Tahoma" pitchFamily="34" charset="0"/>
                <a:ea typeface="Tahoma" pitchFamily="34" charset="0"/>
                <a:cs typeface="Tahoma" pitchFamily="34" charset="0"/>
              </a:rPr>
              <a:t>phẩm</a:t>
            </a:r>
            <a:r>
              <a:rPr lang="en-US" sz="2400" dirty="0">
                <a:solidFill>
                  <a:srgbClr val="480048"/>
                </a:solidFill>
                <a:latin typeface="Tahoma" pitchFamily="34" charset="0"/>
                <a:ea typeface="Tahoma" pitchFamily="34" charset="0"/>
                <a:cs typeface="Tahoma" pitchFamily="34" charset="0"/>
              </a:rPr>
              <a:t> </a:t>
            </a:r>
            <a:r>
              <a:rPr lang="en-US" sz="2400" dirty="0" err="1">
                <a:solidFill>
                  <a:srgbClr val="480048"/>
                </a:solidFill>
                <a:latin typeface="Tahoma" pitchFamily="34" charset="0"/>
                <a:ea typeface="Tahoma" pitchFamily="34" charset="0"/>
                <a:cs typeface="Tahoma" pitchFamily="34" charset="0"/>
              </a:rPr>
              <a:t>nguyên</a:t>
            </a:r>
            <a:r>
              <a:rPr lang="en-US" sz="2400" dirty="0">
                <a:solidFill>
                  <a:srgbClr val="480048"/>
                </a:solidFill>
                <a:latin typeface="Tahoma" pitchFamily="34" charset="0"/>
                <a:ea typeface="Tahoma" pitchFamily="34" charset="0"/>
                <a:cs typeface="Tahoma" pitchFamily="34" charset="0"/>
              </a:rPr>
              <a:t> </a:t>
            </a:r>
            <a:r>
              <a:rPr lang="en-US" sz="2400" dirty="0" err="1" smtClean="0">
                <a:solidFill>
                  <a:srgbClr val="480048"/>
                </a:solidFill>
                <a:latin typeface="Tahoma" pitchFamily="34" charset="0"/>
                <a:ea typeface="Tahoma" pitchFamily="34" charset="0"/>
                <a:cs typeface="Tahoma" pitchFamily="34" charset="0"/>
              </a:rPr>
              <a:t>vẹn</a:t>
            </a:r>
            <a:endParaRPr lang="en-US" sz="2400" dirty="0" smtClean="0">
              <a:solidFill>
                <a:srgbClr val="480048"/>
              </a:solidFill>
              <a:latin typeface="Tahoma" pitchFamily="34" charset="0"/>
              <a:ea typeface="Tahoma" pitchFamily="34" charset="0"/>
              <a:cs typeface="Tahoma" pitchFamily="34" charset="0"/>
            </a:endParaRPr>
          </a:p>
          <a:p>
            <a:pPr marL="285750" indent="-285750">
              <a:buFontTx/>
              <a:buChar char="-"/>
            </a:pPr>
            <a:r>
              <a:rPr lang="vi-VN" sz="2400" dirty="0">
                <a:solidFill>
                  <a:srgbClr val="480048"/>
                </a:solidFill>
                <a:latin typeface="Tahoma" pitchFamily="34" charset="0"/>
                <a:ea typeface="Tahoma" pitchFamily="34" charset="0"/>
                <a:cs typeface="Tahoma" pitchFamily="34" charset="0"/>
              </a:rPr>
              <a:t>Giảm </a:t>
            </a:r>
            <a:r>
              <a:rPr lang="vi-VN" sz="2400" dirty="0" smtClean="0">
                <a:solidFill>
                  <a:srgbClr val="480048"/>
                </a:solidFill>
                <a:latin typeface="Tahoma" pitchFamily="34" charset="0"/>
                <a:ea typeface="Tahoma" pitchFamily="34" charset="0"/>
                <a:cs typeface="Tahoma" pitchFamily="34" charset="0"/>
              </a:rPr>
              <a:t>chất </a:t>
            </a:r>
            <a:r>
              <a:rPr lang="vi-VN" sz="2400" dirty="0">
                <a:solidFill>
                  <a:srgbClr val="480048"/>
                </a:solidFill>
                <a:latin typeface="Tahoma" pitchFamily="34" charset="0"/>
                <a:ea typeface="Tahoma" pitchFamily="34" charset="0"/>
                <a:cs typeface="Tahoma" pitchFamily="34" charset="0"/>
              </a:rPr>
              <a:t>bột </a:t>
            </a:r>
            <a:r>
              <a:rPr lang="vi-VN" sz="2400" dirty="0" smtClean="0">
                <a:solidFill>
                  <a:srgbClr val="480048"/>
                </a:solidFill>
                <a:latin typeface="Tahoma" pitchFamily="34" charset="0"/>
                <a:ea typeface="Tahoma" pitchFamily="34" charset="0"/>
                <a:cs typeface="Tahoma" pitchFamily="34" charset="0"/>
              </a:rPr>
              <a:t>đường</a:t>
            </a:r>
            <a:r>
              <a:rPr lang="en-US" sz="2400" dirty="0" smtClean="0">
                <a:solidFill>
                  <a:srgbClr val="480048"/>
                </a:solidFill>
                <a:latin typeface="Tahoma" pitchFamily="34" charset="0"/>
                <a:ea typeface="Tahoma" pitchFamily="34" charset="0"/>
                <a:cs typeface="Tahoma" pitchFamily="34" charset="0"/>
              </a:rPr>
              <a:t>, </a:t>
            </a:r>
            <a:r>
              <a:rPr lang="en-US" sz="2400" dirty="0" err="1" smtClean="0">
                <a:solidFill>
                  <a:srgbClr val="480048"/>
                </a:solidFill>
                <a:latin typeface="Tahoma" pitchFamily="34" charset="0"/>
                <a:ea typeface="Tahoma" pitchFamily="34" charset="0"/>
                <a:cs typeface="Tahoma" pitchFamily="34" charset="0"/>
              </a:rPr>
              <a:t>chất</a:t>
            </a:r>
            <a:r>
              <a:rPr lang="en-US" sz="2400" dirty="0" smtClean="0">
                <a:solidFill>
                  <a:srgbClr val="480048"/>
                </a:solidFill>
                <a:latin typeface="Tahoma" pitchFamily="34" charset="0"/>
                <a:ea typeface="Tahoma" pitchFamily="34" charset="0"/>
                <a:cs typeface="Tahoma" pitchFamily="34" charset="0"/>
              </a:rPr>
              <a:t> </a:t>
            </a:r>
            <a:r>
              <a:rPr lang="en-US" sz="2400" dirty="0" err="1" smtClean="0">
                <a:solidFill>
                  <a:srgbClr val="480048"/>
                </a:solidFill>
                <a:latin typeface="Tahoma" pitchFamily="34" charset="0"/>
                <a:ea typeface="Tahoma" pitchFamily="34" charset="0"/>
                <a:cs typeface="Tahoma" pitchFamily="34" charset="0"/>
              </a:rPr>
              <a:t>béo</a:t>
            </a:r>
            <a:endParaRPr lang="en-US" sz="2400" dirty="0" smtClean="0">
              <a:solidFill>
                <a:srgbClr val="480048"/>
              </a:solidFill>
              <a:latin typeface="Tahoma" pitchFamily="34" charset="0"/>
              <a:ea typeface="Tahoma" pitchFamily="34" charset="0"/>
              <a:cs typeface="Tahoma" pitchFamily="34" charset="0"/>
            </a:endParaRPr>
          </a:p>
          <a:p>
            <a:pPr marL="285750" indent="-285750">
              <a:buFontTx/>
              <a:buChar char="-"/>
            </a:pPr>
            <a:r>
              <a:rPr lang="vi-VN" sz="2400" dirty="0">
                <a:solidFill>
                  <a:srgbClr val="480048"/>
                </a:solidFill>
                <a:latin typeface="Tahoma" pitchFamily="34" charset="0"/>
                <a:ea typeface="Tahoma" pitchFamily="34" charset="0"/>
                <a:cs typeface="Tahoma" pitchFamily="34" charset="0"/>
              </a:rPr>
              <a:t>Nên ăn đều đặn tránh bỏ bữa</a:t>
            </a:r>
            <a:endParaRPr lang="en-US" sz="2400" dirty="0">
              <a:solidFill>
                <a:srgbClr val="480048"/>
              </a:solidFill>
              <a:latin typeface="Tahoma" pitchFamily="34" charset="0"/>
              <a:ea typeface="Tahoma" pitchFamily="34" charset="0"/>
              <a:cs typeface="Tahoma" pitchFamily="34" charset="0"/>
            </a:endParaRPr>
          </a:p>
        </p:txBody>
      </p:sp>
      <p:sp>
        <p:nvSpPr>
          <p:cNvPr id="8" name="TextBox 7"/>
          <p:cNvSpPr txBox="1"/>
          <p:nvPr/>
        </p:nvSpPr>
        <p:spPr>
          <a:xfrm>
            <a:off x="4114800" y="4038600"/>
            <a:ext cx="4714752" cy="2677656"/>
          </a:xfrm>
          <a:prstGeom prst="rect">
            <a:avLst/>
          </a:prstGeom>
          <a:solidFill>
            <a:schemeClr val="accent6">
              <a:lumMod val="20000"/>
              <a:lumOff val="80000"/>
            </a:schemeClr>
          </a:solidFill>
        </p:spPr>
        <p:txBody>
          <a:bodyPr wrap="square" rtlCol="0">
            <a:spAutoFit/>
          </a:bodyPr>
          <a:lstStyle/>
          <a:p>
            <a:pPr marL="285750" indent="-285750">
              <a:buFontTx/>
              <a:buChar char="-"/>
            </a:pPr>
            <a:r>
              <a:rPr lang="vi-VN" sz="2400" dirty="0">
                <a:solidFill>
                  <a:srgbClr val="480048"/>
                </a:solidFill>
                <a:latin typeface="Tahoma" pitchFamily="34" charset="0"/>
                <a:ea typeface="Tahoma" pitchFamily="34" charset="0"/>
                <a:cs typeface="Tahoma" pitchFamily="34" charset="0"/>
              </a:rPr>
              <a:t>Hạn chế giờ trẻ thụ động nằm, ngồi xem tivi </a:t>
            </a:r>
            <a:endParaRPr lang="en-US" sz="2400" dirty="0" smtClean="0">
              <a:solidFill>
                <a:srgbClr val="480048"/>
              </a:solidFill>
              <a:latin typeface="Tahoma" pitchFamily="34" charset="0"/>
              <a:ea typeface="Tahoma" pitchFamily="34" charset="0"/>
              <a:cs typeface="Tahoma" pitchFamily="34" charset="0"/>
            </a:endParaRPr>
          </a:p>
          <a:p>
            <a:pPr marL="285750" indent="-285750">
              <a:buFontTx/>
              <a:buChar char="-"/>
            </a:pPr>
            <a:r>
              <a:rPr lang="vi-VN" sz="2400" dirty="0">
                <a:solidFill>
                  <a:srgbClr val="480048"/>
                </a:solidFill>
                <a:latin typeface="Tahoma" pitchFamily="34" charset="0"/>
                <a:ea typeface="Tahoma" pitchFamily="34" charset="0"/>
                <a:cs typeface="Tahoma" pitchFamily="34" charset="0"/>
              </a:rPr>
              <a:t>Tập cho trẻ làm một số </a:t>
            </a:r>
            <a:r>
              <a:rPr lang="vi-VN" sz="2400" dirty="0" smtClean="0">
                <a:solidFill>
                  <a:srgbClr val="480048"/>
                </a:solidFill>
                <a:latin typeface="Tahoma" pitchFamily="34" charset="0"/>
                <a:ea typeface="Tahoma" pitchFamily="34" charset="0"/>
                <a:cs typeface="Tahoma" pitchFamily="34" charset="0"/>
              </a:rPr>
              <a:t>việc </a:t>
            </a:r>
            <a:r>
              <a:rPr lang="vi-VN" sz="2400" dirty="0">
                <a:solidFill>
                  <a:srgbClr val="480048"/>
                </a:solidFill>
                <a:latin typeface="Tahoma" pitchFamily="34" charset="0"/>
                <a:ea typeface="Tahoma" pitchFamily="34" charset="0"/>
                <a:cs typeface="Tahoma" pitchFamily="34" charset="0"/>
              </a:rPr>
              <a:t>ở lớp </a:t>
            </a:r>
            <a:r>
              <a:rPr lang="vi-VN" sz="2400" dirty="0" smtClean="0">
                <a:solidFill>
                  <a:srgbClr val="480048"/>
                </a:solidFill>
                <a:latin typeface="Tahoma" pitchFamily="34" charset="0"/>
                <a:ea typeface="Tahoma" pitchFamily="34" charset="0"/>
                <a:cs typeface="Tahoma" pitchFamily="34" charset="0"/>
              </a:rPr>
              <a:t>và </a:t>
            </a:r>
            <a:r>
              <a:rPr lang="vi-VN" sz="2400" dirty="0">
                <a:solidFill>
                  <a:srgbClr val="480048"/>
                </a:solidFill>
                <a:latin typeface="Tahoma" pitchFamily="34" charset="0"/>
                <a:ea typeface="Tahoma" pitchFamily="34" charset="0"/>
                <a:cs typeface="Tahoma" pitchFamily="34" charset="0"/>
              </a:rPr>
              <a:t>ở </a:t>
            </a:r>
            <a:r>
              <a:rPr lang="vi-VN" sz="2400" dirty="0" smtClean="0">
                <a:solidFill>
                  <a:srgbClr val="480048"/>
                </a:solidFill>
                <a:latin typeface="Tahoma" pitchFamily="34" charset="0"/>
                <a:ea typeface="Tahoma" pitchFamily="34" charset="0"/>
                <a:cs typeface="Tahoma" pitchFamily="34" charset="0"/>
              </a:rPr>
              <a:t>nhà</a:t>
            </a:r>
            <a:endParaRPr lang="en-US" sz="2400" dirty="0" smtClean="0">
              <a:solidFill>
                <a:srgbClr val="480048"/>
              </a:solidFill>
              <a:latin typeface="Tahoma" pitchFamily="34" charset="0"/>
              <a:ea typeface="Tahoma" pitchFamily="34" charset="0"/>
              <a:cs typeface="Tahoma" pitchFamily="34" charset="0"/>
            </a:endParaRPr>
          </a:p>
          <a:p>
            <a:pPr marL="285750" indent="-285750">
              <a:buFontTx/>
              <a:buChar char="-"/>
            </a:pPr>
            <a:r>
              <a:rPr lang="vi-VN" sz="2400" dirty="0">
                <a:solidFill>
                  <a:srgbClr val="480048"/>
                </a:solidFill>
                <a:latin typeface="Tahoma" pitchFamily="34" charset="0"/>
                <a:ea typeface="Tahoma" pitchFamily="34" charset="0"/>
                <a:cs typeface="Tahoma" pitchFamily="34" charset="0"/>
              </a:rPr>
              <a:t>Khuyến khích trẻ chơi các trò chơi vận động ưa thích và phù hợp</a:t>
            </a:r>
            <a:endParaRPr lang="en-US" sz="2400" dirty="0" smtClean="0">
              <a:solidFill>
                <a:srgbClr val="480048"/>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9112711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p:nvPr/>
        </p:nvSpPr>
        <p:spPr>
          <a:xfrm rot="16200000">
            <a:off x="1333499" y="-952502"/>
            <a:ext cx="6476999" cy="9144001"/>
          </a:xfrm>
          <a:prstGeom prst="rtTriangl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USER\Documents\vi-chat-dinh-duong-anh-huong-den-suc-khoe-nhu-the-nao-hinh-an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751" y="1600201"/>
            <a:ext cx="6628196"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1771" y="381000"/>
            <a:ext cx="7064829" cy="10668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480048"/>
                </a:solidFill>
                <a:latin typeface="Tahoma" pitchFamily="34" charset="0"/>
                <a:ea typeface="Tahoma" pitchFamily="34" charset="0"/>
                <a:cs typeface="Tahoma" pitchFamily="34" charset="0"/>
              </a:rPr>
              <a:t>Thiếu</a:t>
            </a:r>
            <a:r>
              <a:rPr lang="en-US" sz="2800" b="1" dirty="0" smtClean="0">
                <a:solidFill>
                  <a:srgbClr val="480048"/>
                </a:solidFill>
                <a:latin typeface="Tahoma" pitchFamily="34" charset="0"/>
                <a:ea typeface="Tahoma" pitchFamily="34" charset="0"/>
                <a:cs typeface="Tahoma" pitchFamily="34" charset="0"/>
              </a:rPr>
              <a:t> vi </a:t>
            </a:r>
            <a:r>
              <a:rPr lang="en-US" sz="2800" b="1" dirty="0" err="1" smtClean="0">
                <a:solidFill>
                  <a:srgbClr val="480048"/>
                </a:solidFill>
                <a:latin typeface="Tahoma" pitchFamily="34" charset="0"/>
                <a:ea typeface="Tahoma" pitchFamily="34" charset="0"/>
                <a:cs typeface="Tahoma" pitchFamily="34" charset="0"/>
              </a:rPr>
              <a:t>chất</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dinh</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dưỡng</a:t>
            </a:r>
            <a:endParaRPr lang="en-US" sz="2800" b="1" dirty="0">
              <a:solidFill>
                <a:srgbClr val="480048"/>
              </a:solidFill>
              <a:latin typeface="Tahoma" pitchFamily="34" charset="0"/>
              <a:ea typeface="Tahoma" pitchFamily="34" charset="0"/>
              <a:cs typeface="Tahoma" pitchFamily="34" charset="0"/>
            </a:endParaRPr>
          </a:p>
        </p:txBody>
      </p:sp>
      <p:sp>
        <p:nvSpPr>
          <p:cNvPr id="6" name="Flowchart: Alternate Process 5"/>
          <p:cNvSpPr/>
          <p:nvPr/>
        </p:nvSpPr>
        <p:spPr>
          <a:xfrm>
            <a:off x="1611086" y="1545771"/>
            <a:ext cx="7162800" cy="1524000"/>
          </a:xfrm>
          <a:prstGeom prst="flowChartAlternateProcess">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2060"/>
                </a:solidFill>
                <a:latin typeface="Tahoma" pitchFamily="34" charset="0"/>
                <a:ea typeface="Tahoma" pitchFamily="34" charset="0"/>
                <a:cs typeface="Tahoma" pitchFamily="34" charset="0"/>
              </a:rPr>
              <a:t>Vi chất dinh dưỡng (vitamin và khoáng chất) rất cần thiết cho sự phát triển lành mạnh, ngăn ngừa bệnh tật. </a:t>
            </a:r>
          </a:p>
        </p:txBody>
      </p:sp>
      <p:sp>
        <p:nvSpPr>
          <p:cNvPr id="7" name="Flowchart: Alternate Process 6"/>
          <p:cNvSpPr/>
          <p:nvPr/>
        </p:nvSpPr>
        <p:spPr>
          <a:xfrm>
            <a:off x="1600200" y="3200400"/>
            <a:ext cx="7162800" cy="1524000"/>
          </a:xfrm>
          <a:prstGeom prst="flowChartAlternateProcess">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002060"/>
                </a:solidFill>
                <a:latin typeface="Tahoma" pitchFamily="34" charset="0"/>
                <a:ea typeface="Tahoma" pitchFamily="34" charset="0"/>
                <a:cs typeface="Tahoma" pitchFamily="34" charset="0"/>
              </a:rPr>
              <a:t>Trừ vitamin D, các vi chất dinh dưỡng không được sản xuất trong cơ thể và phải có nguồn gốc từ chế độ ăn uống.</a:t>
            </a:r>
          </a:p>
        </p:txBody>
      </p:sp>
      <p:sp>
        <p:nvSpPr>
          <p:cNvPr id="8" name="Flowchart: Alternate Process 7"/>
          <p:cNvSpPr/>
          <p:nvPr/>
        </p:nvSpPr>
        <p:spPr>
          <a:xfrm>
            <a:off x="1600200" y="4876800"/>
            <a:ext cx="7162800" cy="1524000"/>
          </a:xfrm>
          <a:prstGeom prst="flowChartAlternateProcess">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Tahoma" pitchFamily="34" charset="0"/>
                <a:ea typeface="Tahoma" pitchFamily="34" charset="0"/>
                <a:cs typeface="Tahoma" pitchFamily="34" charset="0"/>
              </a:rPr>
              <a:t>Mặc dù mọi người chỉ cần một lượng nhỏ vi chất dinh dưỡng, nhưng việc tiêu thụ đủ lượng khuyến nghị là rất quan trọng. </a:t>
            </a:r>
          </a:p>
        </p:txBody>
      </p:sp>
    </p:spTree>
    <p:extLst>
      <p:ext uri="{BB962C8B-B14F-4D97-AF65-F5344CB8AC3E}">
        <p14:creationId xmlns:p14="http://schemas.microsoft.com/office/powerpoint/2010/main" val="322247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750" fill="hold"/>
                                        <p:tgtEl>
                                          <p:spTgt spid="7"/>
                                        </p:tgtEl>
                                        <p:attrNameLst>
                                          <p:attrName>ppt_w</p:attrName>
                                        </p:attrNameLst>
                                      </p:cBhvr>
                                      <p:tavLst>
                                        <p:tav tm="0">
                                          <p:val>
                                            <p:fltVal val="0"/>
                                          </p:val>
                                        </p:tav>
                                        <p:tav tm="100000">
                                          <p:val>
                                            <p:strVal val="#ppt_w"/>
                                          </p:val>
                                        </p:tav>
                                      </p:tavLst>
                                    </p:anim>
                                    <p:anim calcmode="lin" valueType="num">
                                      <p:cBhvr>
                                        <p:cTn id="13" dur="750" fill="hold"/>
                                        <p:tgtEl>
                                          <p:spTgt spid="7"/>
                                        </p:tgtEl>
                                        <p:attrNameLst>
                                          <p:attrName>ppt_h</p:attrName>
                                        </p:attrNameLst>
                                      </p:cBhvr>
                                      <p:tavLst>
                                        <p:tav tm="0">
                                          <p:val>
                                            <p:fltVal val="0"/>
                                          </p:val>
                                        </p:tav>
                                        <p:tav tm="100000">
                                          <p:val>
                                            <p:strVal val="#ppt_h"/>
                                          </p:val>
                                        </p:tav>
                                      </p:tavLst>
                                    </p:anim>
                                    <p:animEffect transition="in" filter="fade">
                                      <p:cBhvr>
                                        <p:cTn id="14" dur="75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6" presetClass="exit" presetSubtype="32" fill="hold" nodeType="withEffect">
                                  <p:stCondLst>
                                    <p:cond delay="0"/>
                                  </p:stCondLst>
                                  <p:childTnLst>
                                    <p:animEffect transition="out" filter="circle(out)">
                                      <p:cBhvr>
                                        <p:cTn id="21" dur="2000"/>
                                        <p:tgtEl>
                                          <p:spTgt spid="2050"/>
                                        </p:tgtEl>
                                      </p:cBhvr>
                                    </p:animEffect>
                                    <p:set>
                                      <p:cBhvr>
                                        <p:cTn id="22" dur="1" fill="hold">
                                          <p:stCondLst>
                                            <p:cond delay="19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333500" y="3276600"/>
            <a:ext cx="1600200" cy="1447800"/>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905000" y="914400"/>
            <a:ext cx="1028700" cy="914400"/>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171950" y="489857"/>
            <a:ext cx="514350" cy="457200"/>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p:cNvSpPr/>
          <p:nvPr/>
        </p:nvSpPr>
        <p:spPr>
          <a:xfrm rot="16200000">
            <a:off x="1333499" y="-952502"/>
            <a:ext cx="6476999" cy="9144001"/>
          </a:xfrm>
          <a:prstGeom prst="rtTriangl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 xmlns:a16="http://schemas.microsoft.com/office/drawing/2014/main" id="{CE5ADFCE-C198-624E-9890-88E1E56EC2CB}"/>
              </a:ext>
            </a:extLst>
          </p:cNvPr>
          <p:cNvSpPr>
            <a:spLocks noGrp="1"/>
          </p:cNvSpPr>
          <p:nvPr>
            <p:ph idx="1"/>
          </p:nvPr>
        </p:nvSpPr>
        <p:spPr>
          <a:xfrm>
            <a:off x="304800" y="381000"/>
            <a:ext cx="8610600" cy="5958016"/>
          </a:xfrm>
        </p:spPr>
        <p:txBody>
          <a:bodyPr>
            <a:noAutofit/>
          </a:bodyPr>
          <a:lstStyle/>
          <a:p>
            <a:pPr marL="0" indent="0">
              <a:buNone/>
            </a:pPr>
            <a:r>
              <a:rPr lang="nl-NL" sz="2600" dirty="0" err="1">
                <a:solidFill>
                  <a:srgbClr val="480048"/>
                </a:solidFill>
              </a:rPr>
              <a:t>Thiếu</a:t>
            </a:r>
            <a:r>
              <a:rPr lang="nl-NL" sz="2600" dirty="0">
                <a:solidFill>
                  <a:srgbClr val="480048"/>
                </a:solidFill>
              </a:rPr>
              <a:t> I- </a:t>
            </a:r>
            <a:r>
              <a:rPr lang="nl-NL" sz="2600" dirty="0" err="1">
                <a:solidFill>
                  <a:srgbClr val="480048"/>
                </a:solidFill>
              </a:rPr>
              <a:t>ốt</a:t>
            </a:r>
            <a:endParaRPr lang="nl-NL" sz="2600" dirty="0">
              <a:solidFill>
                <a:srgbClr val="480048"/>
              </a:solidFill>
            </a:endParaRPr>
          </a:p>
          <a:p>
            <a:r>
              <a:rPr lang="nl-NL" sz="2600" b="0" dirty="0" smtClean="0">
                <a:solidFill>
                  <a:srgbClr val="140F52"/>
                </a:solidFill>
              </a:rPr>
              <a:t>Giảm </a:t>
            </a:r>
            <a:r>
              <a:rPr lang="nl-NL" sz="2600" b="0" dirty="0">
                <a:solidFill>
                  <a:srgbClr val="140F52"/>
                </a:solidFill>
              </a:rPr>
              <a:t>trí thông minh, suy giảm vận động, giảm phát huy năng lực trí tuệ và gây đần độn. </a:t>
            </a:r>
          </a:p>
          <a:p>
            <a:r>
              <a:rPr lang="nl-NL" sz="2600" b="0" dirty="0" smtClean="0">
                <a:solidFill>
                  <a:srgbClr val="140F52"/>
                </a:solidFill>
              </a:rPr>
              <a:t>Một </a:t>
            </a:r>
            <a:r>
              <a:rPr lang="nl-NL" sz="2600" b="0" dirty="0">
                <a:solidFill>
                  <a:srgbClr val="140F52"/>
                </a:solidFill>
              </a:rPr>
              <a:t>số cơ quan chức năng có nguy cơ bị ảnh hưởng sớm: thị lực, </a:t>
            </a:r>
            <a:r>
              <a:rPr lang="nl-NL" sz="2600" b="0" dirty="0" smtClean="0">
                <a:solidFill>
                  <a:srgbClr val="140F52"/>
                </a:solidFill>
              </a:rPr>
              <a:t>thính lực; tốc </a:t>
            </a:r>
            <a:r>
              <a:rPr lang="nl-NL" sz="2600" b="0" dirty="0">
                <a:solidFill>
                  <a:srgbClr val="140F52"/>
                </a:solidFill>
              </a:rPr>
              <a:t>độ dẫn truyền thông tin cũng có thể bị suy giảm. </a:t>
            </a:r>
            <a:endParaRPr lang="nl-NL" sz="2600" b="0" dirty="0" smtClean="0">
              <a:solidFill>
                <a:srgbClr val="140F52"/>
              </a:solidFill>
            </a:endParaRPr>
          </a:p>
          <a:p>
            <a:r>
              <a:rPr lang="nl-NL" sz="2600" b="0" dirty="0" smtClean="0">
                <a:solidFill>
                  <a:srgbClr val="140F52"/>
                </a:solidFill>
              </a:rPr>
              <a:t>Theo </a:t>
            </a:r>
            <a:r>
              <a:rPr lang="nl-NL" sz="2600" b="0" dirty="0">
                <a:solidFill>
                  <a:srgbClr val="140F52"/>
                </a:solidFill>
              </a:rPr>
              <a:t>WHO: </a:t>
            </a:r>
            <a:r>
              <a:rPr lang="vi-VN" sz="2600" b="0" dirty="0">
                <a:solidFill>
                  <a:srgbClr val="140F52"/>
                </a:solidFill>
              </a:rPr>
              <a:t>T</a:t>
            </a:r>
            <a:r>
              <a:rPr lang="nl-NL" sz="2600" b="0" dirty="0" err="1">
                <a:solidFill>
                  <a:srgbClr val="140F52"/>
                </a:solidFill>
              </a:rPr>
              <a:t>rên</a:t>
            </a:r>
            <a:r>
              <a:rPr lang="nl-NL" sz="2600" b="0" dirty="0">
                <a:solidFill>
                  <a:srgbClr val="140F52"/>
                </a:solidFill>
              </a:rPr>
              <a:t> </a:t>
            </a:r>
            <a:r>
              <a:rPr lang="nl-NL" sz="2600" b="0" dirty="0" err="1">
                <a:solidFill>
                  <a:srgbClr val="140F52"/>
                </a:solidFill>
              </a:rPr>
              <a:t>thế</a:t>
            </a:r>
            <a:r>
              <a:rPr lang="nl-NL" sz="2600" b="0" dirty="0">
                <a:solidFill>
                  <a:srgbClr val="140F52"/>
                </a:solidFill>
              </a:rPr>
              <a:t> </a:t>
            </a:r>
            <a:r>
              <a:rPr lang="nl-NL" sz="2600" b="0" dirty="0" err="1">
                <a:solidFill>
                  <a:srgbClr val="140F52"/>
                </a:solidFill>
              </a:rPr>
              <a:t>giới</a:t>
            </a:r>
            <a:r>
              <a:rPr lang="nl-NL" sz="2600" b="0" dirty="0">
                <a:solidFill>
                  <a:srgbClr val="140F52"/>
                </a:solidFill>
              </a:rPr>
              <a:t> </a:t>
            </a:r>
            <a:r>
              <a:rPr lang="nl-NL" sz="2600" b="0" dirty="0" err="1">
                <a:solidFill>
                  <a:srgbClr val="140F52"/>
                </a:solidFill>
              </a:rPr>
              <a:t>hiện</a:t>
            </a:r>
            <a:r>
              <a:rPr lang="nl-NL" sz="2600" b="0" dirty="0">
                <a:solidFill>
                  <a:srgbClr val="140F52"/>
                </a:solidFill>
              </a:rPr>
              <a:t> có </a:t>
            </a:r>
            <a:r>
              <a:rPr lang="nl-NL" sz="2600" b="0" dirty="0" err="1">
                <a:solidFill>
                  <a:srgbClr val="140F52"/>
                </a:solidFill>
              </a:rPr>
              <a:t>hơn</a:t>
            </a:r>
            <a:r>
              <a:rPr lang="nl-NL" sz="2600" b="0" dirty="0">
                <a:solidFill>
                  <a:srgbClr val="140F52"/>
                </a:solidFill>
              </a:rPr>
              <a:t> 100 </a:t>
            </a:r>
            <a:r>
              <a:rPr lang="nl-NL" sz="2600" b="0" dirty="0" err="1">
                <a:solidFill>
                  <a:srgbClr val="140F52"/>
                </a:solidFill>
              </a:rPr>
              <a:t>nước</a:t>
            </a:r>
            <a:r>
              <a:rPr lang="nl-NL" sz="2600" b="0" dirty="0">
                <a:solidFill>
                  <a:srgbClr val="140F52"/>
                </a:solidFill>
              </a:rPr>
              <a:t> có </a:t>
            </a:r>
            <a:r>
              <a:rPr lang="nl-NL" sz="2600" b="0" dirty="0" err="1">
                <a:solidFill>
                  <a:srgbClr val="140F52"/>
                </a:solidFill>
              </a:rPr>
              <a:t>vấn</a:t>
            </a:r>
            <a:r>
              <a:rPr lang="nl-NL" sz="2600" b="0" dirty="0">
                <a:solidFill>
                  <a:srgbClr val="140F52"/>
                </a:solidFill>
              </a:rPr>
              <a:t> </a:t>
            </a:r>
            <a:r>
              <a:rPr lang="nl-NL" sz="2600" b="0" dirty="0" err="1">
                <a:solidFill>
                  <a:srgbClr val="140F52"/>
                </a:solidFill>
              </a:rPr>
              <a:t>đề</a:t>
            </a:r>
            <a:r>
              <a:rPr lang="nl-NL" sz="2600" b="0" dirty="0">
                <a:solidFill>
                  <a:srgbClr val="140F52"/>
                </a:solidFill>
              </a:rPr>
              <a:t> </a:t>
            </a:r>
            <a:r>
              <a:rPr lang="nl-NL" sz="2600" b="0" dirty="0" err="1">
                <a:solidFill>
                  <a:srgbClr val="140F52"/>
                </a:solidFill>
              </a:rPr>
              <a:t>thiếu</a:t>
            </a:r>
            <a:r>
              <a:rPr lang="nl-NL" sz="2600" b="0" dirty="0">
                <a:solidFill>
                  <a:srgbClr val="140F52"/>
                </a:solidFill>
              </a:rPr>
              <a:t> </a:t>
            </a:r>
            <a:r>
              <a:rPr lang="nl-NL" sz="2600" b="0" dirty="0" err="1">
                <a:solidFill>
                  <a:srgbClr val="140F52"/>
                </a:solidFill>
              </a:rPr>
              <a:t>iốt</a:t>
            </a:r>
            <a:r>
              <a:rPr lang="vi-VN" sz="2600" b="0" dirty="0">
                <a:solidFill>
                  <a:srgbClr val="140F52"/>
                </a:solidFill>
              </a:rPr>
              <a:t>, </a:t>
            </a:r>
            <a:r>
              <a:rPr lang="nl-NL" sz="2600" b="0" dirty="0" err="1">
                <a:solidFill>
                  <a:srgbClr val="140F52"/>
                </a:solidFill>
              </a:rPr>
              <a:t>khoảng</a:t>
            </a:r>
            <a:r>
              <a:rPr lang="nl-NL" sz="2600" b="0" dirty="0">
                <a:solidFill>
                  <a:srgbClr val="140F52"/>
                </a:solidFill>
              </a:rPr>
              <a:t> 680 </a:t>
            </a:r>
            <a:r>
              <a:rPr lang="nl-NL" sz="2600" b="0" dirty="0" err="1">
                <a:solidFill>
                  <a:srgbClr val="140F52"/>
                </a:solidFill>
              </a:rPr>
              <a:t>triệu</a:t>
            </a:r>
            <a:r>
              <a:rPr lang="nl-NL" sz="2600" b="0" dirty="0">
                <a:solidFill>
                  <a:srgbClr val="140F52"/>
                </a:solidFill>
              </a:rPr>
              <a:t> </a:t>
            </a:r>
            <a:r>
              <a:rPr lang="nl-NL" sz="2600" b="0" dirty="0" err="1">
                <a:solidFill>
                  <a:srgbClr val="140F52"/>
                </a:solidFill>
              </a:rPr>
              <a:t>người</a:t>
            </a:r>
            <a:r>
              <a:rPr lang="nl-NL" sz="2600" b="0" dirty="0">
                <a:solidFill>
                  <a:srgbClr val="140F52"/>
                </a:solidFill>
              </a:rPr>
              <a:t> </a:t>
            </a:r>
            <a:r>
              <a:rPr lang="nl-NL" sz="2600" b="0" dirty="0" err="1">
                <a:solidFill>
                  <a:srgbClr val="140F52"/>
                </a:solidFill>
              </a:rPr>
              <a:t>trên</a:t>
            </a:r>
            <a:r>
              <a:rPr lang="nl-NL" sz="2600" b="0" dirty="0">
                <a:solidFill>
                  <a:srgbClr val="140F52"/>
                </a:solidFill>
              </a:rPr>
              <a:t> </a:t>
            </a:r>
            <a:r>
              <a:rPr lang="nl-NL" sz="2600" b="0" dirty="0" err="1">
                <a:solidFill>
                  <a:srgbClr val="140F52"/>
                </a:solidFill>
              </a:rPr>
              <a:t>thế</a:t>
            </a:r>
            <a:r>
              <a:rPr lang="nl-NL" sz="2600" b="0" dirty="0">
                <a:solidFill>
                  <a:srgbClr val="140F52"/>
                </a:solidFill>
              </a:rPr>
              <a:t> </a:t>
            </a:r>
            <a:r>
              <a:rPr lang="nl-NL" sz="2600" b="0" dirty="0" err="1">
                <a:solidFill>
                  <a:srgbClr val="140F52"/>
                </a:solidFill>
              </a:rPr>
              <a:t>giới</a:t>
            </a:r>
            <a:r>
              <a:rPr lang="nl-NL" sz="2600" b="0" dirty="0">
                <a:solidFill>
                  <a:srgbClr val="140F52"/>
                </a:solidFill>
              </a:rPr>
              <a:t> </a:t>
            </a:r>
            <a:r>
              <a:rPr lang="nl-NL" sz="2600" b="0" dirty="0" err="1">
                <a:solidFill>
                  <a:srgbClr val="140F52"/>
                </a:solidFill>
              </a:rPr>
              <a:t>bị</a:t>
            </a:r>
            <a:r>
              <a:rPr lang="nl-NL" sz="2600" b="0" dirty="0">
                <a:solidFill>
                  <a:srgbClr val="140F52"/>
                </a:solidFill>
              </a:rPr>
              <a:t> </a:t>
            </a:r>
            <a:r>
              <a:rPr lang="nl-NL" sz="2600" b="0" dirty="0" err="1">
                <a:solidFill>
                  <a:srgbClr val="140F52"/>
                </a:solidFill>
              </a:rPr>
              <a:t>thiếu</a:t>
            </a:r>
            <a:r>
              <a:rPr lang="nl-NL" sz="2600" b="0" dirty="0">
                <a:solidFill>
                  <a:srgbClr val="140F52"/>
                </a:solidFill>
              </a:rPr>
              <a:t> </a:t>
            </a:r>
            <a:r>
              <a:rPr lang="nl-NL" sz="2600" b="0" dirty="0" err="1">
                <a:solidFill>
                  <a:srgbClr val="140F52"/>
                </a:solidFill>
              </a:rPr>
              <a:t>hụt</a:t>
            </a:r>
            <a:r>
              <a:rPr lang="nl-NL" sz="2600" b="0" dirty="0">
                <a:solidFill>
                  <a:srgbClr val="140F52"/>
                </a:solidFill>
              </a:rPr>
              <a:t> i-</a:t>
            </a:r>
            <a:r>
              <a:rPr lang="nl-NL" sz="2600" b="0" dirty="0" err="1">
                <a:solidFill>
                  <a:srgbClr val="140F52"/>
                </a:solidFill>
              </a:rPr>
              <a:t>ốt</a:t>
            </a:r>
            <a:r>
              <a:rPr lang="nl-NL" sz="2600" b="0" i="1" dirty="0">
                <a:solidFill>
                  <a:srgbClr val="140F52"/>
                </a:solidFill>
              </a:rPr>
              <a:t>,</a:t>
            </a:r>
            <a:r>
              <a:rPr lang="nl-NL" sz="2600" b="0" dirty="0">
                <a:solidFill>
                  <a:srgbClr val="140F52"/>
                </a:solidFill>
              </a:rPr>
              <a:t> </a:t>
            </a:r>
            <a:r>
              <a:rPr lang="nl-NL" sz="2600" b="0" dirty="0" err="1">
                <a:solidFill>
                  <a:srgbClr val="140F52"/>
                </a:solidFill>
              </a:rPr>
              <a:t>trong</a:t>
            </a:r>
            <a:r>
              <a:rPr lang="nl-NL" sz="2600" b="0" dirty="0">
                <a:solidFill>
                  <a:srgbClr val="140F52"/>
                </a:solidFill>
              </a:rPr>
              <a:t> </a:t>
            </a:r>
            <a:r>
              <a:rPr lang="nl-NL" sz="2600" b="0" dirty="0" err="1">
                <a:solidFill>
                  <a:srgbClr val="140F52"/>
                </a:solidFill>
              </a:rPr>
              <a:t>đó</a:t>
            </a:r>
            <a:r>
              <a:rPr lang="nl-NL" sz="2600" b="0" dirty="0">
                <a:solidFill>
                  <a:srgbClr val="140F52"/>
                </a:solidFill>
              </a:rPr>
              <a:t> có 60 </a:t>
            </a:r>
            <a:r>
              <a:rPr lang="nl-NL" sz="2600" b="0" dirty="0" err="1">
                <a:solidFill>
                  <a:srgbClr val="140F52"/>
                </a:solidFill>
              </a:rPr>
              <a:t>triệu</a:t>
            </a:r>
            <a:r>
              <a:rPr lang="nl-NL" sz="2600" b="0" dirty="0">
                <a:solidFill>
                  <a:srgbClr val="140F52"/>
                </a:solidFill>
              </a:rPr>
              <a:t> </a:t>
            </a:r>
            <a:r>
              <a:rPr lang="nl-NL" sz="2600" b="0" dirty="0" err="1">
                <a:solidFill>
                  <a:srgbClr val="140F52"/>
                </a:solidFill>
              </a:rPr>
              <a:t>trẻ</a:t>
            </a:r>
            <a:r>
              <a:rPr lang="nl-NL" sz="2600" b="0" dirty="0">
                <a:solidFill>
                  <a:srgbClr val="140F52"/>
                </a:solidFill>
              </a:rPr>
              <a:t> </a:t>
            </a:r>
            <a:r>
              <a:rPr lang="nl-NL" sz="2600" b="0" dirty="0" err="1">
                <a:solidFill>
                  <a:srgbClr val="140F52"/>
                </a:solidFill>
              </a:rPr>
              <a:t>em</a:t>
            </a:r>
            <a:r>
              <a:rPr lang="nl-NL" sz="2600" b="0" dirty="0">
                <a:solidFill>
                  <a:srgbClr val="140F52"/>
                </a:solidFill>
              </a:rPr>
              <a:t> </a:t>
            </a:r>
            <a:r>
              <a:rPr lang="nl-NL" sz="2600" b="0" dirty="0" err="1">
                <a:solidFill>
                  <a:srgbClr val="140F52"/>
                </a:solidFill>
              </a:rPr>
              <a:t>tuổi</a:t>
            </a:r>
            <a:r>
              <a:rPr lang="nl-NL" sz="2600" b="0" dirty="0">
                <a:solidFill>
                  <a:srgbClr val="140F52"/>
                </a:solidFill>
              </a:rPr>
              <a:t> </a:t>
            </a:r>
            <a:r>
              <a:rPr lang="nl-NL" sz="2600" b="0" dirty="0" err="1">
                <a:solidFill>
                  <a:srgbClr val="140F52"/>
                </a:solidFill>
              </a:rPr>
              <a:t>học</a:t>
            </a:r>
            <a:r>
              <a:rPr lang="nl-NL" sz="2600" b="0" dirty="0">
                <a:solidFill>
                  <a:srgbClr val="140F52"/>
                </a:solidFill>
              </a:rPr>
              <a:t> </a:t>
            </a:r>
            <a:r>
              <a:rPr lang="nl-NL" sz="2600" b="0" dirty="0" err="1">
                <a:solidFill>
                  <a:srgbClr val="140F52"/>
                </a:solidFill>
              </a:rPr>
              <a:t>đường</a:t>
            </a:r>
            <a:r>
              <a:rPr lang="nl-NL" sz="2600" b="0" dirty="0">
                <a:solidFill>
                  <a:srgbClr val="140F52"/>
                </a:solidFill>
              </a:rPr>
              <a:t>. </a:t>
            </a:r>
          </a:p>
          <a:p>
            <a:r>
              <a:rPr lang="nl-NL" sz="2600" b="0" dirty="0" err="1">
                <a:solidFill>
                  <a:srgbClr val="140F52"/>
                </a:solidFill>
              </a:rPr>
              <a:t>Việt</a:t>
            </a:r>
            <a:r>
              <a:rPr lang="nl-NL" sz="2600" b="0" dirty="0">
                <a:solidFill>
                  <a:srgbClr val="140F52"/>
                </a:solidFill>
              </a:rPr>
              <a:t> Nam</a:t>
            </a:r>
            <a:r>
              <a:rPr lang="vi-VN" sz="2600" b="0" dirty="0">
                <a:solidFill>
                  <a:srgbClr val="140F52"/>
                </a:solidFill>
              </a:rPr>
              <a:t>, </a:t>
            </a:r>
            <a:r>
              <a:rPr lang="en-US" sz="2600" b="0" dirty="0" smtClean="0">
                <a:solidFill>
                  <a:srgbClr val="140F52"/>
                </a:solidFill>
              </a:rPr>
              <a:t>t</a:t>
            </a:r>
            <a:r>
              <a:rPr lang="vi-VN" sz="2600" b="0" dirty="0" smtClean="0">
                <a:solidFill>
                  <a:srgbClr val="140F52"/>
                </a:solidFill>
              </a:rPr>
              <a:t>heo </a:t>
            </a:r>
            <a:r>
              <a:rPr lang="vi-VN" sz="2600" b="0" dirty="0">
                <a:solidFill>
                  <a:srgbClr val="140F52"/>
                </a:solidFill>
              </a:rPr>
              <a:t>báo cáo của mạng lưới iốt toàn cầu, Việt Nam</a:t>
            </a:r>
            <a:r>
              <a:rPr lang="nl-NL" sz="2600" b="0" dirty="0">
                <a:solidFill>
                  <a:srgbClr val="140F52"/>
                </a:solidFill>
              </a:rPr>
              <a:t> </a:t>
            </a:r>
            <a:r>
              <a:rPr lang="nl-NL" sz="2600" b="0" dirty="0" err="1">
                <a:solidFill>
                  <a:srgbClr val="140F52"/>
                </a:solidFill>
              </a:rPr>
              <a:t>vẫn</a:t>
            </a:r>
            <a:r>
              <a:rPr lang="nl-NL" sz="2600" b="0" dirty="0">
                <a:solidFill>
                  <a:srgbClr val="140F52"/>
                </a:solidFill>
              </a:rPr>
              <a:t> </a:t>
            </a:r>
            <a:r>
              <a:rPr lang="nl-NL" sz="2600" b="0" dirty="0" err="1">
                <a:solidFill>
                  <a:srgbClr val="140F52"/>
                </a:solidFill>
              </a:rPr>
              <a:t>nằm</a:t>
            </a:r>
            <a:r>
              <a:rPr lang="nl-NL" sz="2600" b="0" dirty="0">
                <a:solidFill>
                  <a:srgbClr val="140F52"/>
                </a:solidFill>
              </a:rPr>
              <a:t> </a:t>
            </a:r>
            <a:r>
              <a:rPr lang="nl-NL" sz="2600" b="0" dirty="0" err="1">
                <a:solidFill>
                  <a:srgbClr val="140F52"/>
                </a:solidFill>
              </a:rPr>
              <a:t>trong</a:t>
            </a:r>
            <a:r>
              <a:rPr lang="nl-NL" sz="2600" b="0" dirty="0">
                <a:solidFill>
                  <a:srgbClr val="140F52"/>
                </a:solidFill>
              </a:rPr>
              <a:t> </a:t>
            </a:r>
            <a:r>
              <a:rPr lang="nl-NL" sz="2600" b="0" dirty="0" err="1">
                <a:solidFill>
                  <a:srgbClr val="140F52"/>
                </a:solidFill>
              </a:rPr>
              <a:t>số</a:t>
            </a:r>
            <a:r>
              <a:rPr lang="nl-NL" sz="2600" b="0" dirty="0">
                <a:solidFill>
                  <a:srgbClr val="140F52"/>
                </a:solidFill>
              </a:rPr>
              <a:t> 19 </a:t>
            </a:r>
            <a:r>
              <a:rPr lang="nl-NL" sz="2600" b="0" dirty="0" err="1">
                <a:solidFill>
                  <a:srgbClr val="140F52"/>
                </a:solidFill>
              </a:rPr>
              <a:t>nước</a:t>
            </a:r>
            <a:r>
              <a:rPr lang="nl-NL" sz="2600" b="0" dirty="0">
                <a:solidFill>
                  <a:srgbClr val="140F52"/>
                </a:solidFill>
              </a:rPr>
              <a:t> </a:t>
            </a:r>
            <a:r>
              <a:rPr lang="nl-NL" sz="2600" b="0" dirty="0" err="1">
                <a:solidFill>
                  <a:srgbClr val="140F52"/>
                </a:solidFill>
              </a:rPr>
              <a:t>trên</a:t>
            </a:r>
            <a:r>
              <a:rPr lang="nl-NL" sz="2600" b="0" dirty="0">
                <a:solidFill>
                  <a:srgbClr val="140F52"/>
                </a:solidFill>
              </a:rPr>
              <a:t> </a:t>
            </a:r>
            <a:r>
              <a:rPr lang="nl-NL" sz="2600" b="0" dirty="0" err="1">
                <a:solidFill>
                  <a:srgbClr val="140F52"/>
                </a:solidFill>
              </a:rPr>
              <a:t>thế</a:t>
            </a:r>
            <a:r>
              <a:rPr lang="nl-NL" sz="2600" b="0" dirty="0">
                <a:solidFill>
                  <a:srgbClr val="140F52"/>
                </a:solidFill>
              </a:rPr>
              <a:t> </a:t>
            </a:r>
            <a:r>
              <a:rPr lang="nl-NL" sz="2600" b="0" dirty="0" err="1">
                <a:solidFill>
                  <a:srgbClr val="140F52"/>
                </a:solidFill>
              </a:rPr>
              <a:t>giới</a:t>
            </a:r>
            <a:r>
              <a:rPr lang="nl-NL" sz="2600" b="0" dirty="0">
                <a:solidFill>
                  <a:srgbClr val="140F52"/>
                </a:solidFill>
              </a:rPr>
              <a:t> có </a:t>
            </a:r>
            <a:r>
              <a:rPr lang="nl-NL" sz="2600" b="0" dirty="0" err="1">
                <a:solidFill>
                  <a:srgbClr val="140F52"/>
                </a:solidFill>
              </a:rPr>
              <a:t>tình</a:t>
            </a:r>
            <a:r>
              <a:rPr lang="nl-NL" sz="2600" b="0" dirty="0">
                <a:solidFill>
                  <a:srgbClr val="140F52"/>
                </a:solidFill>
              </a:rPr>
              <a:t> </a:t>
            </a:r>
            <a:r>
              <a:rPr lang="nl-NL" sz="2600" b="0" dirty="0" err="1">
                <a:solidFill>
                  <a:srgbClr val="140F52"/>
                </a:solidFill>
              </a:rPr>
              <a:t>trạng</a:t>
            </a:r>
            <a:r>
              <a:rPr lang="nl-NL" sz="2600" b="0" dirty="0">
                <a:solidFill>
                  <a:srgbClr val="140F52"/>
                </a:solidFill>
              </a:rPr>
              <a:t> </a:t>
            </a:r>
            <a:r>
              <a:rPr lang="nl-NL" sz="2600" b="0" dirty="0" err="1">
                <a:solidFill>
                  <a:srgbClr val="140F52"/>
                </a:solidFill>
              </a:rPr>
              <a:t>thiếu</a:t>
            </a:r>
            <a:r>
              <a:rPr lang="nl-NL" sz="2600" b="0" dirty="0">
                <a:solidFill>
                  <a:srgbClr val="140F52"/>
                </a:solidFill>
              </a:rPr>
              <a:t> i-</a:t>
            </a:r>
            <a:r>
              <a:rPr lang="nl-NL" sz="2600" b="0" dirty="0" err="1">
                <a:solidFill>
                  <a:srgbClr val="140F52"/>
                </a:solidFill>
              </a:rPr>
              <a:t>ốt</a:t>
            </a:r>
            <a:r>
              <a:rPr lang="nl-NL" sz="2600" b="0" dirty="0">
                <a:solidFill>
                  <a:srgbClr val="140F52"/>
                </a:solidFill>
              </a:rPr>
              <a:t> </a:t>
            </a:r>
            <a:r>
              <a:rPr lang="nl-NL" sz="2600" b="0" dirty="0" err="1">
                <a:solidFill>
                  <a:srgbClr val="140F52"/>
                </a:solidFill>
              </a:rPr>
              <a:t>tồi</a:t>
            </a:r>
            <a:r>
              <a:rPr lang="nl-NL" sz="2600" b="0" dirty="0">
                <a:solidFill>
                  <a:srgbClr val="140F52"/>
                </a:solidFill>
              </a:rPr>
              <a:t> </a:t>
            </a:r>
            <a:r>
              <a:rPr lang="nl-NL" sz="2600" b="0" dirty="0" err="1">
                <a:solidFill>
                  <a:srgbClr val="140F52"/>
                </a:solidFill>
              </a:rPr>
              <a:t>tệ</a:t>
            </a:r>
            <a:r>
              <a:rPr lang="nl-NL" sz="2600" b="0" dirty="0">
                <a:solidFill>
                  <a:srgbClr val="140F52"/>
                </a:solidFill>
              </a:rPr>
              <a:t> </a:t>
            </a:r>
            <a:r>
              <a:rPr lang="nl-NL" sz="2600" b="0" dirty="0" err="1">
                <a:solidFill>
                  <a:srgbClr val="140F52"/>
                </a:solidFill>
              </a:rPr>
              <a:t>nhất</a:t>
            </a:r>
            <a:r>
              <a:rPr lang="vi-VN" sz="2600" b="0" dirty="0">
                <a:solidFill>
                  <a:srgbClr val="140F52"/>
                </a:solidFill>
              </a:rPr>
              <a:t>. </a:t>
            </a:r>
          </a:p>
        </p:txBody>
      </p:sp>
    </p:spTree>
    <p:extLst>
      <p:ext uri="{BB962C8B-B14F-4D97-AF65-F5344CB8AC3E}">
        <p14:creationId xmlns:p14="http://schemas.microsoft.com/office/powerpoint/2010/main" val="1837537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333500" y="3276600"/>
            <a:ext cx="1600200" cy="1447800"/>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905000" y="914400"/>
            <a:ext cx="1028700" cy="914400"/>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171950" y="489857"/>
            <a:ext cx="514350" cy="457200"/>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p:cNvSpPr/>
          <p:nvPr/>
        </p:nvSpPr>
        <p:spPr>
          <a:xfrm rot="16200000">
            <a:off x="1333499" y="-952502"/>
            <a:ext cx="6476999" cy="9144001"/>
          </a:xfrm>
          <a:prstGeom prst="rtTriangl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 xmlns:a16="http://schemas.microsoft.com/office/drawing/2014/main" id="{CE5ADFCE-C198-624E-9890-88E1E56EC2CB}"/>
              </a:ext>
            </a:extLst>
          </p:cNvPr>
          <p:cNvSpPr>
            <a:spLocks noGrp="1"/>
          </p:cNvSpPr>
          <p:nvPr>
            <p:ph idx="1"/>
          </p:nvPr>
        </p:nvSpPr>
        <p:spPr>
          <a:xfrm>
            <a:off x="304800" y="718456"/>
            <a:ext cx="8610600" cy="5620559"/>
          </a:xfrm>
        </p:spPr>
        <p:txBody>
          <a:bodyPr>
            <a:noAutofit/>
          </a:bodyPr>
          <a:lstStyle/>
          <a:p>
            <a:pPr marL="0" indent="0">
              <a:lnSpc>
                <a:spcPts val="3600"/>
              </a:lnSpc>
              <a:buNone/>
            </a:pPr>
            <a:r>
              <a:rPr lang="nl-NL" sz="2600" dirty="0">
                <a:solidFill>
                  <a:srgbClr val="480048"/>
                </a:solidFill>
              </a:rPr>
              <a:t>Thiếu </a:t>
            </a:r>
            <a:r>
              <a:rPr lang="nl-NL" sz="2600" dirty="0" smtClean="0">
                <a:solidFill>
                  <a:srgbClr val="480048"/>
                </a:solidFill>
              </a:rPr>
              <a:t>máu thiếu sắt</a:t>
            </a:r>
            <a:endParaRPr lang="nl-NL" sz="2600" dirty="0">
              <a:solidFill>
                <a:srgbClr val="480048"/>
              </a:solidFill>
            </a:endParaRPr>
          </a:p>
          <a:p>
            <a:pPr>
              <a:lnSpc>
                <a:spcPts val="3600"/>
              </a:lnSpc>
            </a:pPr>
            <a:r>
              <a:rPr lang="vi-VN" sz="2600" b="0" dirty="0">
                <a:solidFill>
                  <a:srgbClr val="140F52"/>
                </a:solidFill>
              </a:rPr>
              <a:t>Thiếu máu thiếu sắt: ảnh hưởng tới sự phát triển thể lực, tới quá trình dậy thì bình thường của trẻ, </a:t>
            </a:r>
            <a:r>
              <a:rPr lang="vi-VN" sz="2600" b="0" dirty="0" smtClean="0">
                <a:solidFill>
                  <a:srgbClr val="140F52"/>
                </a:solidFill>
              </a:rPr>
              <a:t>giảm </a:t>
            </a:r>
            <a:r>
              <a:rPr lang="vi-VN" sz="2600" b="0" dirty="0">
                <a:solidFill>
                  <a:srgbClr val="140F52"/>
                </a:solidFill>
              </a:rPr>
              <a:t>năng lực học tập. </a:t>
            </a:r>
          </a:p>
          <a:p>
            <a:pPr>
              <a:lnSpc>
                <a:spcPts val="3600"/>
              </a:lnSpc>
            </a:pPr>
            <a:r>
              <a:rPr lang="vi-VN" sz="2600" b="0" dirty="0">
                <a:solidFill>
                  <a:srgbClr val="140F52"/>
                </a:solidFill>
              </a:rPr>
              <a:t>Trẻ lứa tuổi học đường bị thiếu dự trữ sắt thường có biểu hiện:  kém hoạt bát, giảm sự chú ý trong giờ học, dẫn tới kết quả học tập thấp. </a:t>
            </a:r>
          </a:p>
          <a:p>
            <a:pPr>
              <a:lnSpc>
                <a:spcPts val="3600"/>
              </a:lnSpc>
            </a:pPr>
            <a:r>
              <a:rPr lang="vi-VN" sz="2600" b="0" dirty="0">
                <a:solidFill>
                  <a:srgbClr val="140F52"/>
                </a:solidFill>
              </a:rPr>
              <a:t>Những nơi thiếu máu thiếu sắt phổ biến, hậu quả của nó đang tác động trực tiếp làm giảm sút nghiêm trọng hiệu quả giáo dục.</a:t>
            </a:r>
          </a:p>
        </p:txBody>
      </p:sp>
    </p:spTree>
    <p:extLst>
      <p:ext uri="{BB962C8B-B14F-4D97-AF65-F5344CB8AC3E}">
        <p14:creationId xmlns:p14="http://schemas.microsoft.com/office/powerpoint/2010/main" val="25907570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1371600" y="533400"/>
            <a:ext cx="6477000" cy="5181600"/>
          </a:xfrm>
          <a:prstGeom prst="flowChartAlternateProcess">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800"/>
              </a:lnSpc>
            </a:pPr>
            <a:r>
              <a:rPr lang="vi-VN" sz="2800" dirty="0" smtClean="0">
                <a:solidFill>
                  <a:srgbClr val="002060"/>
                </a:solidFill>
                <a:latin typeface="Tahoma" pitchFamily="34" charset="0"/>
                <a:ea typeface="Tahoma" pitchFamily="34" charset="0"/>
                <a:cs typeface="Tahoma" pitchFamily="34" charset="0"/>
              </a:rPr>
              <a:t>Bất kỳ một lý do nào làm cho các dây chằng &amp; hệ cơ ở CS bị kéo dãn ra hoặc yếu đi do phải chịu một sức căng kéo về một phía (ra trước, ra sau, sang phải hay sang trái) trong một thời gian dài sẽ làm cho phần CS tương ứng phải chịu đựng </a:t>
            </a:r>
            <a:r>
              <a:rPr lang="en-US" sz="2800" dirty="0" smtClean="0">
                <a:solidFill>
                  <a:srgbClr val="002060"/>
                </a:solidFill>
                <a:latin typeface="Tahoma" pitchFamily="34" charset="0"/>
                <a:ea typeface="Tahoma" pitchFamily="34" charset="0"/>
                <a:cs typeface="Tahoma" pitchFamily="34" charset="0"/>
              </a:rPr>
              <a:t>v</a:t>
            </a:r>
            <a:r>
              <a:rPr lang="vi-VN" sz="2800" dirty="0" smtClean="0">
                <a:solidFill>
                  <a:srgbClr val="002060"/>
                </a:solidFill>
                <a:latin typeface="Tahoma" pitchFamily="34" charset="0"/>
                <a:ea typeface="Tahoma" pitchFamily="34" charset="0"/>
                <a:cs typeface="Tahoma" pitchFamily="34" charset="0"/>
              </a:rPr>
              <a:t>à gây ra cong hay vẹo</a:t>
            </a:r>
          </a:p>
        </p:txBody>
      </p:sp>
    </p:spTree>
    <p:extLst>
      <p:ext uri="{BB962C8B-B14F-4D97-AF65-F5344CB8AC3E}">
        <p14:creationId xmlns:p14="http://schemas.microsoft.com/office/powerpoint/2010/main" val="44915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333500" y="3276600"/>
            <a:ext cx="1600200" cy="1447800"/>
          </a:xfrm>
          <a:prstGeom prst="ellipse">
            <a:avLst/>
          </a:prstGeom>
          <a:solidFill>
            <a:srgbClr val="FFD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905000" y="914400"/>
            <a:ext cx="1028700" cy="914400"/>
          </a:xfrm>
          <a:prstGeom prst="ellipse">
            <a:avLst/>
          </a:prstGeom>
          <a:solidFill>
            <a:srgbClr val="FFD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171950" y="489857"/>
            <a:ext cx="514350" cy="457200"/>
          </a:xfrm>
          <a:prstGeom prst="ellipse">
            <a:avLst/>
          </a:prstGeom>
          <a:solidFill>
            <a:srgbClr val="FFD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p:cNvSpPr/>
          <p:nvPr/>
        </p:nvSpPr>
        <p:spPr>
          <a:xfrm rot="16200000">
            <a:off x="1333499" y="-952502"/>
            <a:ext cx="6476999" cy="9144001"/>
          </a:xfrm>
          <a:prstGeom prst="rtTriangle">
            <a:avLst/>
          </a:prstGeom>
          <a:solidFill>
            <a:srgbClr val="FFDB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 xmlns:a16="http://schemas.microsoft.com/office/drawing/2014/main" id="{CE5ADFCE-C198-624E-9890-88E1E56EC2CB}"/>
              </a:ext>
            </a:extLst>
          </p:cNvPr>
          <p:cNvSpPr>
            <a:spLocks noGrp="1"/>
          </p:cNvSpPr>
          <p:nvPr>
            <p:ph idx="1"/>
          </p:nvPr>
        </p:nvSpPr>
        <p:spPr>
          <a:xfrm>
            <a:off x="304800" y="718456"/>
            <a:ext cx="8610600" cy="5620559"/>
          </a:xfrm>
        </p:spPr>
        <p:txBody>
          <a:bodyPr>
            <a:noAutofit/>
          </a:bodyPr>
          <a:lstStyle/>
          <a:p>
            <a:pPr marL="0" indent="0">
              <a:lnSpc>
                <a:spcPts val="3600"/>
              </a:lnSpc>
              <a:buNone/>
            </a:pPr>
            <a:r>
              <a:rPr lang="nl-NL" sz="2600" dirty="0">
                <a:solidFill>
                  <a:srgbClr val="480048"/>
                </a:solidFill>
              </a:rPr>
              <a:t>Thiếu </a:t>
            </a:r>
            <a:r>
              <a:rPr lang="nl-NL" sz="2600" dirty="0" smtClean="0">
                <a:solidFill>
                  <a:srgbClr val="480048"/>
                </a:solidFill>
              </a:rPr>
              <a:t>vitamin A</a:t>
            </a:r>
            <a:endParaRPr lang="nl-NL" sz="2600" dirty="0">
              <a:solidFill>
                <a:srgbClr val="480048"/>
              </a:solidFill>
            </a:endParaRPr>
          </a:p>
          <a:p>
            <a:pPr>
              <a:lnSpc>
                <a:spcPts val="3600"/>
              </a:lnSpc>
            </a:pPr>
            <a:r>
              <a:rPr lang="vi-VN" sz="2600" b="0" dirty="0">
                <a:solidFill>
                  <a:srgbClr val="140F52"/>
                </a:solidFill>
              </a:rPr>
              <a:t>Biểu hiện nặng nhất của nó là gây mù loà và tử vong. </a:t>
            </a:r>
          </a:p>
          <a:p>
            <a:pPr>
              <a:lnSpc>
                <a:spcPts val="3600"/>
              </a:lnSpc>
            </a:pPr>
            <a:r>
              <a:rPr lang="vi-VN" sz="2600" b="0" dirty="0">
                <a:solidFill>
                  <a:srgbClr val="140F52"/>
                </a:solidFill>
              </a:rPr>
              <a:t>Thiếu vitamin A tiền lâm sàng làm giảm phát triển cơ thể, giảm miễn dịch dẫn tới dễ mắc nhiễm trùng hô hấp cấp, tiêu chảy. </a:t>
            </a:r>
          </a:p>
          <a:p>
            <a:pPr>
              <a:lnSpc>
                <a:spcPts val="3600"/>
              </a:lnSpc>
            </a:pPr>
            <a:r>
              <a:rPr lang="vi-VN" sz="2600" b="0" dirty="0">
                <a:solidFill>
                  <a:srgbClr val="140F52"/>
                </a:solidFill>
              </a:rPr>
              <a:t>Chưa có một công bố nào về tình trạng vitamin A cũng như ảnh hưởng của nó lên nhóm trẻ học đường, song chắc chắn thiếu vitamin A, thiếu sắt và thiếu iốt là các vấn đề thiếu vi chất dinh dưỡng rất cần quan tâm giải quyết ở đối tượng này.</a:t>
            </a:r>
          </a:p>
        </p:txBody>
      </p:sp>
    </p:spTree>
    <p:extLst>
      <p:ext uri="{BB962C8B-B14F-4D97-AF65-F5344CB8AC3E}">
        <p14:creationId xmlns:p14="http://schemas.microsoft.com/office/powerpoint/2010/main" val="33164781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cision 1"/>
          <p:cNvSpPr/>
          <p:nvPr/>
        </p:nvSpPr>
        <p:spPr>
          <a:xfrm>
            <a:off x="152400" y="152400"/>
            <a:ext cx="6781800" cy="2590800"/>
          </a:xfrm>
          <a:prstGeom prst="flowChartDecision">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480048"/>
                </a:solidFill>
                <a:latin typeface="Tahoma" pitchFamily="34" charset="0"/>
                <a:ea typeface="Tahoma" pitchFamily="34" charset="0"/>
                <a:cs typeface="Tahoma" pitchFamily="34" charset="0"/>
              </a:rPr>
              <a:t>Các ph­ương pháp đánh giá tình trạng dinh dưỡng</a:t>
            </a:r>
            <a:endParaRPr lang="en-US" sz="2800" b="1" dirty="0">
              <a:solidFill>
                <a:srgbClr val="480048"/>
              </a:solidFill>
              <a:latin typeface="Tahoma" pitchFamily="34" charset="0"/>
              <a:ea typeface="Tahoma" pitchFamily="34" charset="0"/>
              <a:cs typeface="Tahoma" pitchFamily="34" charset="0"/>
            </a:endParaRPr>
          </a:p>
        </p:txBody>
      </p:sp>
      <p:sp>
        <p:nvSpPr>
          <p:cNvPr id="3" name="Content Placeholder 2">
            <a:extLst>
              <a:ext uri="{FF2B5EF4-FFF2-40B4-BE49-F238E27FC236}">
                <a16:creationId xmlns:a16="http://schemas.microsoft.com/office/drawing/2014/main" xmlns="" id="{0C5ED2F6-8E64-6B48-B7C1-DBC59E9B260D}"/>
              </a:ext>
            </a:extLst>
          </p:cNvPr>
          <p:cNvSpPr>
            <a:spLocks noGrp="1"/>
          </p:cNvSpPr>
          <p:nvPr>
            <p:ph idx="1"/>
          </p:nvPr>
        </p:nvSpPr>
        <p:spPr>
          <a:xfrm>
            <a:off x="2057400" y="2743200"/>
            <a:ext cx="6962608" cy="3851188"/>
          </a:xfrm>
          <a:solidFill>
            <a:srgbClr val="FFFF99"/>
          </a:solidFill>
        </p:spPr>
        <p:txBody>
          <a:bodyPr>
            <a:normAutofit fontScale="77500" lnSpcReduction="20000"/>
          </a:bodyPr>
          <a:lstStyle/>
          <a:p>
            <a:r>
              <a:rPr lang="vi-VN" sz="2400" b="0" dirty="0">
                <a:solidFill>
                  <a:srgbClr val="002060"/>
                </a:solidFill>
              </a:rPr>
              <a:t>Nhân trắc học</a:t>
            </a:r>
            <a:endParaRPr lang="en-US" sz="2400" b="0" dirty="0">
              <a:solidFill>
                <a:srgbClr val="002060"/>
              </a:solidFill>
            </a:endParaRPr>
          </a:p>
          <a:p>
            <a:r>
              <a:rPr lang="vi-VN" sz="2400" b="0" dirty="0">
                <a:solidFill>
                  <a:srgbClr val="002060"/>
                </a:solidFill>
              </a:rPr>
              <a:t>Điều tra khẩu phần và tập quán ăn uống.</a:t>
            </a:r>
            <a:endParaRPr lang="en-US" sz="2400" b="0" dirty="0">
              <a:solidFill>
                <a:srgbClr val="002060"/>
              </a:solidFill>
            </a:endParaRPr>
          </a:p>
          <a:p>
            <a:r>
              <a:rPr lang="vi-VN" sz="2400" b="0" dirty="0">
                <a:solidFill>
                  <a:srgbClr val="002060"/>
                </a:solidFill>
              </a:rPr>
              <a:t>Các thăm khám thực thể/ dấu hiệu lâm sàng, đặc biệt chú ý tới các triệu chứng thiếu dinh dưỡng kín đáo và rõ ràng.</a:t>
            </a:r>
            <a:endParaRPr lang="en-US" sz="2400" b="0" dirty="0">
              <a:solidFill>
                <a:srgbClr val="002060"/>
              </a:solidFill>
            </a:endParaRPr>
          </a:p>
          <a:p>
            <a:r>
              <a:rPr lang="vi-VN" sz="2400" b="0" dirty="0">
                <a:solidFill>
                  <a:srgbClr val="002060"/>
                </a:solidFill>
              </a:rPr>
              <a:t>Các xét nghiệm cận lâm sàng chủ yếu là hoá sinh ở dịch thể và các chất bài tiết (máu, nước tiểu...) để phát hiện mức bão hoà chất dinh dưỡng.</a:t>
            </a:r>
            <a:endParaRPr lang="en-US" sz="2400" b="0" dirty="0">
              <a:solidFill>
                <a:srgbClr val="002060"/>
              </a:solidFill>
            </a:endParaRPr>
          </a:p>
          <a:p>
            <a:r>
              <a:rPr lang="vi-VN" sz="2400" b="0" dirty="0">
                <a:solidFill>
                  <a:srgbClr val="002060"/>
                </a:solidFill>
              </a:rPr>
              <a:t>Các kiểm nghiệm chức phận để xác định các rối loạn chức phận do thiếu hụt dinh dưỡng.</a:t>
            </a:r>
            <a:endParaRPr lang="en-US" sz="2400" b="0" dirty="0">
              <a:solidFill>
                <a:srgbClr val="002060"/>
              </a:solidFill>
            </a:endParaRPr>
          </a:p>
          <a:p>
            <a:r>
              <a:rPr lang="vi-VN" sz="2400" b="0" dirty="0">
                <a:solidFill>
                  <a:srgbClr val="002060"/>
                </a:solidFill>
              </a:rPr>
              <a:t>Điều tra tỷ lệ bệnh tật và tử vong. Sử dụng các thống kê y tế để tìm hiểu mối liên quan giữa tình hình bệnh tật và tình trạng dinh dưỡng.</a:t>
            </a:r>
            <a:endParaRPr lang="en-US" sz="2400" b="0" dirty="0">
              <a:solidFill>
                <a:srgbClr val="002060"/>
              </a:solidFill>
            </a:endParaRPr>
          </a:p>
          <a:p>
            <a:r>
              <a:rPr lang="vi-VN" sz="2400" b="0" dirty="0">
                <a:solidFill>
                  <a:srgbClr val="002060"/>
                </a:solidFill>
              </a:rPr>
              <a:t>Đánh giá các yếu tố sinh thái liên quan đến tình trạng dinh dưỡng và sức khoẻ</a:t>
            </a:r>
            <a:r>
              <a:rPr lang="vi-VN" sz="2400" b="0" dirty="0" smtClean="0">
                <a:solidFill>
                  <a:srgbClr val="002060"/>
                </a:solidFill>
              </a:rPr>
              <a:t>.</a:t>
            </a:r>
            <a:endParaRPr lang="en-US" sz="2400" b="0" dirty="0">
              <a:solidFill>
                <a:srgbClr val="002060"/>
              </a:solidFill>
            </a:endParaRPr>
          </a:p>
        </p:txBody>
      </p:sp>
    </p:spTree>
    <p:extLst>
      <p:ext uri="{BB962C8B-B14F-4D97-AF65-F5344CB8AC3E}">
        <p14:creationId xmlns:p14="http://schemas.microsoft.com/office/powerpoint/2010/main" val="27461177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rot="16200000">
            <a:off x="1333499" y="-952502"/>
            <a:ext cx="6476999" cy="9144001"/>
          </a:xfrm>
          <a:prstGeom prst="rtTriangl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Decision 1"/>
          <p:cNvSpPr/>
          <p:nvPr/>
        </p:nvSpPr>
        <p:spPr>
          <a:xfrm>
            <a:off x="152400" y="381000"/>
            <a:ext cx="4114800" cy="1295400"/>
          </a:xfrm>
          <a:prstGeom prst="flowChartDecision">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480048"/>
                </a:solidFill>
                <a:latin typeface="Tahoma" pitchFamily="34" charset="0"/>
                <a:ea typeface="Tahoma" pitchFamily="34" charset="0"/>
                <a:cs typeface="Tahoma" pitchFamily="34" charset="0"/>
              </a:rPr>
              <a:t>Nhân</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trắc</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học</a:t>
            </a:r>
            <a:endParaRPr lang="en-US" sz="2800" b="1" dirty="0">
              <a:solidFill>
                <a:srgbClr val="480048"/>
              </a:solidFill>
              <a:latin typeface="Tahoma" pitchFamily="34" charset="0"/>
              <a:ea typeface="Tahoma" pitchFamily="34" charset="0"/>
              <a:cs typeface="Tahoma" pitchFamily="34" charset="0"/>
            </a:endParaRPr>
          </a:p>
        </p:txBody>
      </p:sp>
      <p:sp>
        <p:nvSpPr>
          <p:cNvPr id="3" name="Content Placeholder 2">
            <a:extLst>
              <a:ext uri="{FF2B5EF4-FFF2-40B4-BE49-F238E27FC236}">
                <a16:creationId xmlns:a16="http://schemas.microsoft.com/office/drawing/2014/main" xmlns="" id="{F69336DF-2ECC-9C43-B1C0-1EA723ABE886}"/>
              </a:ext>
            </a:extLst>
          </p:cNvPr>
          <p:cNvSpPr>
            <a:spLocks noGrp="1"/>
          </p:cNvSpPr>
          <p:nvPr>
            <p:ph idx="1"/>
          </p:nvPr>
        </p:nvSpPr>
        <p:spPr>
          <a:xfrm>
            <a:off x="581193" y="2180497"/>
            <a:ext cx="7343608" cy="2391503"/>
          </a:xfrm>
          <a:solidFill>
            <a:srgbClr val="FFFF99"/>
          </a:solidFill>
        </p:spPr>
        <p:txBody>
          <a:bodyPr/>
          <a:lstStyle/>
          <a:p>
            <a:pPr lvl="1"/>
            <a:r>
              <a:rPr lang="vi-VN" sz="2600" dirty="0" smtClean="0">
                <a:solidFill>
                  <a:srgbClr val="002060"/>
                </a:solidFill>
              </a:rPr>
              <a:t>Cân </a:t>
            </a:r>
            <a:r>
              <a:rPr lang="vi-VN" sz="2600" dirty="0">
                <a:solidFill>
                  <a:srgbClr val="002060"/>
                </a:solidFill>
              </a:rPr>
              <a:t>nặng</a:t>
            </a:r>
            <a:endParaRPr lang="en-US" sz="2600" dirty="0">
              <a:solidFill>
                <a:srgbClr val="002060"/>
              </a:solidFill>
            </a:endParaRPr>
          </a:p>
          <a:p>
            <a:pPr lvl="1"/>
            <a:r>
              <a:rPr lang="vi-VN" sz="2600" dirty="0">
                <a:solidFill>
                  <a:srgbClr val="002060"/>
                </a:solidFill>
              </a:rPr>
              <a:t>Chiều cao/chiều dài nằm</a:t>
            </a:r>
            <a:endParaRPr lang="en-US" sz="2600" dirty="0">
              <a:solidFill>
                <a:srgbClr val="002060"/>
              </a:solidFill>
            </a:endParaRPr>
          </a:p>
          <a:p>
            <a:pPr lvl="1"/>
            <a:r>
              <a:rPr lang="vi-VN" sz="2600" dirty="0">
                <a:solidFill>
                  <a:srgbClr val="002060"/>
                </a:solidFill>
              </a:rPr>
              <a:t>Vòng cánh tay</a:t>
            </a:r>
            <a:endParaRPr lang="en-US" sz="2600" dirty="0">
              <a:solidFill>
                <a:srgbClr val="002060"/>
              </a:solidFill>
            </a:endParaRPr>
          </a:p>
          <a:p>
            <a:pPr lvl="1"/>
            <a:r>
              <a:rPr lang="vi-VN" sz="2600" dirty="0" smtClean="0">
                <a:solidFill>
                  <a:srgbClr val="002060"/>
                </a:solidFill>
              </a:rPr>
              <a:t>Bề </a:t>
            </a:r>
            <a:r>
              <a:rPr lang="vi-VN" sz="2600" dirty="0">
                <a:solidFill>
                  <a:srgbClr val="002060"/>
                </a:solidFill>
              </a:rPr>
              <a:t>d</a:t>
            </a:r>
            <a:r>
              <a:rPr lang="en-AU" sz="2600" dirty="0" err="1">
                <a:solidFill>
                  <a:srgbClr val="002060"/>
                </a:solidFill>
              </a:rPr>
              <a:t>à</a:t>
            </a:r>
            <a:r>
              <a:rPr lang="vi-VN" sz="2600" dirty="0">
                <a:solidFill>
                  <a:srgbClr val="002060"/>
                </a:solidFill>
              </a:rPr>
              <a:t>y nếp gấp da (lớp mỡ d­</a:t>
            </a:r>
            <a:r>
              <a:rPr lang="en-AU" sz="2600" dirty="0" err="1">
                <a:solidFill>
                  <a:srgbClr val="002060"/>
                </a:solidFill>
              </a:rPr>
              <a:t>ư</a:t>
            </a:r>
            <a:r>
              <a:rPr lang="vi-VN" sz="2600" dirty="0">
                <a:solidFill>
                  <a:srgbClr val="002060"/>
                </a:solidFill>
              </a:rPr>
              <a:t>ới da</a:t>
            </a:r>
            <a:r>
              <a:rPr lang="vi-VN" sz="2600" dirty="0" smtClean="0">
                <a:solidFill>
                  <a:srgbClr val="002060"/>
                </a:solidFill>
              </a:rPr>
              <a:t>)...</a:t>
            </a:r>
            <a:endParaRPr lang="en-US" sz="2600" dirty="0">
              <a:solidFill>
                <a:srgbClr val="002060"/>
              </a:solidFill>
            </a:endParaRPr>
          </a:p>
        </p:txBody>
      </p:sp>
    </p:spTree>
    <p:extLst>
      <p:ext uri="{BB962C8B-B14F-4D97-AF65-F5344CB8AC3E}">
        <p14:creationId xmlns:p14="http://schemas.microsoft.com/office/powerpoint/2010/main" val="2294709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rot="16200000">
            <a:off x="1333499" y="-952502"/>
            <a:ext cx="6476999" cy="9144001"/>
          </a:xfrm>
          <a:prstGeom prst="rtTriangl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Decision 1"/>
          <p:cNvSpPr/>
          <p:nvPr/>
        </p:nvSpPr>
        <p:spPr>
          <a:xfrm>
            <a:off x="152400" y="381000"/>
            <a:ext cx="4114800" cy="1295400"/>
          </a:xfrm>
          <a:prstGeom prst="flowChartDecision">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480048"/>
                </a:solidFill>
                <a:latin typeface="Tahoma" pitchFamily="34" charset="0"/>
                <a:ea typeface="Tahoma" pitchFamily="34" charset="0"/>
                <a:cs typeface="Tahoma" pitchFamily="34" charset="0"/>
              </a:rPr>
              <a:t>Nhân</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trắc</a:t>
            </a:r>
            <a:r>
              <a:rPr lang="en-US" sz="2800" b="1" dirty="0" smtClean="0">
                <a:solidFill>
                  <a:srgbClr val="480048"/>
                </a:solidFill>
                <a:latin typeface="Tahoma" pitchFamily="34" charset="0"/>
                <a:ea typeface="Tahoma" pitchFamily="34" charset="0"/>
                <a:cs typeface="Tahoma" pitchFamily="34" charset="0"/>
              </a:rPr>
              <a:t> </a:t>
            </a:r>
            <a:r>
              <a:rPr lang="en-US" sz="2800" b="1" dirty="0" err="1" smtClean="0">
                <a:solidFill>
                  <a:srgbClr val="480048"/>
                </a:solidFill>
                <a:latin typeface="Tahoma" pitchFamily="34" charset="0"/>
                <a:ea typeface="Tahoma" pitchFamily="34" charset="0"/>
                <a:cs typeface="Tahoma" pitchFamily="34" charset="0"/>
              </a:rPr>
              <a:t>học</a:t>
            </a:r>
            <a:endParaRPr lang="en-US" sz="2800" b="1" dirty="0">
              <a:solidFill>
                <a:srgbClr val="480048"/>
              </a:solidFill>
              <a:latin typeface="Tahoma" pitchFamily="34" charset="0"/>
              <a:ea typeface="Tahoma" pitchFamily="34" charset="0"/>
              <a:cs typeface="Tahoma" pitchFamily="34" charset="0"/>
            </a:endParaRPr>
          </a:p>
        </p:txBody>
      </p:sp>
      <p:sp>
        <p:nvSpPr>
          <p:cNvPr id="6" name="Content Placeholder 2">
            <a:extLst>
              <a:ext uri="{FF2B5EF4-FFF2-40B4-BE49-F238E27FC236}">
                <a16:creationId xmlns:a16="http://schemas.microsoft.com/office/drawing/2014/main" xmlns="" id="{E0A017E3-A7E0-CC41-B572-5FB38E955803}"/>
              </a:ext>
            </a:extLst>
          </p:cNvPr>
          <p:cNvSpPr>
            <a:spLocks noGrp="1"/>
          </p:cNvSpPr>
          <p:nvPr>
            <p:ph idx="1"/>
          </p:nvPr>
        </p:nvSpPr>
        <p:spPr>
          <a:xfrm>
            <a:off x="152400" y="1905000"/>
            <a:ext cx="4876800" cy="4800600"/>
          </a:xfrm>
          <a:ln w="28575">
            <a:solidFill>
              <a:schemeClr val="accent6">
                <a:lumMod val="75000"/>
              </a:schemeClr>
            </a:solidFill>
          </a:ln>
        </p:spPr>
        <p:txBody>
          <a:bodyPr>
            <a:noAutofit/>
          </a:bodyPr>
          <a:lstStyle/>
          <a:p>
            <a:r>
              <a:rPr lang="pt-BR" sz="2400" i="1" dirty="0">
                <a:solidFill>
                  <a:srgbClr val="002060"/>
                </a:solidFill>
              </a:rPr>
              <a:t>Ưu điểm </a:t>
            </a:r>
            <a:endParaRPr lang="pt-BR" sz="2400" i="1" dirty="0" smtClean="0">
              <a:solidFill>
                <a:srgbClr val="002060"/>
              </a:solidFill>
            </a:endParaRPr>
          </a:p>
          <a:p>
            <a:pPr lvl="1"/>
            <a:r>
              <a:rPr lang="vi-VN" sz="2400" b="0" dirty="0" smtClean="0">
                <a:solidFill>
                  <a:srgbClr val="002060"/>
                </a:solidFill>
              </a:rPr>
              <a:t>Đơn </a:t>
            </a:r>
            <a:r>
              <a:rPr lang="vi-VN" sz="2400" b="0" dirty="0">
                <a:solidFill>
                  <a:srgbClr val="002060"/>
                </a:solidFill>
              </a:rPr>
              <a:t>giản, an toàn </a:t>
            </a:r>
            <a:endParaRPr lang="en-US" sz="2400" b="0" dirty="0">
              <a:solidFill>
                <a:srgbClr val="002060"/>
              </a:solidFill>
            </a:endParaRPr>
          </a:p>
          <a:p>
            <a:pPr lvl="1"/>
            <a:r>
              <a:rPr lang="vi-VN" sz="2400" b="0" dirty="0">
                <a:solidFill>
                  <a:srgbClr val="002060"/>
                </a:solidFill>
              </a:rPr>
              <a:t>Có thể điều tra trên </a:t>
            </a:r>
            <a:r>
              <a:rPr lang="vi-VN" sz="2400" b="0" dirty="0" smtClean="0">
                <a:solidFill>
                  <a:srgbClr val="002060"/>
                </a:solidFill>
              </a:rPr>
              <a:t>mẫu lớn </a:t>
            </a:r>
            <a:endParaRPr lang="en-US" sz="2400" b="0" dirty="0">
              <a:solidFill>
                <a:srgbClr val="002060"/>
              </a:solidFill>
            </a:endParaRPr>
          </a:p>
          <a:p>
            <a:pPr lvl="1"/>
            <a:r>
              <a:rPr lang="vi-VN" sz="2400" b="0" dirty="0">
                <a:solidFill>
                  <a:srgbClr val="002060"/>
                </a:solidFill>
              </a:rPr>
              <a:t>Trang thiết bị không đắt, dễ vận chuyển. </a:t>
            </a:r>
            <a:endParaRPr lang="en-US" sz="2400" b="0" dirty="0">
              <a:solidFill>
                <a:srgbClr val="002060"/>
              </a:solidFill>
            </a:endParaRPr>
          </a:p>
          <a:p>
            <a:pPr lvl="1"/>
            <a:r>
              <a:rPr lang="vi-VN" sz="2400" b="0" dirty="0">
                <a:solidFill>
                  <a:srgbClr val="002060"/>
                </a:solidFill>
              </a:rPr>
              <a:t>Có thể đánh giá được </a:t>
            </a:r>
            <a:r>
              <a:rPr lang="de-DE" sz="2400" b="0" dirty="0" err="1">
                <a:solidFill>
                  <a:srgbClr val="002060"/>
                </a:solidFill>
              </a:rPr>
              <a:t>tình</a:t>
            </a:r>
            <a:r>
              <a:rPr lang="de-DE" sz="2400" b="0" dirty="0">
                <a:solidFill>
                  <a:srgbClr val="002060"/>
                </a:solidFill>
              </a:rPr>
              <a:t> </a:t>
            </a:r>
            <a:r>
              <a:rPr lang="de-DE" sz="2400" b="0" dirty="0" err="1">
                <a:solidFill>
                  <a:srgbClr val="002060"/>
                </a:solidFill>
              </a:rPr>
              <a:t>trạng</a:t>
            </a:r>
            <a:r>
              <a:rPr lang="de-DE" sz="2400" b="0" dirty="0">
                <a:solidFill>
                  <a:srgbClr val="002060"/>
                </a:solidFill>
              </a:rPr>
              <a:t> </a:t>
            </a:r>
            <a:r>
              <a:rPr lang="de-DE" sz="2400" b="0" dirty="0" err="1">
                <a:solidFill>
                  <a:srgbClr val="002060"/>
                </a:solidFill>
              </a:rPr>
              <a:t>dinh</a:t>
            </a:r>
            <a:r>
              <a:rPr lang="de-DE" sz="2400" b="0" dirty="0">
                <a:solidFill>
                  <a:srgbClr val="002060"/>
                </a:solidFill>
              </a:rPr>
              <a:t> </a:t>
            </a:r>
            <a:r>
              <a:rPr lang="de-DE" sz="2400" b="0" dirty="0" err="1">
                <a:solidFill>
                  <a:srgbClr val="002060"/>
                </a:solidFill>
              </a:rPr>
              <a:t>dưỡng</a:t>
            </a:r>
            <a:r>
              <a:rPr lang="de-DE" sz="2400" b="0" dirty="0">
                <a:solidFill>
                  <a:srgbClr val="002060"/>
                </a:solidFill>
              </a:rPr>
              <a:t> </a:t>
            </a:r>
            <a:r>
              <a:rPr lang="vi-VN" sz="2400" b="0" dirty="0">
                <a:solidFill>
                  <a:srgbClr val="002060"/>
                </a:solidFill>
              </a:rPr>
              <a:t>trong quá khứ.</a:t>
            </a:r>
            <a:endParaRPr lang="en-US" sz="2400" b="0" dirty="0">
              <a:solidFill>
                <a:srgbClr val="002060"/>
              </a:solidFill>
            </a:endParaRPr>
          </a:p>
          <a:p>
            <a:pPr lvl="1"/>
            <a:r>
              <a:rPr lang="vi-VN" sz="2400" b="0" dirty="0">
                <a:solidFill>
                  <a:srgbClr val="002060"/>
                </a:solidFill>
              </a:rPr>
              <a:t>Xác định được mức độ SDD. </a:t>
            </a:r>
            <a:endParaRPr lang="en-US" sz="2400" b="0" dirty="0">
              <a:solidFill>
                <a:srgbClr val="002060"/>
              </a:solidFill>
            </a:endParaRPr>
          </a:p>
          <a:p>
            <a:pPr lvl="1"/>
            <a:r>
              <a:rPr lang="vi-VN" sz="2400" b="0" dirty="0">
                <a:solidFill>
                  <a:srgbClr val="002060"/>
                </a:solidFill>
              </a:rPr>
              <a:t>Test sàng lọc cho các can thiệp</a:t>
            </a:r>
            <a:r>
              <a:rPr lang="en-AU" sz="2400" b="0" dirty="0" smtClean="0">
                <a:solidFill>
                  <a:srgbClr val="002060"/>
                </a:solidFill>
              </a:rPr>
              <a:t>.</a:t>
            </a:r>
            <a:endParaRPr lang="en-US" sz="2400" b="0" dirty="0">
              <a:solidFill>
                <a:srgbClr val="002060"/>
              </a:solidFill>
            </a:endParaRPr>
          </a:p>
        </p:txBody>
      </p:sp>
      <p:sp>
        <p:nvSpPr>
          <p:cNvPr id="7" name="Content Placeholder 2">
            <a:extLst>
              <a:ext uri="{FF2B5EF4-FFF2-40B4-BE49-F238E27FC236}">
                <a16:creationId xmlns:a16="http://schemas.microsoft.com/office/drawing/2014/main" xmlns="" id="{E0A017E3-A7E0-CC41-B572-5FB38E955803}"/>
              </a:ext>
            </a:extLst>
          </p:cNvPr>
          <p:cNvSpPr txBox="1">
            <a:spLocks/>
          </p:cNvSpPr>
          <p:nvPr/>
        </p:nvSpPr>
        <p:spPr>
          <a:xfrm>
            <a:off x="5029200" y="609600"/>
            <a:ext cx="3581400" cy="4430369"/>
          </a:xfrm>
          <a:prstGeom prst="rect">
            <a:avLst/>
          </a:prstGeom>
          <a:ln w="28575">
            <a:solidFill>
              <a:schemeClr val="accent6">
                <a:lumMod val="75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b="1" kern="1200">
                <a:solidFill>
                  <a:schemeClr val="tx1"/>
                </a:solidFill>
                <a:latin typeface="Tahoma" pitchFamily="34" charset="0"/>
                <a:ea typeface="Tahoma" pitchFamily="34" charset="0"/>
                <a:cs typeface="Tahoma" pitchFamily="34" charset="0"/>
              </a:defRPr>
            </a:lvl1pPr>
            <a:lvl2pPr marL="742950" indent="-285750" algn="l" defTabSz="914400" rtl="0" eaLnBrk="1" latinLnBrk="0" hangingPunct="1">
              <a:spcBef>
                <a:spcPct val="20000"/>
              </a:spcBef>
              <a:buFont typeface="Arial" pitchFamily="34" charset="0"/>
              <a:buChar char="–"/>
              <a:defRPr sz="2800" b="1" kern="1200">
                <a:solidFill>
                  <a:schemeClr val="tx1"/>
                </a:solidFill>
                <a:latin typeface="Tahoma" pitchFamily="34" charset="0"/>
                <a:ea typeface="Tahoma" pitchFamily="34" charset="0"/>
                <a:cs typeface="Tahoma" pitchFamily="34" charset="0"/>
              </a:defRPr>
            </a:lvl2pPr>
            <a:lvl3pPr marL="1143000" indent="-228600" algn="l" defTabSz="914400" rtl="0" eaLnBrk="1" latinLnBrk="0" hangingPunct="1">
              <a:spcBef>
                <a:spcPct val="20000"/>
              </a:spcBef>
              <a:buFont typeface="Arial" pitchFamily="34" charset="0"/>
              <a:buChar char="•"/>
              <a:defRPr sz="2400" b="1" kern="1200">
                <a:solidFill>
                  <a:schemeClr val="tx1"/>
                </a:solidFill>
                <a:latin typeface="Tahoma" pitchFamily="34" charset="0"/>
                <a:ea typeface="Tahoma" pitchFamily="34" charset="0"/>
                <a:cs typeface="Tahoma" pitchFamily="34" charset="0"/>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Tahoma" pitchFamily="34" charset="0"/>
                <a:ea typeface="Tahoma" pitchFamily="34" charset="0"/>
                <a:cs typeface="Tahoma" pitchFamily="34" charset="0"/>
              </a:defRPr>
            </a:lvl4pPr>
            <a:lvl5pPr marL="2057400" indent="-228600" algn="l" defTabSz="914400" rtl="0" eaLnBrk="1" latinLnBrk="0" hangingPunct="1">
              <a:spcBef>
                <a:spcPct val="20000"/>
              </a:spcBef>
              <a:buFont typeface="Arial" pitchFamily="34" charset="0"/>
              <a:buChar char="»"/>
              <a:defRPr sz="2000" b="1" kern="1200">
                <a:solidFill>
                  <a:schemeClr val="tx1"/>
                </a:solidFill>
                <a:latin typeface="Tahoma" pitchFamily="34" charset="0"/>
                <a:ea typeface="Tahoma" pitchFamily="34" charset="0"/>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vi-VN" sz="2400" i="1" dirty="0" smtClean="0">
                <a:solidFill>
                  <a:srgbClr val="002060"/>
                </a:solidFill>
              </a:rPr>
              <a:t>Nh­ược điểm </a:t>
            </a:r>
            <a:endParaRPr lang="en-US" sz="2400" i="1" dirty="0" smtClean="0">
              <a:solidFill>
                <a:srgbClr val="002060"/>
              </a:solidFill>
            </a:endParaRPr>
          </a:p>
          <a:p>
            <a:pPr lvl="1"/>
            <a:r>
              <a:rPr lang="vi-VN" sz="2400" b="0" dirty="0" smtClean="0">
                <a:solidFill>
                  <a:srgbClr val="002060"/>
                </a:solidFill>
              </a:rPr>
              <a:t>Không đánh giá được sự thay đổi về </a:t>
            </a:r>
            <a:r>
              <a:rPr lang="de-DE" sz="2400" b="0" dirty="0" smtClean="0">
                <a:solidFill>
                  <a:srgbClr val="002060"/>
                </a:solidFill>
              </a:rPr>
              <a:t>tình trạng dinh dưỡng </a:t>
            </a:r>
            <a:r>
              <a:rPr lang="vi-VN" sz="2400" b="0" dirty="0" smtClean="0">
                <a:solidFill>
                  <a:srgbClr val="002060"/>
                </a:solidFill>
              </a:rPr>
              <a:t>trong giai đoạn ngắn.</a:t>
            </a:r>
            <a:endParaRPr lang="en-US" sz="2400" b="0" dirty="0" smtClean="0">
              <a:solidFill>
                <a:srgbClr val="002060"/>
              </a:solidFill>
            </a:endParaRPr>
          </a:p>
          <a:p>
            <a:pPr lvl="1"/>
            <a:r>
              <a:rPr lang="vi-VN" sz="2400" b="0" dirty="0" smtClean="0">
                <a:solidFill>
                  <a:srgbClr val="002060"/>
                </a:solidFill>
              </a:rPr>
              <a:t>Không nhạy để xác định các thiếu hụt dinh dưỡng đặc hiệu.</a:t>
            </a:r>
            <a:endParaRPr lang="en-US" sz="2400" b="0" dirty="0" smtClean="0">
              <a:solidFill>
                <a:srgbClr val="002060"/>
              </a:solidFill>
            </a:endParaRPr>
          </a:p>
          <a:p>
            <a:endParaRPr lang="en-US" sz="2400" b="0" dirty="0">
              <a:solidFill>
                <a:srgbClr val="002060"/>
              </a:solidFill>
            </a:endParaRPr>
          </a:p>
        </p:txBody>
      </p:sp>
    </p:spTree>
    <p:extLst>
      <p:ext uri="{BB962C8B-B14F-4D97-AF65-F5344CB8AC3E}">
        <p14:creationId xmlns:p14="http://schemas.microsoft.com/office/powerpoint/2010/main" val="10441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57400" y="3962400"/>
            <a:ext cx="2590800" cy="2514600"/>
          </a:xfrm>
          <a:prstGeom prst="ellipse">
            <a:avLst/>
          </a:prstGeom>
          <a:solidFill>
            <a:srgbClr val="FFD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920342" y="2155692"/>
            <a:ext cx="1861457" cy="1806708"/>
          </a:xfrm>
          <a:prstGeom prst="ellipse">
            <a:avLst/>
          </a:prstGeom>
          <a:solidFill>
            <a:srgbClr val="FFD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696200" y="838200"/>
            <a:ext cx="1153884" cy="1119946"/>
          </a:xfrm>
          <a:prstGeom prst="ellipse">
            <a:avLst/>
          </a:prstGeom>
          <a:solidFill>
            <a:srgbClr val="FFD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Document 1"/>
          <p:cNvSpPr/>
          <p:nvPr/>
        </p:nvSpPr>
        <p:spPr>
          <a:xfrm>
            <a:off x="457200" y="152400"/>
            <a:ext cx="4191000" cy="6019800"/>
          </a:xfrm>
          <a:prstGeom prst="flowChartDocumen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700"/>
              </a:lnSpc>
            </a:pPr>
            <a:r>
              <a:rPr lang="vi-VN" sz="2800" dirty="0">
                <a:solidFill>
                  <a:srgbClr val="480048"/>
                </a:solidFill>
                <a:latin typeface="Tahoma" pitchFamily="34" charset="0"/>
                <a:ea typeface="Tahoma" pitchFamily="34" charset="0"/>
                <a:cs typeface="Tahoma" pitchFamily="34" charset="0"/>
              </a:rPr>
              <a:t>WHO khuyến cáo nhận định tình trạng dinh dưỡng trẻ em chủ yếu dựa vào 3 chỉ tiêu: </a:t>
            </a:r>
          </a:p>
          <a:p>
            <a:pPr algn="ctr">
              <a:lnSpc>
                <a:spcPts val="3700"/>
              </a:lnSpc>
            </a:pPr>
            <a:r>
              <a:rPr lang="vi-VN" sz="2800" dirty="0">
                <a:solidFill>
                  <a:srgbClr val="480048"/>
                </a:solidFill>
                <a:latin typeface="Tahoma" pitchFamily="34" charset="0"/>
                <a:ea typeface="Tahoma" pitchFamily="34" charset="0"/>
                <a:cs typeface="Tahoma" pitchFamily="34" charset="0"/>
              </a:rPr>
              <a:t>Cân </a:t>
            </a:r>
            <a:r>
              <a:rPr lang="vi-VN" sz="2800" dirty="0" smtClean="0">
                <a:solidFill>
                  <a:srgbClr val="480048"/>
                </a:solidFill>
                <a:latin typeface="Tahoma" pitchFamily="34" charset="0"/>
                <a:ea typeface="Tahoma" pitchFamily="34" charset="0"/>
                <a:cs typeface="Tahoma" pitchFamily="34" charset="0"/>
              </a:rPr>
              <a:t>nặng/tuổi, </a:t>
            </a:r>
            <a:endParaRPr lang="vi-VN" sz="2800" dirty="0">
              <a:solidFill>
                <a:srgbClr val="480048"/>
              </a:solidFill>
              <a:latin typeface="Tahoma" pitchFamily="34" charset="0"/>
              <a:ea typeface="Tahoma" pitchFamily="34" charset="0"/>
              <a:cs typeface="Tahoma" pitchFamily="34" charset="0"/>
            </a:endParaRPr>
          </a:p>
          <a:p>
            <a:pPr algn="ctr">
              <a:lnSpc>
                <a:spcPts val="3700"/>
              </a:lnSpc>
            </a:pPr>
            <a:r>
              <a:rPr lang="vi-VN" sz="2800" dirty="0">
                <a:solidFill>
                  <a:srgbClr val="480048"/>
                </a:solidFill>
                <a:latin typeface="Tahoma" pitchFamily="34" charset="0"/>
                <a:ea typeface="Tahoma" pitchFamily="34" charset="0"/>
                <a:cs typeface="Tahoma" pitchFamily="34" charset="0"/>
              </a:rPr>
              <a:t>Chiều </a:t>
            </a:r>
            <a:r>
              <a:rPr lang="vi-VN" sz="2800" dirty="0" smtClean="0">
                <a:solidFill>
                  <a:srgbClr val="480048"/>
                </a:solidFill>
                <a:latin typeface="Tahoma" pitchFamily="34" charset="0"/>
                <a:ea typeface="Tahoma" pitchFamily="34" charset="0"/>
                <a:cs typeface="Tahoma" pitchFamily="34" charset="0"/>
              </a:rPr>
              <a:t>cao/tuổi, </a:t>
            </a:r>
            <a:endParaRPr lang="vi-VN" sz="2800" dirty="0">
              <a:solidFill>
                <a:srgbClr val="480048"/>
              </a:solidFill>
              <a:latin typeface="Tahoma" pitchFamily="34" charset="0"/>
              <a:ea typeface="Tahoma" pitchFamily="34" charset="0"/>
              <a:cs typeface="Tahoma" pitchFamily="34" charset="0"/>
            </a:endParaRPr>
          </a:p>
          <a:p>
            <a:pPr algn="ctr">
              <a:lnSpc>
                <a:spcPts val="3700"/>
              </a:lnSpc>
            </a:pPr>
            <a:r>
              <a:rPr lang="vi-VN" sz="2800" dirty="0">
                <a:solidFill>
                  <a:srgbClr val="480048"/>
                </a:solidFill>
                <a:latin typeface="Tahoma" pitchFamily="34" charset="0"/>
                <a:ea typeface="Tahoma" pitchFamily="34" charset="0"/>
                <a:cs typeface="Tahoma" pitchFamily="34" charset="0"/>
              </a:rPr>
              <a:t>Cân </a:t>
            </a:r>
            <a:r>
              <a:rPr lang="vi-VN" sz="2800" dirty="0" smtClean="0">
                <a:solidFill>
                  <a:srgbClr val="480048"/>
                </a:solidFill>
                <a:latin typeface="Tahoma" pitchFamily="34" charset="0"/>
                <a:ea typeface="Tahoma" pitchFamily="34" charset="0"/>
                <a:cs typeface="Tahoma" pitchFamily="34" charset="0"/>
              </a:rPr>
              <a:t>nặng/chiều cao. </a:t>
            </a:r>
            <a:endParaRPr lang="vi-VN" sz="2800" dirty="0">
              <a:solidFill>
                <a:srgbClr val="480048"/>
              </a:solidFill>
              <a:latin typeface="Tahoma" pitchFamily="34" charset="0"/>
              <a:ea typeface="Tahoma" pitchFamily="34" charset="0"/>
              <a:cs typeface="Tahoma" pitchFamily="34" charset="0"/>
            </a:endParaRPr>
          </a:p>
        </p:txBody>
      </p:sp>
      <p:sp>
        <p:nvSpPr>
          <p:cNvPr id="3" name="Flowchart: Document 2"/>
          <p:cNvSpPr/>
          <p:nvPr/>
        </p:nvSpPr>
        <p:spPr>
          <a:xfrm>
            <a:off x="4920343" y="2895600"/>
            <a:ext cx="4191000" cy="3733800"/>
          </a:xfrm>
          <a:prstGeom prst="flowChartDocumen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700"/>
              </a:lnSpc>
            </a:pPr>
            <a:r>
              <a:rPr lang="vi-VN" sz="2800" dirty="0">
                <a:solidFill>
                  <a:srgbClr val="480048"/>
                </a:solidFill>
                <a:latin typeface="Tahoma" pitchFamily="34" charset="0"/>
                <a:ea typeface="Tahoma" pitchFamily="34" charset="0"/>
                <a:cs typeface="Tahoma" pitchFamily="34" charset="0"/>
              </a:rPr>
              <a:t>Tháng 4 năm 2006, Tổ chức y tế thế giới (WHO) đã giới thiệu một quần thể tham chiếu mới cho trẻ em dưới 5 tuổi</a:t>
            </a:r>
          </a:p>
        </p:txBody>
      </p:sp>
    </p:spTree>
    <p:extLst>
      <p:ext uri="{BB962C8B-B14F-4D97-AF65-F5344CB8AC3E}">
        <p14:creationId xmlns:p14="http://schemas.microsoft.com/office/powerpoint/2010/main" val="13705735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057400" y="3962400"/>
            <a:ext cx="2590800" cy="2514600"/>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4920342" y="2155692"/>
            <a:ext cx="1861457" cy="1806708"/>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696200" y="838200"/>
            <a:ext cx="1153884" cy="1119946"/>
          </a:xfrm>
          <a:prstGeom prst="ellips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0" y="0"/>
            <a:ext cx="3124200" cy="6858000"/>
            <a:chOff x="0" y="0"/>
            <a:chExt cx="3124200" cy="6858000"/>
          </a:xfrm>
        </p:grpSpPr>
        <p:sp>
          <p:nvSpPr>
            <p:cNvPr id="8" name="Flowchart: Delay 7"/>
            <p:cNvSpPr/>
            <p:nvPr/>
          </p:nvSpPr>
          <p:spPr>
            <a:xfrm>
              <a:off x="0" y="0"/>
              <a:ext cx="3124200" cy="6858000"/>
            </a:xfrm>
            <a:prstGeom prst="flowChartDelay">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38200" y="1295400"/>
              <a:ext cx="1447799" cy="4362733"/>
            </a:xfrm>
            <a:prstGeom prst="rect">
              <a:avLst/>
            </a:prstGeom>
            <a:noFill/>
          </p:spPr>
          <p:txBody>
            <a:bodyPr wrap="square" rtlCol="0">
              <a:spAutoFit/>
            </a:bodyPr>
            <a:lstStyle/>
            <a:p>
              <a:pPr algn="ctr">
                <a:lnSpc>
                  <a:spcPts val="3700"/>
                </a:lnSpc>
              </a:pPr>
              <a:r>
                <a:rPr lang="vi-VN" sz="2800" b="1" dirty="0" smtClean="0">
                  <a:solidFill>
                    <a:srgbClr val="480048"/>
                  </a:solidFill>
                  <a:latin typeface="Tahoma" pitchFamily="34" charset="0"/>
                  <a:ea typeface="Tahoma" pitchFamily="34" charset="0"/>
                  <a:cs typeface="Tahoma" pitchFamily="34" charset="0"/>
                </a:rPr>
                <a:t>Đánh giá tình trạng dinh dưỡng dựa vào </a:t>
              </a:r>
              <a:r>
                <a:rPr lang="en-US" sz="2800" b="1" dirty="0" smtClean="0">
                  <a:solidFill>
                    <a:srgbClr val="480048"/>
                  </a:solidFill>
                  <a:latin typeface="Tahoma" pitchFamily="34" charset="0"/>
                  <a:ea typeface="Tahoma" pitchFamily="34" charset="0"/>
                  <a:cs typeface="Tahoma" pitchFamily="34" charset="0"/>
                </a:rPr>
                <a:t>Z</a:t>
              </a:r>
              <a:r>
                <a:rPr lang="vi-VN" sz="2800" b="1" dirty="0" smtClean="0">
                  <a:solidFill>
                    <a:srgbClr val="480048"/>
                  </a:solidFill>
                  <a:latin typeface="Tahoma" pitchFamily="34" charset="0"/>
                  <a:ea typeface="Tahoma" pitchFamily="34" charset="0"/>
                  <a:cs typeface="Tahoma" pitchFamily="34" charset="0"/>
                </a:rPr>
                <a:t>score</a:t>
              </a:r>
              <a:endParaRPr lang="en-US" sz="2800" b="1" dirty="0">
                <a:solidFill>
                  <a:srgbClr val="480048"/>
                </a:solidFill>
                <a:latin typeface="Tahoma" pitchFamily="34" charset="0"/>
                <a:ea typeface="Tahoma" pitchFamily="34" charset="0"/>
                <a:cs typeface="Tahoma" pitchFamily="34" charset="0"/>
              </a:endParaRPr>
            </a:p>
          </p:txBody>
        </p:sp>
      </p:grpSp>
      <p:sp>
        <p:nvSpPr>
          <p:cNvPr id="11" name="TextBox 10">
            <a:extLst>
              <a:ext uri="{FF2B5EF4-FFF2-40B4-BE49-F238E27FC236}">
                <a16:creationId xmlns:a16="http://schemas.microsoft.com/office/drawing/2014/main" xmlns="" id="{DBCB8F3F-B3FF-4748-A9AF-726AF325B8B9}"/>
              </a:ext>
            </a:extLst>
          </p:cNvPr>
          <p:cNvSpPr txBox="1"/>
          <p:nvPr/>
        </p:nvSpPr>
        <p:spPr>
          <a:xfrm>
            <a:off x="2743200" y="838200"/>
            <a:ext cx="5714999" cy="1292662"/>
          </a:xfrm>
          <a:prstGeom prst="rect">
            <a:avLst/>
          </a:prstGeom>
          <a:solidFill>
            <a:srgbClr val="FFFF99"/>
          </a:solidFill>
        </p:spPr>
        <p:txBody>
          <a:bodyPr wrap="square" rtlCol="0">
            <a:spAutoFit/>
          </a:bodyPr>
          <a:lstStyle/>
          <a:p>
            <a:pPr algn="ctr"/>
            <a:r>
              <a:rPr lang="en-US" sz="2600" dirty="0">
                <a:solidFill>
                  <a:srgbClr val="140F52"/>
                </a:solidFill>
                <a:latin typeface="Tahoma" pitchFamily="34" charset="0"/>
                <a:ea typeface="Tahoma" pitchFamily="34" charset="0"/>
                <a:cs typeface="Tahoma" pitchFamily="34" charset="0"/>
              </a:rPr>
              <a:t>WHO </a:t>
            </a:r>
            <a:r>
              <a:rPr lang="en-US" sz="2600" dirty="0" err="1">
                <a:solidFill>
                  <a:srgbClr val="140F52"/>
                </a:solidFill>
                <a:latin typeface="Tahoma" pitchFamily="34" charset="0"/>
                <a:ea typeface="Tahoma" pitchFamily="34" charset="0"/>
                <a:cs typeface="Tahoma" pitchFamily="34" charset="0"/>
              </a:rPr>
              <a:t>chính</a:t>
            </a:r>
            <a:r>
              <a:rPr lang="en-US" sz="2600" dirty="0">
                <a:solidFill>
                  <a:srgbClr val="140F52"/>
                </a:solidFill>
                <a:latin typeface="Tahoma" pitchFamily="34" charset="0"/>
                <a:ea typeface="Tahoma" pitchFamily="34" charset="0"/>
                <a:cs typeface="Tahoma" pitchFamily="34" charset="0"/>
              </a:rPr>
              <a:t> </a:t>
            </a:r>
            <a:r>
              <a:rPr lang="en-US" sz="2600" dirty="0" err="1">
                <a:solidFill>
                  <a:srgbClr val="140F52"/>
                </a:solidFill>
                <a:latin typeface="Tahoma" pitchFamily="34" charset="0"/>
                <a:ea typeface="Tahoma" pitchFamily="34" charset="0"/>
                <a:cs typeface="Tahoma" pitchFamily="34" charset="0"/>
              </a:rPr>
              <a:t>thức</a:t>
            </a:r>
            <a:r>
              <a:rPr lang="en-US" sz="2600" dirty="0">
                <a:solidFill>
                  <a:srgbClr val="140F52"/>
                </a:solidFill>
                <a:latin typeface="Tahoma" pitchFamily="34" charset="0"/>
                <a:ea typeface="Tahoma" pitchFamily="34" charset="0"/>
                <a:cs typeface="Tahoma" pitchFamily="34" charset="0"/>
              </a:rPr>
              <a:t> </a:t>
            </a:r>
            <a:r>
              <a:rPr lang="en-US" sz="2600" dirty="0" err="1">
                <a:solidFill>
                  <a:srgbClr val="140F52"/>
                </a:solidFill>
                <a:latin typeface="Tahoma" pitchFamily="34" charset="0"/>
                <a:ea typeface="Tahoma" pitchFamily="34" charset="0"/>
                <a:cs typeface="Tahoma" pitchFamily="34" charset="0"/>
              </a:rPr>
              <a:t>khuyến</a:t>
            </a:r>
            <a:r>
              <a:rPr lang="en-US" sz="2600" dirty="0">
                <a:solidFill>
                  <a:srgbClr val="140F52"/>
                </a:solidFill>
                <a:latin typeface="Tahoma" pitchFamily="34" charset="0"/>
                <a:ea typeface="Tahoma" pitchFamily="34" charset="0"/>
                <a:cs typeface="Tahoma" pitchFamily="34" charset="0"/>
              </a:rPr>
              <a:t> </a:t>
            </a:r>
            <a:r>
              <a:rPr lang="en-US" sz="2600" dirty="0" err="1">
                <a:solidFill>
                  <a:srgbClr val="140F52"/>
                </a:solidFill>
                <a:latin typeface="Tahoma" pitchFamily="34" charset="0"/>
                <a:ea typeface="Tahoma" pitchFamily="34" charset="0"/>
                <a:cs typeface="Tahoma" pitchFamily="34" charset="0"/>
              </a:rPr>
              <a:t>nghị</a:t>
            </a:r>
            <a:r>
              <a:rPr lang="en-US" sz="2600" dirty="0">
                <a:solidFill>
                  <a:srgbClr val="140F52"/>
                </a:solidFill>
                <a:latin typeface="Tahoma" pitchFamily="34" charset="0"/>
                <a:ea typeface="Tahoma" pitchFamily="34" charset="0"/>
                <a:cs typeface="Tahoma" pitchFamily="34" charset="0"/>
              </a:rPr>
              <a:t> </a:t>
            </a:r>
            <a:r>
              <a:rPr lang="en-US" sz="2600" dirty="0" err="1">
                <a:solidFill>
                  <a:srgbClr val="140F52"/>
                </a:solidFill>
                <a:latin typeface="Tahoma" pitchFamily="34" charset="0"/>
                <a:ea typeface="Tahoma" pitchFamily="34" charset="0"/>
                <a:cs typeface="Tahoma" pitchFamily="34" charset="0"/>
              </a:rPr>
              <a:t>sử</a:t>
            </a:r>
            <a:r>
              <a:rPr lang="en-US" sz="2600" dirty="0">
                <a:solidFill>
                  <a:srgbClr val="140F52"/>
                </a:solidFill>
                <a:latin typeface="Tahoma" pitchFamily="34" charset="0"/>
                <a:ea typeface="Tahoma" pitchFamily="34" charset="0"/>
                <a:cs typeface="Tahoma" pitchFamily="34" charset="0"/>
              </a:rPr>
              <a:t> </a:t>
            </a:r>
            <a:r>
              <a:rPr lang="en-US" sz="2600" dirty="0" err="1">
                <a:solidFill>
                  <a:srgbClr val="140F52"/>
                </a:solidFill>
                <a:latin typeface="Tahoma" pitchFamily="34" charset="0"/>
                <a:ea typeface="Tahoma" pitchFamily="34" charset="0"/>
                <a:cs typeface="Tahoma" pitchFamily="34" charset="0"/>
              </a:rPr>
              <a:t>dụng</a:t>
            </a:r>
            <a:r>
              <a:rPr lang="en-US" sz="2600" dirty="0">
                <a:solidFill>
                  <a:srgbClr val="140F52"/>
                </a:solidFill>
                <a:latin typeface="Tahoma" pitchFamily="34" charset="0"/>
                <a:ea typeface="Tahoma" pitchFamily="34" charset="0"/>
                <a:cs typeface="Tahoma" pitchFamily="34" charset="0"/>
              </a:rPr>
              <a:t> </a:t>
            </a:r>
            <a:r>
              <a:rPr lang="en-US" sz="2600" dirty="0" err="1">
                <a:solidFill>
                  <a:srgbClr val="140F52"/>
                </a:solidFill>
                <a:latin typeface="Tahoma" pitchFamily="34" charset="0"/>
                <a:ea typeface="Tahoma" pitchFamily="34" charset="0"/>
                <a:cs typeface="Tahoma" pitchFamily="34" charset="0"/>
              </a:rPr>
              <a:t>giới</a:t>
            </a:r>
            <a:r>
              <a:rPr lang="en-US" sz="2600" dirty="0">
                <a:solidFill>
                  <a:srgbClr val="140F52"/>
                </a:solidFill>
                <a:latin typeface="Tahoma" pitchFamily="34" charset="0"/>
                <a:ea typeface="Tahoma" pitchFamily="34" charset="0"/>
                <a:cs typeface="Tahoma" pitchFamily="34" charset="0"/>
              </a:rPr>
              <a:t> </a:t>
            </a:r>
            <a:r>
              <a:rPr lang="en-US" sz="2600" dirty="0" err="1">
                <a:solidFill>
                  <a:srgbClr val="140F52"/>
                </a:solidFill>
                <a:latin typeface="Tahoma" pitchFamily="34" charset="0"/>
                <a:ea typeface="Tahoma" pitchFamily="34" charset="0"/>
                <a:cs typeface="Tahoma" pitchFamily="34" charset="0"/>
              </a:rPr>
              <a:t>hạn</a:t>
            </a:r>
            <a:r>
              <a:rPr lang="en-US" sz="2600" dirty="0">
                <a:solidFill>
                  <a:srgbClr val="140F52"/>
                </a:solidFill>
                <a:latin typeface="Tahoma" pitchFamily="34" charset="0"/>
                <a:ea typeface="Tahoma" pitchFamily="34" charset="0"/>
                <a:cs typeface="Tahoma" pitchFamily="34" charset="0"/>
              </a:rPr>
              <a:t> </a:t>
            </a:r>
            <a:r>
              <a:rPr lang="en-US" sz="2600" dirty="0" err="1">
                <a:solidFill>
                  <a:srgbClr val="140F52"/>
                </a:solidFill>
                <a:latin typeface="Tahoma" pitchFamily="34" charset="0"/>
                <a:ea typeface="Tahoma" pitchFamily="34" charset="0"/>
                <a:cs typeface="Tahoma" pitchFamily="34" charset="0"/>
              </a:rPr>
              <a:t>từ</a:t>
            </a:r>
            <a:r>
              <a:rPr lang="en-US" sz="2600" dirty="0">
                <a:solidFill>
                  <a:srgbClr val="140F52"/>
                </a:solidFill>
                <a:latin typeface="Tahoma" pitchFamily="34" charset="0"/>
                <a:ea typeface="Tahoma" pitchFamily="34" charset="0"/>
                <a:cs typeface="Tahoma" pitchFamily="34" charset="0"/>
              </a:rPr>
              <a:t> -2SD </a:t>
            </a:r>
            <a:r>
              <a:rPr lang="en-US" sz="2600" dirty="0" err="1">
                <a:solidFill>
                  <a:srgbClr val="140F52"/>
                </a:solidFill>
                <a:latin typeface="Tahoma" pitchFamily="34" charset="0"/>
                <a:ea typeface="Tahoma" pitchFamily="34" charset="0"/>
                <a:cs typeface="Tahoma" pitchFamily="34" charset="0"/>
              </a:rPr>
              <a:t>đến</a:t>
            </a:r>
            <a:r>
              <a:rPr lang="en-US" sz="2600" dirty="0">
                <a:solidFill>
                  <a:srgbClr val="140F52"/>
                </a:solidFill>
                <a:latin typeface="Tahoma" pitchFamily="34" charset="0"/>
                <a:ea typeface="Tahoma" pitchFamily="34" charset="0"/>
                <a:cs typeface="Tahoma" pitchFamily="34" charset="0"/>
              </a:rPr>
              <a:t> +2SD </a:t>
            </a:r>
            <a:r>
              <a:rPr lang="en-US" sz="2600" dirty="0" err="1">
                <a:solidFill>
                  <a:srgbClr val="140F52"/>
                </a:solidFill>
                <a:latin typeface="Tahoma" pitchFamily="34" charset="0"/>
                <a:ea typeface="Tahoma" pitchFamily="34" charset="0"/>
                <a:cs typeface="Tahoma" pitchFamily="34" charset="0"/>
              </a:rPr>
              <a:t>để</a:t>
            </a:r>
            <a:r>
              <a:rPr lang="en-US" sz="2600" dirty="0">
                <a:solidFill>
                  <a:srgbClr val="140F52"/>
                </a:solidFill>
                <a:latin typeface="Tahoma" pitchFamily="34" charset="0"/>
                <a:ea typeface="Tahoma" pitchFamily="34" charset="0"/>
                <a:cs typeface="Tahoma" pitchFamily="34" charset="0"/>
              </a:rPr>
              <a:t> </a:t>
            </a:r>
            <a:r>
              <a:rPr lang="en-US" sz="2600" dirty="0" err="1">
                <a:solidFill>
                  <a:srgbClr val="140F52"/>
                </a:solidFill>
                <a:latin typeface="Tahoma" pitchFamily="34" charset="0"/>
                <a:ea typeface="Tahoma" pitchFamily="34" charset="0"/>
                <a:cs typeface="Tahoma" pitchFamily="34" charset="0"/>
              </a:rPr>
              <a:t>phân</a:t>
            </a:r>
            <a:r>
              <a:rPr lang="en-US" sz="2600" dirty="0">
                <a:solidFill>
                  <a:srgbClr val="140F52"/>
                </a:solidFill>
                <a:latin typeface="Tahoma" pitchFamily="34" charset="0"/>
                <a:ea typeface="Tahoma" pitchFamily="34" charset="0"/>
                <a:cs typeface="Tahoma" pitchFamily="34" charset="0"/>
              </a:rPr>
              <a:t> </a:t>
            </a:r>
            <a:r>
              <a:rPr lang="en-US" sz="2600" dirty="0" err="1">
                <a:solidFill>
                  <a:srgbClr val="140F52"/>
                </a:solidFill>
                <a:latin typeface="Tahoma" pitchFamily="34" charset="0"/>
                <a:ea typeface="Tahoma" pitchFamily="34" charset="0"/>
                <a:cs typeface="Tahoma" pitchFamily="34" charset="0"/>
              </a:rPr>
              <a:t>loại</a:t>
            </a:r>
            <a:r>
              <a:rPr lang="en-US" sz="2600" dirty="0">
                <a:solidFill>
                  <a:srgbClr val="140F52"/>
                </a:solidFill>
                <a:latin typeface="Tahoma" pitchFamily="34" charset="0"/>
                <a:ea typeface="Tahoma" pitchFamily="34" charset="0"/>
                <a:cs typeface="Tahoma" pitchFamily="34" charset="0"/>
              </a:rPr>
              <a:t> TTDD </a:t>
            </a:r>
            <a:r>
              <a:rPr lang="en-US" sz="2600" dirty="0" err="1">
                <a:solidFill>
                  <a:srgbClr val="140F52"/>
                </a:solidFill>
                <a:latin typeface="Tahoma" pitchFamily="34" charset="0"/>
                <a:ea typeface="Tahoma" pitchFamily="34" charset="0"/>
                <a:cs typeface="Tahoma" pitchFamily="34" charset="0"/>
              </a:rPr>
              <a:t>trẻ</a:t>
            </a:r>
            <a:r>
              <a:rPr lang="en-US" sz="2600" dirty="0">
                <a:solidFill>
                  <a:srgbClr val="140F52"/>
                </a:solidFill>
                <a:latin typeface="Tahoma" pitchFamily="34" charset="0"/>
                <a:ea typeface="Tahoma" pitchFamily="34" charset="0"/>
                <a:cs typeface="Tahoma" pitchFamily="34" charset="0"/>
              </a:rPr>
              <a:t> </a:t>
            </a:r>
            <a:r>
              <a:rPr lang="en-US" sz="2600" dirty="0" err="1">
                <a:solidFill>
                  <a:srgbClr val="140F52"/>
                </a:solidFill>
                <a:latin typeface="Tahoma" pitchFamily="34" charset="0"/>
                <a:ea typeface="Tahoma" pitchFamily="34" charset="0"/>
                <a:cs typeface="Tahoma" pitchFamily="34" charset="0"/>
              </a:rPr>
              <a:t>em</a:t>
            </a:r>
            <a:r>
              <a:rPr lang="en-US" sz="2600" dirty="0">
                <a:solidFill>
                  <a:srgbClr val="140F52"/>
                </a:solidFill>
                <a:latin typeface="Tahoma" pitchFamily="34" charset="0"/>
                <a:ea typeface="Tahoma" pitchFamily="34" charset="0"/>
                <a:cs typeface="Tahoma" pitchFamily="34" charset="0"/>
              </a:rPr>
              <a:t> </a:t>
            </a:r>
            <a:r>
              <a:rPr lang="en-US" sz="2600" dirty="0" err="1">
                <a:solidFill>
                  <a:srgbClr val="140F52"/>
                </a:solidFill>
                <a:latin typeface="Tahoma" pitchFamily="34" charset="0"/>
                <a:ea typeface="Tahoma" pitchFamily="34" charset="0"/>
                <a:cs typeface="Tahoma" pitchFamily="34" charset="0"/>
              </a:rPr>
              <a:t>với</a:t>
            </a:r>
            <a:r>
              <a:rPr lang="en-US" sz="2600" dirty="0">
                <a:solidFill>
                  <a:srgbClr val="140F52"/>
                </a:solidFill>
                <a:latin typeface="Tahoma" pitchFamily="34" charset="0"/>
                <a:ea typeface="Tahoma" pitchFamily="34" charset="0"/>
                <a:cs typeface="Tahoma" pitchFamily="34" charset="0"/>
              </a:rPr>
              <a:t> </a:t>
            </a:r>
            <a:r>
              <a:rPr lang="en-US" sz="2600" dirty="0" err="1">
                <a:solidFill>
                  <a:srgbClr val="140F52"/>
                </a:solidFill>
                <a:latin typeface="Tahoma" pitchFamily="34" charset="0"/>
                <a:ea typeface="Tahoma" pitchFamily="34" charset="0"/>
                <a:cs typeface="Tahoma" pitchFamily="34" charset="0"/>
              </a:rPr>
              <a:t>cách</a:t>
            </a:r>
            <a:r>
              <a:rPr lang="en-US" sz="2600" dirty="0">
                <a:solidFill>
                  <a:srgbClr val="140F52"/>
                </a:solidFill>
                <a:latin typeface="Tahoma" pitchFamily="34" charset="0"/>
                <a:ea typeface="Tahoma" pitchFamily="34" charset="0"/>
                <a:cs typeface="Tahoma" pitchFamily="34" charset="0"/>
              </a:rPr>
              <a:t> </a:t>
            </a:r>
            <a:r>
              <a:rPr lang="en-US" sz="2600" dirty="0" err="1" smtClean="0">
                <a:solidFill>
                  <a:srgbClr val="140F52"/>
                </a:solidFill>
                <a:latin typeface="Tahoma" pitchFamily="34" charset="0"/>
                <a:ea typeface="Tahoma" pitchFamily="34" charset="0"/>
                <a:cs typeface="Tahoma" pitchFamily="34" charset="0"/>
              </a:rPr>
              <a:t>tính</a:t>
            </a:r>
            <a:r>
              <a:rPr lang="en-US" sz="2600" dirty="0" smtClean="0">
                <a:solidFill>
                  <a:srgbClr val="140F52"/>
                </a:solidFill>
                <a:latin typeface="Tahoma" pitchFamily="34" charset="0"/>
                <a:ea typeface="Tahoma" pitchFamily="34" charset="0"/>
                <a:cs typeface="Tahoma" pitchFamily="34" charset="0"/>
              </a:rPr>
              <a:t>: </a:t>
            </a:r>
            <a:endParaRPr lang="en-US" sz="2600" dirty="0">
              <a:solidFill>
                <a:srgbClr val="140F52"/>
              </a:solidFill>
              <a:latin typeface="Tahoma" pitchFamily="34" charset="0"/>
              <a:ea typeface="Tahoma" pitchFamily="34" charset="0"/>
              <a:cs typeface="Tahoma"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3781743090"/>
              </p:ext>
            </p:extLst>
          </p:nvPr>
        </p:nvGraphicFramePr>
        <p:xfrm>
          <a:off x="4071258" y="2895600"/>
          <a:ext cx="4539342" cy="1645920"/>
        </p:xfrm>
        <a:graphic>
          <a:graphicData uri="http://schemas.openxmlformats.org/drawingml/2006/table">
            <a:tbl>
              <a:tblPr firstRow="1" bandRow="1">
                <a:tableStyleId>{2D5ABB26-0587-4C30-8999-92F81FD0307C}</a:tableStyleId>
              </a:tblPr>
              <a:tblGrid>
                <a:gridCol w="4539342"/>
              </a:tblGrid>
              <a:tr h="370840">
                <a:tc>
                  <a:txBody>
                    <a:bodyPr/>
                    <a:lstStyle/>
                    <a:p>
                      <a:pPr algn="ctr"/>
                      <a:r>
                        <a:rPr lang="en-US" sz="2400" dirty="0" err="1" smtClean="0">
                          <a:solidFill>
                            <a:srgbClr val="140F52"/>
                          </a:solidFill>
                        </a:rPr>
                        <a:t>Kích</a:t>
                      </a:r>
                      <a:r>
                        <a:rPr lang="en-US" sz="2400" baseline="0" dirty="0" smtClean="0">
                          <a:solidFill>
                            <a:srgbClr val="140F52"/>
                          </a:solidFill>
                        </a:rPr>
                        <a:t> </a:t>
                      </a:r>
                      <a:r>
                        <a:rPr lang="en-US" sz="2400" baseline="0" dirty="0" err="1" smtClean="0">
                          <a:solidFill>
                            <a:srgbClr val="140F52"/>
                          </a:solidFill>
                        </a:rPr>
                        <a:t>thước</a:t>
                      </a:r>
                      <a:r>
                        <a:rPr lang="en-US" sz="2400" baseline="0" dirty="0" smtClean="0">
                          <a:solidFill>
                            <a:srgbClr val="140F52"/>
                          </a:solidFill>
                        </a:rPr>
                        <a:t> </a:t>
                      </a:r>
                      <a:r>
                        <a:rPr lang="en-US" sz="2400" baseline="0" dirty="0" err="1" smtClean="0">
                          <a:solidFill>
                            <a:srgbClr val="140F52"/>
                          </a:solidFill>
                        </a:rPr>
                        <a:t>đo</a:t>
                      </a:r>
                      <a:r>
                        <a:rPr lang="en-US" sz="2400" baseline="0" dirty="0" smtClean="0">
                          <a:solidFill>
                            <a:srgbClr val="140F52"/>
                          </a:solidFill>
                        </a:rPr>
                        <a:t> </a:t>
                      </a:r>
                      <a:r>
                        <a:rPr lang="en-US" sz="2400" baseline="0" dirty="0" err="1" smtClean="0">
                          <a:solidFill>
                            <a:srgbClr val="140F52"/>
                          </a:solidFill>
                        </a:rPr>
                        <a:t>được</a:t>
                      </a:r>
                      <a:r>
                        <a:rPr lang="en-US" sz="2400" baseline="0" dirty="0" smtClean="0">
                          <a:solidFill>
                            <a:srgbClr val="140F52"/>
                          </a:solidFill>
                        </a:rPr>
                        <a:t> – </a:t>
                      </a:r>
                      <a:r>
                        <a:rPr lang="en-US" sz="2400" baseline="0" dirty="0" err="1" smtClean="0">
                          <a:solidFill>
                            <a:srgbClr val="140F52"/>
                          </a:solidFill>
                        </a:rPr>
                        <a:t>Số</a:t>
                      </a:r>
                      <a:r>
                        <a:rPr lang="en-US" sz="2400" baseline="0" dirty="0" smtClean="0">
                          <a:solidFill>
                            <a:srgbClr val="140F52"/>
                          </a:solidFill>
                        </a:rPr>
                        <a:t> TB </a:t>
                      </a:r>
                      <a:r>
                        <a:rPr lang="en-US" sz="2400" baseline="0" dirty="0" err="1" smtClean="0">
                          <a:solidFill>
                            <a:srgbClr val="140F52"/>
                          </a:solidFill>
                        </a:rPr>
                        <a:t>của</a:t>
                      </a:r>
                      <a:r>
                        <a:rPr lang="en-US" sz="2400" baseline="0" dirty="0" smtClean="0">
                          <a:solidFill>
                            <a:srgbClr val="140F52"/>
                          </a:solidFill>
                        </a:rPr>
                        <a:t> </a:t>
                      </a:r>
                      <a:r>
                        <a:rPr lang="en-US" sz="2400" baseline="0" dirty="0" err="1" smtClean="0">
                          <a:solidFill>
                            <a:srgbClr val="140F52"/>
                          </a:solidFill>
                        </a:rPr>
                        <a:t>quần</a:t>
                      </a:r>
                      <a:r>
                        <a:rPr lang="en-US" sz="2400" baseline="0" dirty="0" smtClean="0">
                          <a:solidFill>
                            <a:srgbClr val="140F52"/>
                          </a:solidFill>
                        </a:rPr>
                        <a:t> </a:t>
                      </a:r>
                      <a:r>
                        <a:rPr lang="en-US" sz="2400" baseline="0" dirty="0" err="1" smtClean="0">
                          <a:solidFill>
                            <a:srgbClr val="140F52"/>
                          </a:solidFill>
                        </a:rPr>
                        <a:t>thể</a:t>
                      </a:r>
                      <a:r>
                        <a:rPr lang="en-US" sz="2400" baseline="0" dirty="0" smtClean="0">
                          <a:solidFill>
                            <a:srgbClr val="140F52"/>
                          </a:solidFill>
                        </a:rPr>
                        <a:t> </a:t>
                      </a:r>
                      <a:r>
                        <a:rPr lang="en-US" sz="2400" baseline="0" dirty="0" err="1" smtClean="0">
                          <a:solidFill>
                            <a:srgbClr val="140F52"/>
                          </a:solidFill>
                        </a:rPr>
                        <a:t>tham</a:t>
                      </a:r>
                      <a:r>
                        <a:rPr lang="en-US" sz="2400" baseline="0" dirty="0" smtClean="0">
                          <a:solidFill>
                            <a:srgbClr val="140F52"/>
                          </a:solidFill>
                        </a:rPr>
                        <a:t> </a:t>
                      </a:r>
                      <a:r>
                        <a:rPr lang="en-US" sz="2400" baseline="0" dirty="0" err="1" smtClean="0">
                          <a:solidFill>
                            <a:srgbClr val="140F52"/>
                          </a:solidFill>
                        </a:rPr>
                        <a:t>khảo</a:t>
                      </a:r>
                      <a:endParaRPr lang="en-US" sz="2400" b="0" dirty="0">
                        <a:solidFill>
                          <a:srgbClr val="140F52"/>
                        </a:solidFill>
                        <a:latin typeface="Tahoma" pitchFamily="34" charset="0"/>
                        <a:ea typeface="Tahoma" pitchFamily="34" charset="0"/>
                        <a:cs typeface="Tahoma" pitchFamily="34" charset="0"/>
                      </a:endParaRPr>
                    </a:p>
                  </a:txBody>
                  <a:tcPr>
                    <a:lnB w="12700" cap="flat" cmpd="sng" algn="ctr">
                      <a:solidFill>
                        <a:schemeClr val="tx1"/>
                      </a:solidFill>
                      <a:prstDash val="solid"/>
                      <a:round/>
                      <a:headEnd type="none" w="med" len="med"/>
                      <a:tailEnd type="none" w="med" len="med"/>
                    </a:lnB>
                  </a:tcPr>
                </a:tc>
              </a:tr>
              <a:tr h="370840">
                <a:tc>
                  <a:txBody>
                    <a:bodyPr/>
                    <a:lstStyle/>
                    <a:p>
                      <a:pPr algn="ctr"/>
                      <a:r>
                        <a:rPr lang="en-US" sz="2400" dirty="0" err="1" smtClean="0">
                          <a:solidFill>
                            <a:srgbClr val="140F52"/>
                          </a:solidFill>
                        </a:rPr>
                        <a:t>Một</a:t>
                      </a:r>
                      <a:r>
                        <a:rPr lang="en-US" sz="2400" dirty="0" smtClean="0">
                          <a:solidFill>
                            <a:srgbClr val="140F52"/>
                          </a:solidFill>
                        </a:rPr>
                        <a:t> </a:t>
                      </a:r>
                      <a:r>
                        <a:rPr lang="en-US" sz="2400" dirty="0" err="1" smtClean="0">
                          <a:solidFill>
                            <a:srgbClr val="140F52"/>
                          </a:solidFill>
                        </a:rPr>
                        <a:t>độ</a:t>
                      </a:r>
                      <a:r>
                        <a:rPr lang="en-US" sz="2400" baseline="0" dirty="0" smtClean="0">
                          <a:solidFill>
                            <a:srgbClr val="140F52"/>
                          </a:solidFill>
                        </a:rPr>
                        <a:t> </a:t>
                      </a:r>
                      <a:r>
                        <a:rPr lang="en-US" sz="2400" baseline="0" dirty="0" err="1" smtClean="0">
                          <a:solidFill>
                            <a:srgbClr val="140F52"/>
                          </a:solidFill>
                        </a:rPr>
                        <a:t>lệch</a:t>
                      </a:r>
                      <a:r>
                        <a:rPr lang="en-US" sz="2400" baseline="0" dirty="0" smtClean="0">
                          <a:solidFill>
                            <a:srgbClr val="140F52"/>
                          </a:solidFill>
                        </a:rPr>
                        <a:t> </a:t>
                      </a:r>
                      <a:r>
                        <a:rPr lang="en-US" sz="2400" baseline="0" dirty="0" err="1" smtClean="0">
                          <a:solidFill>
                            <a:srgbClr val="140F52"/>
                          </a:solidFill>
                        </a:rPr>
                        <a:t>chuẩn</a:t>
                      </a:r>
                      <a:r>
                        <a:rPr lang="en-US" sz="2400" baseline="0" dirty="0" smtClean="0">
                          <a:solidFill>
                            <a:srgbClr val="140F52"/>
                          </a:solidFill>
                        </a:rPr>
                        <a:t> </a:t>
                      </a:r>
                      <a:r>
                        <a:rPr lang="en-US" sz="2400" baseline="0" dirty="0" err="1" smtClean="0">
                          <a:solidFill>
                            <a:srgbClr val="140F52"/>
                          </a:solidFill>
                        </a:rPr>
                        <a:t>của</a:t>
                      </a:r>
                      <a:r>
                        <a:rPr lang="en-US" sz="2400" baseline="0" dirty="0" smtClean="0">
                          <a:solidFill>
                            <a:srgbClr val="140F52"/>
                          </a:solidFill>
                        </a:rPr>
                        <a:t> </a:t>
                      </a:r>
                      <a:r>
                        <a:rPr lang="en-US" sz="2400" baseline="0" dirty="0" err="1" smtClean="0">
                          <a:solidFill>
                            <a:srgbClr val="140F52"/>
                          </a:solidFill>
                        </a:rPr>
                        <a:t>quần</a:t>
                      </a:r>
                      <a:r>
                        <a:rPr lang="en-US" sz="2400" baseline="0" dirty="0" smtClean="0">
                          <a:solidFill>
                            <a:srgbClr val="140F52"/>
                          </a:solidFill>
                        </a:rPr>
                        <a:t> </a:t>
                      </a:r>
                      <a:r>
                        <a:rPr lang="en-US" sz="2400" baseline="0" dirty="0" err="1" smtClean="0">
                          <a:solidFill>
                            <a:srgbClr val="140F52"/>
                          </a:solidFill>
                        </a:rPr>
                        <a:t>thể</a:t>
                      </a:r>
                      <a:r>
                        <a:rPr lang="en-US" sz="2400" baseline="0" dirty="0" smtClean="0">
                          <a:solidFill>
                            <a:srgbClr val="140F52"/>
                          </a:solidFill>
                        </a:rPr>
                        <a:t> </a:t>
                      </a:r>
                      <a:r>
                        <a:rPr lang="en-US" sz="2400" baseline="0" dirty="0" err="1" smtClean="0">
                          <a:solidFill>
                            <a:srgbClr val="140F52"/>
                          </a:solidFill>
                        </a:rPr>
                        <a:t>tham</a:t>
                      </a:r>
                      <a:r>
                        <a:rPr lang="en-US" sz="2400" baseline="0" dirty="0" smtClean="0">
                          <a:solidFill>
                            <a:srgbClr val="140F52"/>
                          </a:solidFill>
                        </a:rPr>
                        <a:t> </a:t>
                      </a:r>
                      <a:r>
                        <a:rPr lang="en-US" sz="2400" baseline="0" dirty="0" err="1" smtClean="0">
                          <a:solidFill>
                            <a:srgbClr val="140F52"/>
                          </a:solidFill>
                        </a:rPr>
                        <a:t>khảo</a:t>
                      </a:r>
                      <a:endParaRPr lang="en-US" sz="2400" b="0" dirty="0">
                        <a:solidFill>
                          <a:srgbClr val="140F52"/>
                        </a:solidFill>
                        <a:latin typeface="Tahoma" pitchFamily="34" charset="0"/>
                        <a:ea typeface="Tahoma" pitchFamily="34" charset="0"/>
                        <a:cs typeface="Tahoma" pitchFamily="34" charset="0"/>
                      </a:endParaRPr>
                    </a:p>
                  </a:txBody>
                  <a:tcPr>
                    <a:lnT w="12700" cap="flat" cmpd="sng" algn="ctr">
                      <a:solidFill>
                        <a:schemeClr val="tx1"/>
                      </a:solidFill>
                      <a:prstDash val="solid"/>
                      <a:round/>
                      <a:headEnd type="none" w="med" len="med"/>
                      <a:tailEnd type="none" w="med" len="med"/>
                    </a:lnT>
                  </a:tcPr>
                </a:tc>
              </a:tr>
            </a:tbl>
          </a:graphicData>
        </a:graphic>
      </p:graphicFrame>
      <p:sp>
        <p:nvSpPr>
          <p:cNvPr id="18" name="TextBox 17"/>
          <p:cNvSpPr txBox="1"/>
          <p:nvPr/>
        </p:nvSpPr>
        <p:spPr>
          <a:xfrm>
            <a:off x="2819400" y="3465210"/>
            <a:ext cx="1231299" cy="461665"/>
          </a:xfrm>
          <a:prstGeom prst="rect">
            <a:avLst/>
          </a:prstGeom>
          <a:noFill/>
        </p:spPr>
        <p:txBody>
          <a:bodyPr wrap="none" rtlCol="0">
            <a:spAutoFit/>
          </a:bodyPr>
          <a:lstStyle/>
          <a:p>
            <a:r>
              <a:rPr lang="en-US" sz="2400" b="1" dirty="0" err="1" smtClean="0">
                <a:solidFill>
                  <a:srgbClr val="140F52"/>
                </a:solidFill>
              </a:rPr>
              <a:t>Zscore</a:t>
            </a:r>
            <a:r>
              <a:rPr lang="en-US" sz="2400" b="1" dirty="0" smtClean="0">
                <a:solidFill>
                  <a:srgbClr val="140F52"/>
                </a:solidFill>
              </a:rPr>
              <a:t> =</a:t>
            </a:r>
            <a:endParaRPr lang="en-US" sz="2400" b="1" dirty="0">
              <a:solidFill>
                <a:srgbClr val="140F52"/>
              </a:solidFill>
            </a:endParaRPr>
          </a:p>
        </p:txBody>
      </p:sp>
    </p:spTree>
    <p:extLst>
      <p:ext uri="{BB962C8B-B14F-4D97-AF65-F5344CB8AC3E}">
        <p14:creationId xmlns:p14="http://schemas.microsoft.com/office/powerpoint/2010/main" val="26578769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xmlns="" id="{954EA5BB-7765-1F41-8A9B-52913C8017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
            <a:ext cx="9144000" cy="6492240"/>
          </a:xfrm>
        </p:spPr>
      </p:pic>
    </p:spTree>
    <p:extLst>
      <p:ext uri="{BB962C8B-B14F-4D97-AF65-F5344CB8AC3E}">
        <p14:creationId xmlns:p14="http://schemas.microsoft.com/office/powerpoint/2010/main" val="23486750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F80E1C-2ED7-464D-AB14-8A9E4DFA8281}"/>
              </a:ext>
            </a:extLst>
          </p:cNvPr>
          <p:cNvPicPr>
            <a:picLocks noChangeAspect="1"/>
          </p:cNvPicPr>
          <p:nvPr/>
        </p:nvPicPr>
        <p:blipFill>
          <a:blip r:embed="rId2"/>
          <a:stretch>
            <a:fillRect/>
          </a:stretch>
        </p:blipFill>
        <p:spPr>
          <a:xfrm>
            <a:off x="76200" y="6350"/>
            <a:ext cx="9144000" cy="6845300"/>
          </a:xfrm>
          <a:prstGeom prst="rect">
            <a:avLst/>
          </a:prstGeom>
        </p:spPr>
      </p:pic>
    </p:spTree>
    <p:extLst>
      <p:ext uri="{BB962C8B-B14F-4D97-AF65-F5344CB8AC3E}">
        <p14:creationId xmlns:p14="http://schemas.microsoft.com/office/powerpoint/2010/main" val="12638723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ocuments\5034376_ori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649" y="460724"/>
            <a:ext cx="7848600" cy="441607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ocuments\CLIPLY_372109170_FREE_FIREWORKS_4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0"/>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USER\Documents\CLIPLY_372109170_FREE_FIREWORKS_4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14210" y="7620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USER\Documents\CLIPLY_372109170_FREE_FIREWORKS_4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2286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1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304800"/>
            <a:ext cx="9144000" cy="6324599"/>
            <a:chOff x="0" y="304800"/>
            <a:chExt cx="9144000" cy="6324599"/>
          </a:xfrm>
        </p:grpSpPr>
        <p:pic>
          <p:nvPicPr>
            <p:cNvPr id="3" name="Picture 4" descr="9">
              <a:extLst>
                <a:ext uri="{FF2B5EF4-FFF2-40B4-BE49-F238E27FC236}">
                  <a16:creationId xmlns="" xmlns:a16="http://schemas.microsoft.com/office/drawing/2014/main" id="{2F9EE899-4E91-3542-B512-393921478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32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76400" y="511630"/>
              <a:ext cx="457200" cy="304800"/>
            </a:xfrm>
            <a:prstGeom prst="rect">
              <a:avLst/>
            </a:prstGeom>
            <a:solidFill>
              <a:srgbClr val="480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741961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a:off x="0" y="0"/>
            <a:ext cx="3124200" cy="6858000"/>
          </a:xfrm>
          <a:prstGeom prst="flowChartDelay">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19200" y="1447800"/>
            <a:ext cx="1371600" cy="3503523"/>
          </a:xfrm>
          <a:prstGeom prst="rect">
            <a:avLst/>
          </a:prstGeom>
          <a:noFill/>
        </p:spPr>
        <p:txBody>
          <a:bodyPr wrap="square" rtlCol="0">
            <a:spAutoFit/>
          </a:bodyPr>
          <a:lstStyle/>
          <a:p>
            <a:pPr algn="ctr">
              <a:lnSpc>
                <a:spcPts val="3800"/>
              </a:lnSpc>
            </a:pPr>
            <a:r>
              <a:rPr lang="en-US" sz="2800" b="1" dirty="0" err="1" smtClean="0">
                <a:solidFill>
                  <a:srgbClr val="002060"/>
                </a:solidFill>
                <a:latin typeface="Tahoma" pitchFamily="34" charset="0"/>
                <a:ea typeface="Tahoma" pitchFamily="34" charset="0"/>
                <a:cs typeface="Tahoma" pitchFamily="34" charset="0"/>
              </a:rPr>
              <a:t>Các</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yếu</a:t>
            </a:r>
            <a:r>
              <a:rPr lang="en-US" sz="2800" b="1" dirty="0" smtClean="0">
                <a:solidFill>
                  <a:srgbClr val="002060"/>
                </a:solidFill>
                <a:latin typeface="Tahoma" pitchFamily="34" charset="0"/>
                <a:ea typeface="Tahoma" pitchFamily="34" charset="0"/>
                <a:cs typeface="Tahoma" pitchFamily="34" charset="0"/>
              </a:rPr>
              <a:t> </a:t>
            </a:r>
          </a:p>
          <a:p>
            <a:pPr algn="ctr">
              <a:lnSpc>
                <a:spcPts val="3800"/>
              </a:lnSpc>
            </a:pPr>
            <a:r>
              <a:rPr lang="en-US" sz="2800" b="1" dirty="0" err="1" smtClean="0">
                <a:solidFill>
                  <a:srgbClr val="002060"/>
                </a:solidFill>
                <a:latin typeface="Tahoma" pitchFamily="34" charset="0"/>
                <a:ea typeface="Tahoma" pitchFamily="34" charset="0"/>
                <a:cs typeface="Tahoma" pitchFamily="34" charset="0"/>
              </a:rPr>
              <a:t>tố</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nguy</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cơ</a:t>
            </a:r>
            <a:r>
              <a:rPr lang="en-US" sz="2800" b="1" dirty="0" smtClean="0">
                <a:solidFill>
                  <a:srgbClr val="002060"/>
                </a:solidFill>
                <a:latin typeface="Tahoma" pitchFamily="34" charset="0"/>
                <a:ea typeface="Tahoma" pitchFamily="34" charset="0"/>
                <a:cs typeface="Tahoma" pitchFamily="34" charset="0"/>
              </a:rPr>
              <a:t> </a:t>
            </a:r>
          </a:p>
          <a:p>
            <a:pPr algn="ctr">
              <a:lnSpc>
                <a:spcPts val="3800"/>
              </a:lnSpc>
            </a:pPr>
            <a:r>
              <a:rPr lang="en-US" sz="2800" b="1" dirty="0" err="1" smtClean="0">
                <a:solidFill>
                  <a:srgbClr val="002060"/>
                </a:solidFill>
                <a:latin typeface="Tahoma" pitchFamily="34" charset="0"/>
                <a:ea typeface="Tahoma" pitchFamily="34" charset="0"/>
                <a:cs typeface="Tahoma" pitchFamily="34" charset="0"/>
              </a:rPr>
              <a:t>học</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đường</a:t>
            </a:r>
            <a:endParaRPr lang="en-US" sz="2800" b="1" dirty="0">
              <a:solidFill>
                <a:srgbClr val="002060"/>
              </a:solidFill>
              <a:latin typeface="Tahoma" pitchFamily="34" charset="0"/>
              <a:ea typeface="Tahoma" pitchFamily="34" charset="0"/>
              <a:cs typeface="Tahoma" pitchFamily="34" charset="0"/>
            </a:endParaRPr>
          </a:p>
        </p:txBody>
      </p:sp>
      <p:sp>
        <p:nvSpPr>
          <p:cNvPr id="4" name="Flowchart: Alternate Process 3"/>
          <p:cNvSpPr/>
          <p:nvPr/>
        </p:nvSpPr>
        <p:spPr>
          <a:xfrm>
            <a:off x="3124200" y="533400"/>
            <a:ext cx="5638800" cy="1219200"/>
          </a:xfrm>
          <a:prstGeom prst="flowChartAlternateProcess">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Tahoma" pitchFamily="34" charset="0"/>
                <a:ea typeface="Tahoma" pitchFamily="34" charset="0"/>
                <a:cs typeface="Tahoma" pitchFamily="34" charset="0"/>
              </a:rPr>
              <a:t>N</a:t>
            </a:r>
            <a:r>
              <a:rPr lang="vi-VN" sz="2800" dirty="0" smtClean="0">
                <a:solidFill>
                  <a:srgbClr val="002060"/>
                </a:solidFill>
                <a:latin typeface="Tahoma" pitchFamily="34" charset="0"/>
                <a:ea typeface="Tahoma" pitchFamily="34" charset="0"/>
                <a:cs typeface="Tahoma" pitchFamily="34" charset="0"/>
              </a:rPr>
              <a:t>gồi học không đúng tư thế, mang cặp sách quá nặng</a:t>
            </a:r>
            <a:r>
              <a:rPr lang="en-US" sz="2800" dirty="0" smtClean="0">
                <a:solidFill>
                  <a:srgbClr val="002060"/>
                </a:solidFill>
                <a:latin typeface="Tahoma" pitchFamily="34" charset="0"/>
                <a:ea typeface="Tahoma" pitchFamily="34" charset="0"/>
                <a:cs typeface="Tahoma" pitchFamily="34" charset="0"/>
              </a:rPr>
              <a:t>…</a:t>
            </a:r>
            <a:endParaRPr lang="vi-VN" sz="2800" dirty="0">
              <a:solidFill>
                <a:srgbClr val="002060"/>
              </a:solidFill>
              <a:latin typeface="Tahoma" pitchFamily="34" charset="0"/>
              <a:ea typeface="Tahoma" pitchFamily="34" charset="0"/>
              <a:cs typeface="Tahoma" pitchFamily="34" charset="0"/>
            </a:endParaRPr>
          </a:p>
        </p:txBody>
      </p:sp>
      <p:sp>
        <p:nvSpPr>
          <p:cNvPr id="5" name="Flowchart: Alternate Process 4"/>
          <p:cNvSpPr/>
          <p:nvPr/>
        </p:nvSpPr>
        <p:spPr>
          <a:xfrm>
            <a:off x="3124200" y="1947704"/>
            <a:ext cx="5638800" cy="1219200"/>
          </a:xfrm>
          <a:prstGeom prst="flowChartAlternateProcess">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rgbClr val="002060"/>
                </a:solidFill>
                <a:latin typeface="Tahoma" pitchFamily="34" charset="0"/>
                <a:ea typeface="Tahoma" pitchFamily="34" charset="0"/>
                <a:cs typeface="Tahoma" pitchFamily="34" charset="0"/>
              </a:rPr>
              <a:t>Môi trường học tập không đảm bảo TCVS</a:t>
            </a:r>
            <a:endParaRPr lang="vi-VN" sz="2800" dirty="0">
              <a:solidFill>
                <a:srgbClr val="002060"/>
              </a:solidFill>
              <a:latin typeface="Tahoma" pitchFamily="34" charset="0"/>
              <a:ea typeface="Tahoma" pitchFamily="34" charset="0"/>
              <a:cs typeface="Tahoma" pitchFamily="34" charset="0"/>
            </a:endParaRPr>
          </a:p>
        </p:txBody>
      </p:sp>
      <p:sp>
        <p:nvSpPr>
          <p:cNvPr id="6" name="Flowchart: Alternate Process 5"/>
          <p:cNvSpPr/>
          <p:nvPr/>
        </p:nvSpPr>
        <p:spPr>
          <a:xfrm>
            <a:off x="3124200" y="3396343"/>
            <a:ext cx="5638800" cy="1219200"/>
          </a:xfrm>
          <a:prstGeom prst="flowChartAlternateProcess">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Tahoma" pitchFamily="34" charset="0"/>
                <a:ea typeface="Tahoma" pitchFamily="34" charset="0"/>
                <a:cs typeface="Tahoma" pitchFamily="34" charset="0"/>
              </a:rPr>
              <a:t>B</a:t>
            </a:r>
            <a:r>
              <a:rPr lang="vi-VN" sz="2800" dirty="0" smtClean="0">
                <a:solidFill>
                  <a:srgbClr val="002060"/>
                </a:solidFill>
                <a:latin typeface="Tahoma" pitchFamily="34" charset="0"/>
                <a:ea typeface="Tahoma" pitchFamily="34" charset="0"/>
                <a:cs typeface="Tahoma" pitchFamily="34" charset="0"/>
              </a:rPr>
              <a:t>àn ghế không phù hợp</a:t>
            </a:r>
            <a:endParaRPr lang="vi-VN" sz="2800" dirty="0">
              <a:solidFill>
                <a:srgbClr val="002060"/>
              </a:solidFill>
              <a:latin typeface="Tahoma" pitchFamily="34" charset="0"/>
              <a:ea typeface="Tahoma" pitchFamily="34" charset="0"/>
              <a:cs typeface="Tahoma" pitchFamily="34" charset="0"/>
            </a:endParaRPr>
          </a:p>
        </p:txBody>
      </p:sp>
      <p:sp>
        <p:nvSpPr>
          <p:cNvPr id="7" name="Flowchart: Alternate Process 6"/>
          <p:cNvSpPr/>
          <p:nvPr/>
        </p:nvSpPr>
        <p:spPr>
          <a:xfrm>
            <a:off x="3124200" y="4876800"/>
            <a:ext cx="5638800" cy="1219200"/>
          </a:xfrm>
          <a:prstGeom prst="flowChartAlternateProces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rgbClr val="002060"/>
                </a:solidFill>
                <a:latin typeface="Tahoma" pitchFamily="34" charset="0"/>
                <a:ea typeface="Tahoma" pitchFamily="34" charset="0"/>
                <a:cs typeface="Tahoma" pitchFamily="34" charset="0"/>
              </a:rPr>
              <a:t>Thời gian học tập, nghỉ ngơi, lao động… không thích hợp</a:t>
            </a:r>
            <a:endParaRPr lang="vi-VN" sz="2800" dirty="0">
              <a:solidFill>
                <a:srgbClr val="00206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61233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228600"/>
            <a:ext cx="9155574" cy="6235699"/>
            <a:chOff x="0" y="228600"/>
            <a:chExt cx="9155574" cy="6235699"/>
          </a:xfrm>
        </p:grpSpPr>
        <p:pic>
          <p:nvPicPr>
            <p:cNvPr id="8" name="Picture 4" descr="11">
              <a:extLst>
                <a:ext uri="{FF2B5EF4-FFF2-40B4-BE49-F238E27FC236}">
                  <a16:creationId xmlns="" xmlns:a16="http://schemas.microsoft.com/office/drawing/2014/main" id="{BF353644-FFFA-0D4E-8798-699197634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55574" cy="623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676398" y="381003"/>
              <a:ext cx="457200" cy="304800"/>
            </a:xfrm>
            <a:prstGeom prst="rect">
              <a:avLst/>
            </a:prstGeom>
            <a:solidFill>
              <a:srgbClr val="333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20850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p:cNvSpPr/>
          <p:nvPr/>
        </p:nvSpPr>
        <p:spPr>
          <a:xfrm>
            <a:off x="0" y="0"/>
            <a:ext cx="3124200" cy="6858000"/>
          </a:xfrm>
          <a:prstGeom prst="flowChartDelay">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19200" y="1447800"/>
            <a:ext cx="1371600" cy="3503523"/>
          </a:xfrm>
          <a:prstGeom prst="rect">
            <a:avLst/>
          </a:prstGeom>
          <a:noFill/>
        </p:spPr>
        <p:txBody>
          <a:bodyPr wrap="square" rtlCol="0">
            <a:spAutoFit/>
          </a:bodyPr>
          <a:lstStyle/>
          <a:p>
            <a:pPr algn="ctr">
              <a:lnSpc>
                <a:spcPts val="3800"/>
              </a:lnSpc>
            </a:pPr>
            <a:r>
              <a:rPr lang="en-US" sz="2800" b="1" dirty="0" err="1" smtClean="0">
                <a:solidFill>
                  <a:srgbClr val="002060"/>
                </a:solidFill>
                <a:latin typeface="Tahoma" pitchFamily="34" charset="0"/>
                <a:ea typeface="Tahoma" pitchFamily="34" charset="0"/>
                <a:cs typeface="Tahoma" pitchFamily="34" charset="0"/>
              </a:rPr>
              <a:t>Tác</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hại</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của</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cong</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vẹo</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cột</a:t>
            </a:r>
            <a:r>
              <a:rPr lang="en-US" sz="2800" b="1" dirty="0" smtClean="0">
                <a:solidFill>
                  <a:srgbClr val="002060"/>
                </a:solidFill>
                <a:latin typeface="Tahoma" pitchFamily="34" charset="0"/>
                <a:ea typeface="Tahoma" pitchFamily="34" charset="0"/>
                <a:cs typeface="Tahoma" pitchFamily="34" charset="0"/>
              </a:rPr>
              <a:t> </a:t>
            </a:r>
            <a:r>
              <a:rPr lang="en-US" sz="2800" b="1" dirty="0" err="1" smtClean="0">
                <a:solidFill>
                  <a:srgbClr val="002060"/>
                </a:solidFill>
                <a:latin typeface="Tahoma" pitchFamily="34" charset="0"/>
                <a:ea typeface="Tahoma" pitchFamily="34" charset="0"/>
                <a:cs typeface="Tahoma" pitchFamily="34" charset="0"/>
              </a:rPr>
              <a:t>sống</a:t>
            </a:r>
            <a:endParaRPr lang="en-US" sz="2800" b="1" dirty="0" smtClean="0">
              <a:solidFill>
                <a:srgbClr val="002060"/>
              </a:solidFill>
              <a:latin typeface="Tahoma" pitchFamily="34" charset="0"/>
              <a:ea typeface="Tahoma" pitchFamily="34" charset="0"/>
              <a:cs typeface="Tahoma" pitchFamily="34" charset="0"/>
            </a:endParaRPr>
          </a:p>
        </p:txBody>
      </p:sp>
      <p:sp>
        <p:nvSpPr>
          <p:cNvPr id="4" name="Flowchart: Alternate Process 3"/>
          <p:cNvSpPr/>
          <p:nvPr/>
        </p:nvSpPr>
        <p:spPr>
          <a:xfrm>
            <a:off x="3124200" y="685800"/>
            <a:ext cx="5638800" cy="1219200"/>
          </a:xfrm>
          <a:prstGeom prst="flowChartAlternateProcess">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2060"/>
                </a:solidFill>
                <a:latin typeface="Tahoma" pitchFamily="34" charset="0"/>
                <a:ea typeface="Tahoma" pitchFamily="34" charset="0"/>
                <a:cs typeface="Tahoma" pitchFamily="34" charset="0"/>
              </a:rPr>
              <a:t>M</a:t>
            </a:r>
            <a:r>
              <a:rPr lang="vi-VN" sz="2800" dirty="0" smtClean="0">
                <a:solidFill>
                  <a:srgbClr val="002060"/>
                </a:solidFill>
                <a:latin typeface="Tahoma" pitchFamily="34" charset="0"/>
                <a:ea typeface="Tahoma" pitchFamily="34" charset="0"/>
                <a:cs typeface="Tahoma" pitchFamily="34" charset="0"/>
              </a:rPr>
              <a:t>ất vẻ đẹp tự nhiên</a:t>
            </a:r>
            <a:endParaRPr lang="vi-VN" sz="2800" dirty="0">
              <a:solidFill>
                <a:srgbClr val="002060"/>
              </a:solidFill>
              <a:latin typeface="Tahoma" pitchFamily="34" charset="0"/>
              <a:ea typeface="Tahoma" pitchFamily="34" charset="0"/>
              <a:cs typeface="Tahoma" pitchFamily="34" charset="0"/>
            </a:endParaRPr>
          </a:p>
        </p:txBody>
      </p:sp>
      <p:sp>
        <p:nvSpPr>
          <p:cNvPr id="5" name="Flowchart: Alternate Process 4"/>
          <p:cNvSpPr/>
          <p:nvPr/>
        </p:nvSpPr>
        <p:spPr>
          <a:xfrm>
            <a:off x="3124200" y="2667000"/>
            <a:ext cx="5638800" cy="1219200"/>
          </a:xfrm>
          <a:prstGeom prst="flowChartAlternateProcess">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rgbClr val="002060"/>
                </a:solidFill>
                <a:latin typeface="Tahoma" pitchFamily="34" charset="0"/>
                <a:ea typeface="Tahoma" pitchFamily="34" charset="0"/>
                <a:cs typeface="Tahoma" pitchFamily="34" charset="0"/>
              </a:rPr>
              <a:t>Ảnh hưởng tới </a:t>
            </a:r>
            <a:r>
              <a:rPr lang="en-US" sz="2800" dirty="0" smtClean="0">
                <a:solidFill>
                  <a:srgbClr val="002060"/>
                </a:solidFill>
                <a:latin typeface="Tahoma" pitchFamily="34" charset="0"/>
                <a:ea typeface="Tahoma" pitchFamily="34" charset="0"/>
                <a:cs typeface="Tahoma" pitchFamily="34" charset="0"/>
              </a:rPr>
              <a:t>SK</a:t>
            </a:r>
            <a:r>
              <a:rPr lang="vi-VN" sz="2800" dirty="0" smtClean="0">
                <a:solidFill>
                  <a:srgbClr val="002060"/>
                </a:solidFill>
                <a:latin typeface="Tahoma" pitchFamily="34" charset="0"/>
                <a:ea typeface="Tahoma" pitchFamily="34" charset="0"/>
                <a:cs typeface="Tahoma" pitchFamily="34" charset="0"/>
              </a:rPr>
              <a:t>, lao động do chức năng hô hấp giảm</a:t>
            </a:r>
          </a:p>
        </p:txBody>
      </p:sp>
      <p:sp>
        <p:nvSpPr>
          <p:cNvPr id="6" name="Flowchart: Alternate Process 5"/>
          <p:cNvSpPr/>
          <p:nvPr/>
        </p:nvSpPr>
        <p:spPr>
          <a:xfrm>
            <a:off x="3124200" y="4648200"/>
            <a:ext cx="5638800" cy="1219200"/>
          </a:xfrm>
          <a:prstGeom prst="flowChartAlternateProcess">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2060"/>
                </a:solidFill>
                <a:latin typeface="Tahoma" pitchFamily="34" charset="0"/>
                <a:ea typeface="Tahoma" pitchFamily="34" charset="0"/>
                <a:cs typeface="Tahoma" pitchFamily="34" charset="0"/>
              </a:rPr>
              <a:t>M</a:t>
            </a:r>
            <a:r>
              <a:rPr lang="vi-VN" sz="2800" dirty="0" smtClean="0">
                <a:solidFill>
                  <a:srgbClr val="002060"/>
                </a:solidFill>
                <a:latin typeface="Tahoma" pitchFamily="34" charset="0"/>
                <a:ea typeface="Tahoma" pitchFamily="34" charset="0"/>
                <a:cs typeface="Tahoma" pitchFamily="34" charset="0"/>
              </a:rPr>
              <a:t>ức độ nặng</a:t>
            </a:r>
            <a:r>
              <a:rPr lang="en-US" sz="2800" dirty="0" smtClean="0">
                <a:solidFill>
                  <a:srgbClr val="002060"/>
                </a:solidFill>
                <a:latin typeface="Tahoma" pitchFamily="34" charset="0"/>
                <a:ea typeface="Tahoma" pitchFamily="34" charset="0"/>
                <a:cs typeface="Tahoma" pitchFamily="34" charset="0"/>
              </a:rPr>
              <a:t> </a:t>
            </a:r>
            <a:r>
              <a:rPr lang="vi-VN" sz="2800" dirty="0" smtClean="0">
                <a:solidFill>
                  <a:srgbClr val="002060"/>
                </a:solidFill>
                <a:latin typeface="Tahoma" pitchFamily="34" charset="0"/>
                <a:ea typeface="Tahoma" pitchFamily="34" charset="0"/>
                <a:cs typeface="Tahoma" pitchFamily="34" charset="0"/>
              </a:rPr>
              <a:t>có thể gây khung chậu bị lệch</a:t>
            </a:r>
            <a:endParaRPr lang="vi-VN" sz="2800" dirty="0">
              <a:solidFill>
                <a:srgbClr val="00206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2931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TotalTime>
  <Words>2553</Words>
  <Application>Microsoft Office PowerPoint</Application>
  <PresentationFormat>On-screen Show (4:3)</PresentationFormat>
  <Paragraphs>222</Paragraphs>
  <Slides>58</Slides>
  <Notes>4</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class5</cp:lastModifiedBy>
  <cp:revision>125</cp:revision>
  <dcterms:created xsi:type="dcterms:W3CDTF">2021-10-22T08:57:01Z</dcterms:created>
  <dcterms:modified xsi:type="dcterms:W3CDTF">2021-11-05T09:24:24Z</dcterms:modified>
</cp:coreProperties>
</file>